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  <p:sldMasterId id="2147483713" r:id="rId2"/>
  </p:sldMasterIdLst>
  <p:notesMasterIdLst>
    <p:notesMasterId r:id="rId101"/>
  </p:notesMasterIdLst>
  <p:handoutMasterIdLst>
    <p:handoutMasterId r:id="rId102"/>
  </p:handoutMasterIdLst>
  <p:sldIdLst>
    <p:sldId id="257" r:id="rId3"/>
    <p:sldId id="625" r:id="rId4"/>
    <p:sldId id="265" r:id="rId5"/>
    <p:sldId id="527" r:id="rId6"/>
    <p:sldId id="654" r:id="rId7"/>
    <p:sldId id="653" r:id="rId8"/>
    <p:sldId id="584" r:id="rId9"/>
    <p:sldId id="678" r:id="rId10"/>
    <p:sldId id="528" r:id="rId11"/>
    <p:sldId id="673" r:id="rId12"/>
    <p:sldId id="674" r:id="rId13"/>
    <p:sldId id="675" r:id="rId14"/>
    <p:sldId id="560" r:id="rId15"/>
    <p:sldId id="655" r:id="rId16"/>
    <p:sldId id="656" r:id="rId17"/>
    <p:sldId id="529" r:id="rId18"/>
    <p:sldId id="657" r:id="rId19"/>
    <p:sldId id="634" r:id="rId20"/>
    <p:sldId id="676" r:id="rId21"/>
    <p:sldId id="677" r:id="rId22"/>
    <p:sldId id="636" r:id="rId23"/>
    <p:sldId id="658" r:id="rId24"/>
    <p:sldId id="659" r:id="rId25"/>
    <p:sldId id="635" r:id="rId26"/>
    <p:sldId id="660" r:id="rId27"/>
    <p:sldId id="606" r:id="rId28"/>
    <p:sldId id="661" r:id="rId29"/>
    <p:sldId id="637" r:id="rId30"/>
    <p:sldId id="624" r:id="rId31"/>
    <p:sldId id="570" r:id="rId32"/>
    <p:sldId id="604" r:id="rId33"/>
    <p:sldId id="586" r:id="rId34"/>
    <p:sldId id="607" r:id="rId35"/>
    <p:sldId id="608" r:id="rId36"/>
    <p:sldId id="628" r:id="rId37"/>
    <p:sldId id="629" r:id="rId38"/>
    <p:sldId id="630" r:id="rId39"/>
    <p:sldId id="587" r:id="rId40"/>
    <p:sldId id="609" r:id="rId41"/>
    <p:sldId id="610" r:id="rId42"/>
    <p:sldId id="588" r:id="rId43"/>
    <p:sldId id="611" r:id="rId44"/>
    <p:sldId id="612" r:id="rId45"/>
    <p:sldId id="613" r:id="rId46"/>
    <p:sldId id="614" r:id="rId47"/>
    <p:sldId id="615" r:id="rId48"/>
    <p:sldId id="585" r:id="rId49"/>
    <p:sldId id="605" r:id="rId50"/>
    <p:sldId id="617" r:id="rId51"/>
    <p:sldId id="616" r:id="rId52"/>
    <p:sldId id="618" r:id="rId53"/>
    <p:sldId id="632" r:id="rId54"/>
    <p:sldId id="633" r:id="rId55"/>
    <p:sldId id="619" r:id="rId56"/>
    <p:sldId id="620" r:id="rId57"/>
    <p:sldId id="621" r:id="rId58"/>
    <p:sldId id="622" r:id="rId59"/>
    <p:sldId id="623" r:id="rId60"/>
    <p:sldId id="626" r:id="rId61"/>
    <p:sldId id="627" r:id="rId62"/>
    <p:sldId id="561" r:id="rId63"/>
    <p:sldId id="572" r:id="rId64"/>
    <p:sldId id="566" r:id="rId65"/>
    <p:sldId id="680" r:id="rId66"/>
    <p:sldId id="638" r:id="rId67"/>
    <p:sldId id="681" r:id="rId68"/>
    <p:sldId id="639" r:id="rId69"/>
    <p:sldId id="682" r:id="rId70"/>
    <p:sldId id="640" r:id="rId71"/>
    <p:sldId id="683" r:id="rId72"/>
    <p:sldId id="642" r:id="rId73"/>
    <p:sldId id="684" r:id="rId74"/>
    <p:sldId id="641" r:id="rId75"/>
    <p:sldId id="685" r:id="rId76"/>
    <p:sldId id="571" r:id="rId77"/>
    <p:sldId id="569" r:id="rId78"/>
    <p:sldId id="686" r:id="rId79"/>
    <p:sldId id="687" r:id="rId80"/>
    <p:sldId id="643" r:id="rId81"/>
    <p:sldId id="662" r:id="rId82"/>
    <p:sldId id="663" r:id="rId83"/>
    <p:sldId id="664" r:id="rId84"/>
    <p:sldId id="665" r:id="rId85"/>
    <p:sldId id="671" r:id="rId86"/>
    <p:sldId id="646" r:id="rId87"/>
    <p:sldId id="666" r:id="rId88"/>
    <p:sldId id="667" r:id="rId89"/>
    <p:sldId id="669" r:id="rId90"/>
    <p:sldId id="668" r:id="rId91"/>
    <p:sldId id="670" r:id="rId92"/>
    <p:sldId id="647" r:id="rId93"/>
    <p:sldId id="648" r:id="rId94"/>
    <p:sldId id="649" r:id="rId95"/>
    <p:sldId id="650" r:id="rId96"/>
    <p:sldId id="651" r:id="rId97"/>
    <p:sldId id="652" r:id="rId98"/>
    <p:sldId id="672" r:id="rId99"/>
    <p:sldId id="679" r:id="rId100"/>
  </p:sldIdLst>
  <p:sldSz cx="9144000" cy="6858000" type="screen4x3"/>
  <p:notesSz cx="7010400" cy="9296400"/>
  <p:defaultTextStyle>
    <a:defPPr>
      <a:defRPr lang="en-US"/>
    </a:defPPr>
    <a:lvl1pPr algn="l" rtl="0" fontAlgn="base">
      <a:lnSpc>
        <a:spcPct val="90000"/>
      </a:lnSpc>
      <a:spcBef>
        <a:spcPct val="20000"/>
      </a:spcBef>
      <a:spcAft>
        <a:spcPct val="0"/>
      </a:spcAft>
      <a:buClr>
        <a:schemeClr val="hlink"/>
      </a:buClr>
      <a:buSzPct val="110000"/>
      <a:buFont typeface="Wingdings" pitchFamily="2" charset="2"/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1pPr>
    <a:lvl2pPr marL="457200" algn="l" rtl="0" fontAlgn="base">
      <a:lnSpc>
        <a:spcPct val="90000"/>
      </a:lnSpc>
      <a:spcBef>
        <a:spcPct val="20000"/>
      </a:spcBef>
      <a:spcAft>
        <a:spcPct val="0"/>
      </a:spcAft>
      <a:buClr>
        <a:schemeClr val="hlink"/>
      </a:buClr>
      <a:buSzPct val="110000"/>
      <a:buFont typeface="Wingdings" pitchFamily="2" charset="2"/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2pPr>
    <a:lvl3pPr marL="914400" algn="l" rtl="0" fontAlgn="base">
      <a:lnSpc>
        <a:spcPct val="90000"/>
      </a:lnSpc>
      <a:spcBef>
        <a:spcPct val="20000"/>
      </a:spcBef>
      <a:spcAft>
        <a:spcPct val="0"/>
      </a:spcAft>
      <a:buClr>
        <a:schemeClr val="hlink"/>
      </a:buClr>
      <a:buSzPct val="110000"/>
      <a:buFont typeface="Wingdings" pitchFamily="2" charset="2"/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3pPr>
    <a:lvl4pPr marL="1371600" algn="l" rtl="0" fontAlgn="base">
      <a:lnSpc>
        <a:spcPct val="90000"/>
      </a:lnSpc>
      <a:spcBef>
        <a:spcPct val="20000"/>
      </a:spcBef>
      <a:spcAft>
        <a:spcPct val="0"/>
      </a:spcAft>
      <a:buClr>
        <a:schemeClr val="hlink"/>
      </a:buClr>
      <a:buSzPct val="110000"/>
      <a:buFont typeface="Wingdings" pitchFamily="2" charset="2"/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4pPr>
    <a:lvl5pPr marL="1828800" algn="l" rtl="0" fontAlgn="base">
      <a:lnSpc>
        <a:spcPct val="90000"/>
      </a:lnSpc>
      <a:spcBef>
        <a:spcPct val="20000"/>
      </a:spcBef>
      <a:spcAft>
        <a:spcPct val="0"/>
      </a:spcAft>
      <a:buClr>
        <a:schemeClr val="hlink"/>
      </a:buClr>
      <a:buSzPct val="110000"/>
      <a:buFont typeface="Wingdings" pitchFamily="2" charset="2"/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F3FFFF"/>
    <a:srgbClr val="FF7C80"/>
    <a:srgbClr val="008000"/>
    <a:srgbClr val="336699"/>
    <a:srgbClr val="BCBCBC"/>
    <a:srgbClr val="B4B4B4"/>
    <a:srgbClr val="666699"/>
    <a:srgbClr val="006600"/>
    <a:srgbClr val="E7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26232" autoAdjust="0"/>
    <p:restoredTop sz="75572" autoAdjust="0"/>
  </p:normalViewPr>
  <p:slideViewPr>
    <p:cSldViewPr snapToGrid="0" snapToObjects="1">
      <p:cViewPr varScale="1">
        <p:scale>
          <a:sx n="63" d="100"/>
          <a:sy n="63" d="100"/>
        </p:scale>
        <p:origin x="-1766" y="-62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5520"/>
    </p:cViewPr>
  </p:sorterViewPr>
  <p:notesViewPr>
    <p:cSldViewPr snapToGrid="0" snapToObjects="1">
      <p:cViewPr varScale="1">
        <p:scale>
          <a:sx n="81" d="100"/>
          <a:sy n="81" d="100"/>
        </p:scale>
        <p:origin x="-2304" y="-9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7194" cy="464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5" tIns="46587" rIns="93175" bIns="46587" numCol="1" anchor="t" anchorCtr="0" compatLnSpc="1">
            <a:prstTxWarp prst="textNoShape">
              <a:avLst/>
            </a:prstTxWarp>
          </a:bodyPr>
          <a:lstStyle>
            <a:lvl1pPr defTabSz="932215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3206" y="0"/>
            <a:ext cx="3037194" cy="464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5" tIns="46587" rIns="93175" bIns="46587" numCol="1" anchor="t" anchorCtr="0" compatLnSpc="1">
            <a:prstTxWarp prst="textNoShape">
              <a:avLst/>
            </a:prstTxWarp>
          </a:bodyPr>
          <a:lstStyle>
            <a:lvl1pPr algn="r" defTabSz="932215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77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31902"/>
            <a:ext cx="3037194" cy="464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5" tIns="46587" rIns="93175" bIns="46587" numCol="1" anchor="b" anchorCtr="0" compatLnSpc="1">
            <a:prstTxWarp prst="textNoShape">
              <a:avLst/>
            </a:prstTxWarp>
          </a:bodyPr>
          <a:lstStyle>
            <a:lvl1pPr defTabSz="932215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77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3206" y="8831902"/>
            <a:ext cx="3037194" cy="464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5" tIns="46587" rIns="93175" bIns="46587" numCol="1" anchor="b" anchorCtr="0" compatLnSpc="1">
            <a:prstTxWarp prst="textNoShape">
              <a:avLst/>
            </a:prstTxWarp>
          </a:bodyPr>
          <a:lstStyle>
            <a:lvl1pPr algn="r" defTabSz="932215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fld id="{D0C191F0-7265-4FC6-B8D3-F88E44CD58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473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7194" cy="464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5" tIns="46587" rIns="93175" bIns="46587" numCol="1" anchor="t" anchorCtr="0" compatLnSpc="1">
            <a:prstTxWarp prst="textNoShape">
              <a:avLst/>
            </a:prstTxWarp>
          </a:bodyPr>
          <a:lstStyle>
            <a:lvl1pPr defTabSz="932215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3206" y="0"/>
            <a:ext cx="3037194" cy="464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5" tIns="46587" rIns="93175" bIns="46587" numCol="1" anchor="t" anchorCtr="0" compatLnSpc="1">
            <a:prstTxWarp prst="textNoShape">
              <a:avLst/>
            </a:prstTxWarp>
          </a:bodyPr>
          <a:lstStyle>
            <a:lvl1pPr algn="r" defTabSz="932215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4398" y="4415148"/>
            <a:ext cx="5141606" cy="4183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5" tIns="46587" rIns="93175" bIns="465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31902"/>
            <a:ext cx="3037194" cy="464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5" tIns="46587" rIns="93175" bIns="46587" numCol="1" anchor="b" anchorCtr="0" compatLnSpc="1">
            <a:prstTxWarp prst="textNoShape">
              <a:avLst/>
            </a:prstTxWarp>
          </a:bodyPr>
          <a:lstStyle>
            <a:lvl1pPr defTabSz="932215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206" y="8831902"/>
            <a:ext cx="3037194" cy="464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5" tIns="46587" rIns="93175" bIns="46587" numCol="1" anchor="b" anchorCtr="0" compatLnSpc="1">
            <a:prstTxWarp prst="textNoShape">
              <a:avLst/>
            </a:prstTxWarp>
          </a:bodyPr>
          <a:lstStyle>
            <a:lvl1pPr algn="r" defTabSz="932215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fld id="{ACA8CBC4-257C-4E7D-B9E1-4DC597EC1C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499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BBE42-7098-478C-AB27-BFE8BD4916CD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EE96970-CBA0-489A-A7AD-0AE76009FA57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http://www.flickr.com/photos/83346641@N00/6051805616/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EE96970-CBA0-489A-A7AD-0AE76009FA57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http://www.flickr.com/photos/83346641@N00/6051805616/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EE96970-CBA0-489A-A7AD-0AE76009FA57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http://www.flickr.com/photos/83346641@N00/6051805616/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EE96970-CBA0-489A-A7AD-0AE76009FA57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http://www.flickr.com/photos/83346641@N00/6051805616/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EE96970-CBA0-489A-A7AD-0AE76009FA57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http://www.flickr.com/photos/83346641@N00/6051805616/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EE96970-CBA0-489A-A7AD-0AE76009FA57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http://www.flickr.com/photos/83346641@N00/6051805616/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529957-7472-42E4-9945-599BAA21DE0B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5325"/>
            <a:ext cx="4651375" cy="3487738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2009" y="4415147"/>
            <a:ext cx="5607997" cy="4185309"/>
          </a:xfrm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529957-7472-42E4-9945-599BAA21DE0B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5325"/>
            <a:ext cx="4651375" cy="3487738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2009" y="4415147"/>
            <a:ext cx="5607997" cy="4185309"/>
          </a:xfrm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1pPr>
            <a:lvl2pPr marL="744458" indent="-286330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2pPr>
            <a:lvl3pPr marL="1145320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3pPr>
            <a:lvl4pPr marL="1603448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4pPr>
            <a:lvl5pPr marL="2061575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5pPr>
            <a:lvl6pPr marL="2519704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6pPr>
            <a:lvl7pPr marL="2977831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7pPr>
            <a:lvl8pPr marL="3435959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8pPr>
            <a:lvl9pPr marL="3894088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algn="r">
              <a:defRPr/>
            </a:pPr>
            <a:fld id="{EA357E52-6C51-4C19-8D96-518EEDB41137}" type="slidenum">
              <a:rPr lang="en-US" b="0" smtClean="0">
                <a:latin typeface="Arial" pitchFamily="34" charset="0"/>
              </a:rPr>
              <a:pPr algn="r">
                <a:defRPr/>
              </a:pPr>
              <a:t>18</a:t>
            </a:fld>
            <a:endParaRPr lang="en-US" b="0" smtClean="0">
              <a:latin typeface="Arial" pitchFamily="34" charset="0"/>
            </a:endParaRPr>
          </a:p>
        </p:txBody>
      </p:sp>
      <p:sp>
        <p:nvSpPr>
          <p:cNvPr id="436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6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1pPr>
            <a:lvl2pPr marL="744458" indent="-286330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2pPr>
            <a:lvl3pPr marL="1145320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3pPr>
            <a:lvl4pPr marL="1603448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4pPr>
            <a:lvl5pPr marL="2061575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5pPr>
            <a:lvl6pPr marL="2519704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6pPr>
            <a:lvl7pPr marL="2977831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7pPr>
            <a:lvl8pPr marL="3435959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8pPr>
            <a:lvl9pPr marL="3894088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algn="r">
              <a:defRPr/>
            </a:pPr>
            <a:fld id="{EA357E52-6C51-4C19-8D96-518EEDB41137}" type="slidenum">
              <a:rPr lang="en-US" b="0" smtClean="0">
                <a:latin typeface="Arial" pitchFamily="34" charset="0"/>
              </a:rPr>
              <a:pPr algn="r">
                <a:defRPr/>
              </a:pPr>
              <a:t>19</a:t>
            </a:fld>
            <a:endParaRPr lang="en-US" b="0" smtClean="0">
              <a:latin typeface="Arial" pitchFamily="34" charset="0"/>
            </a:endParaRPr>
          </a:p>
        </p:txBody>
      </p:sp>
      <p:sp>
        <p:nvSpPr>
          <p:cNvPr id="436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6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1pPr>
            <a:lvl2pPr marL="744458" indent="-286330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2pPr>
            <a:lvl3pPr marL="1145320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3pPr>
            <a:lvl4pPr marL="1603448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4pPr>
            <a:lvl5pPr marL="2061575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5pPr>
            <a:lvl6pPr marL="2519704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6pPr>
            <a:lvl7pPr marL="2977831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7pPr>
            <a:lvl8pPr marL="3435959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8pPr>
            <a:lvl9pPr marL="3894088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algn="r">
              <a:defRPr/>
            </a:pPr>
            <a:fld id="{EA357E52-6C51-4C19-8D96-518EEDB41137}" type="slidenum">
              <a:rPr lang="en-US" b="0" smtClean="0">
                <a:latin typeface="Arial" pitchFamily="34" charset="0"/>
              </a:rPr>
              <a:pPr algn="r">
                <a:defRPr/>
              </a:pPr>
              <a:t>20</a:t>
            </a:fld>
            <a:endParaRPr lang="en-US" b="0" smtClean="0">
              <a:latin typeface="Arial" pitchFamily="34" charset="0"/>
            </a:endParaRPr>
          </a:p>
        </p:txBody>
      </p:sp>
      <p:sp>
        <p:nvSpPr>
          <p:cNvPr id="436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6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1pPr>
            <a:lvl2pPr marL="744458" indent="-286330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2pPr>
            <a:lvl3pPr marL="1145320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3pPr>
            <a:lvl4pPr marL="1603448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4pPr>
            <a:lvl5pPr marL="2061575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5pPr>
            <a:lvl6pPr marL="2519704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6pPr>
            <a:lvl7pPr marL="2977831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7pPr>
            <a:lvl8pPr marL="3435959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8pPr>
            <a:lvl9pPr marL="3894088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algn="r">
              <a:defRPr/>
            </a:pPr>
            <a:fld id="{EA357E52-6C51-4C19-8D96-518EEDB41137}" type="slidenum">
              <a:rPr lang="en-US" b="0" smtClean="0">
                <a:latin typeface="Arial" pitchFamily="34" charset="0"/>
              </a:rPr>
              <a:pPr algn="r">
                <a:defRPr/>
              </a:pPr>
              <a:t>21</a:t>
            </a:fld>
            <a:endParaRPr lang="en-US" b="0" smtClean="0">
              <a:latin typeface="Arial" pitchFamily="34" charset="0"/>
            </a:endParaRPr>
          </a:p>
        </p:txBody>
      </p:sp>
      <p:sp>
        <p:nvSpPr>
          <p:cNvPr id="436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6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1pPr>
            <a:lvl2pPr marL="744458" indent="-286330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2pPr>
            <a:lvl3pPr marL="1145320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3pPr>
            <a:lvl4pPr marL="1603448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4pPr>
            <a:lvl5pPr marL="2061575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5pPr>
            <a:lvl6pPr marL="2519704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6pPr>
            <a:lvl7pPr marL="2977831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7pPr>
            <a:lvl8pPr marL="3435959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8pPr>
            <a:lvl9pPr marL="3894088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algn="r">
              <a:defRPr/>
            </a:pPr>
            <a:fld id="{EA357E52-6C51-4C19-8D96-518EEDB41137}" type="slidenum">
              <a:rPr lang="en-US" b="0" smtClean="0">
                <a:latin typeface="Arial" pitchFamily="34" charset="0"/>
              </a:rPr>
              <a:pPr algn="r">
                <a:defRPr/>
              </a:pPr>
              <a:t>22</a:t>
            </a:fld>
            <a:endParaRPr lang="en-US" b="0" smtClean="0">
              <a:latin typeface="Arial" pitchFamily="34" charset="0"/>
            </a:endParaRPr>
          </a:p>
        </p:txBody>
      </p:sp>
      <p:sp>
        <p:nvSpPr>
          <p:cNvPr id="436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6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1pPr>
            <a:lvl2pPr marL="744458" indent="-286330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2pPr>
            <a:lvl3pPr marL="1145320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3pPr>
            <a:lvl4pPr marL="1603448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4pPr>
            <a:lvl5pPr marL="2061575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5pPr>
            <a:lvl6pPr marL="2519704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6pPr>
            <a:lvl7pPr marL="2977831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7pPr>
            <a:lvl8pPr marL="3435959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8pPr>
            <a:lvl9pPr marL="3894088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algn="r">
              <a:defRPr/>
            </a:pPr>
            <a:fld id="{EA357E52-6C51-4C19-8D96-518EEDB41137}" type="slidenum">
              <a:rPr lang="en-US" b="0" smtClean="0">
                <a:latin typeface="Arial" pitchFamily="34" charset="0"/>
              </a:rPr>
              <a:pPr algn="r">
                <a:defRPr/>
              </a:pPr>
              <a:t>23</a:t>
            </a:fld>
            <a:endParaRPr lang="en-US" b="0" smtClean="0">
              <a:latin typeface="Arial" pitchFamily="34" charset="0"/>
            </a:endParaRPr>
          </a:p>
        </p:txBody>
      </p:sp>
      <p:sp>
        <p:nvSpPr>
          <p:cNvPr id="436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6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1pPr>
            <a:lvl2pPr marL="744458" indent="-286330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2pPr>
            <a:lvl3pPr marL="1145320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3pPr>
            <a:lvl4pPr marL="1603448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4pPr>
            <a:lvl5pPr marL="2061575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5pPr>
            <a:lvl6pPr marL="2519704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6pPr>
            <a:lvl7pPr marL="2977831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7pPr>
            <a:lvl8pPr marL="3435959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8pPr>
            <a:lvl9pPr marL="3894088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algn="r">
              <a:defRPr/>
            </a:pPr>
            <a:fld id="{EA357E52-6C51-4C19-8D96-518EEDB41137}" type="slidenum">
              <a:rPr lang="en-US" b="0" smtClean="0">
                <a:latin typeface="Arial" pitchFamily="34" charset="0"/>
              </a:rPr>
              <a:pPr algn="r">
                <a:defRPr/>
              </a:pPr>
              <a:t>24</a:t>
            </a:fld>
            <a:endParaRPr lang="en-US" b="0" smtClean="0">
              <a:latin typeface="Arial" pitchFamily="34" charset="0"/>
            </a:endParaRPr>
          </a:p>
        </p:txBody>
      </p:sp>
      <p:sp>
        <p:nvSpPr>
          <p:cNvPr id="436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6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1pPr>
            <a:lvl2pPr marL="744458" indent="-286330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2pPr>
            <a:lvl3pPr marL="1145320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3pPr>
            <a:lvl4pPr marL="1603448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4pPr>
            <a:lvl5pPr marL="2061575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5pPr>
            <a:lvl6pPr marL="2519704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6pPr>
            <a:lvl7pPr marL="2977831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7pPr>
            <a:lvl8pPr marL="3435959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8pPr>
            <a:lvl9pPr marL="3894088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algn="r">
              <a:defRPr/>
            </a:pPr>
            <a:fld id="{EA357E52-6C51-4C19-8D96-518EEDB41137}" type="slidenum">
              <a:rPr lang="en-US" b="0" smtClean="0">
                <a:latin typeface="Arial" pitchFamily="34" charset="0"/>
              </a:rPr>
              <a:pPr algn="r">
                <a:defRPr/>
              </a:pPr>
              <a:t>25</a:t>
            </a:fld>
            <a:endParaRPr lang="en-US" b="0" smtClean="0">
              <a:latin typeface="Arial" pitchFamily="34" charset="0"/>
            </a:endParaRPr>
          </a:p>
        </p:txBody>
      </p:sp>
      <p:sp>
        <p:nvSpPr>
          <p:cNvPr id="436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6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BBE42-7098-478C-AB27-BFE8BD4916CD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30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31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EDEC8-8407-4007-B0F5-ED2FC2E102F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6379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EDEC8-8407-4007-B0F5-ED2FC2E102F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6379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EDEC8-8407-4007-B0F5-ED2FC2E102F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6379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A8CBC4-257C-4E7D-B9E1-4DC597EC1CB6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4838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A8CBC4-257C-4E7D-B9E1-4DC597EC1CB6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4838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A8CBC4-257C-4E7D-B9E1-4DC597EC1CB6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4838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EDEC8-8407-4007-B0F5-ED2FC2E102F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2644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EDEC8-8407-4007-B0F5-ED2FC2E102F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264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949A42-23AF-44A6-AC36-15FCBAAFE7C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http://www.flickr.com/photos/43145783@N00/1852428153/</a:t>
            </a:r>
            <a:endParaRPr 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EDEC8-8407-4007-B0F5-ED2FC2E102F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2644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EDEC8-8407-4007-B0F5-ED2FC2E102F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7533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EDEC8-8407-4007-B0F5-ED2FC2E102F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7533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EDEC8-8407-4007-B0F5-ED2FC2E102F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7533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EDEC8-8407-4007-B0F5-ED2FC2E102F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7533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EDEC8-8407-4007-B0F5-ED2FC2E102F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753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EDEC8-8407-4007-B0F5-ED2FC2E102F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7533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949A42-23AF-44A6-AC36-15FCBAAFE7C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http://www.flickr.com/photos/43145783@N00/1852428153/</a:t>
            </a:r>
            <a:endParaRPr lang="en-US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7BA39-802B-48D8-BA49-D8D808569DA3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7BA39-802B-48D8-BA49-D8D808569DA3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7BA39-802B-48D8-BA49-D8D808569DA3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7BA39-802B-48D8-BA49-D8D808569DA3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7BA39-802B-48D8-BA49-D8D808569DA3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7BA39-802B-48D8-BA49-D8D808569DA3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7BA39-802B-48D8-BA49-D8D808569DA3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949A42-23AF-44A6-AC36-15FCBAAFE7C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http://www.flickr.com/photos/43145783@N00/1852428153/</a:t>
            </a:r>
            <a:endParaRPr lang="en-US"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60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BBE42-7098-478C-AB27-BFE8BD4916CD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61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62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16A4B4-2393-4E38-A71A-13525C17EA4C}" type="slidenum">
              <a:rPr lang="en-US" smtClean="0">
                <a:latin typeface="Arial" pitchFamily="34" charset="0"/>
              </a:rPr>
              <a:pPr/>
              <a:t>63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65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16A4B4-2393-4E38-A71A-13525C17EA4C}" type="slidenum">
              <a:rPr lang="en-US" smtClean="0">
                <a:latin typeface="Arial" pitchFamily="34" charset="0"/>
              </a:rPr>
              <a:pPr/>
              <a:t>64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65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16A4B4-2393-4E38-A71A-13525C17EA4C}" type="slidenum">
              <a:rPr lang="en-US" smtClean="0">
                <a:latin typeface="Arial" pitchFamily="34" charset="0"/>
              </a:rPr>
              <a:pPr/>
              <a:t>65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65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16A4B4-2393-4E38-A71A-13525C17EA4C}" type="slidenum">
              <a:rPr lang="en-US" smtClean="0">
                <a:latin typeface="Arial" pitchFamily="34" charset="0"/>
              </a:rPr>
              <a:pPr/>
              <a:t>66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65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16A4B4-2393-4E38-A71A-13525C17EA4C}" type="slidenum">
              <a:rPr lang="en-US" smtClean="0">
                <a:latin typeface="Arial" pitchFamily="34" charset="0"/>
              </a:rPr>
              <a:pPr/>
              <a:t>67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65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16A4B4-2393-4E38-A71A-13525C17EA4C}" type="slidenum">
              <a:rPr lang="en-US" smtClean="0">
                <a:latin typeface="Arial" pitchFamily="34" charset="0"/>
              </a:rPr>
              <a:pPr/>
              <a:t>68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65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16A4B4-2393-4E38-A71A-13525C17EA4C}" type="slidenum">
              <a:rPr lang="en-US" smtClean="0">
                <a:latin typeface="Arial" pitchFamily="34" charset="0"/>
              </a:rPr>
              <a:pPr/>
              <a:t>69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65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949A42-23AF-44A6-AC36-15FCBAAFE7C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http://www.flickr.com/photos/8510225@N07/4319584679/</a:t>
            </a: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16A4B4-2393-4E38-A71A-13525C17EA4C}" type="slidenum">
              <a:rPr lang="en-US" smtClean="0">
                <a:latin typeface="Arial" pitchFamily="34" charset="0"/>
              </a:rPr>
              <a:pPr/>
              <a:t>70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65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16A4B4-2393-4E38-A71A-13525C17EA4C}" type="slidenum">
              <a:rPr lang="en-US" smtClean="0">
                <a:latin typeface="Arial" pitchFamily="34" charset="0"/>
              </a:rPr>
              <a:pPr/>
              <a:t>71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65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16A4B4-2393-4E38-A71A-13525C17EA4C}" type="slidenum">
              <a:rPr lang="en-US" smtClean="0">
                <a:latin typeface="Arial" pitchFamily="34" charset="0"/>
              </a:rPr>
              <a:pPr/>
              <a:t>72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65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16A4B4-2393-4E38-A71A-13525C17EA4C}" type="slidenum">
              <a:rPr lang="en-US" smtClean="0">
                <a:latin typeface="Arial" pitchFamily="34" charset="0"/>
              </a:rPr>
              <a:pPr/>
              <a:t>73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65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316A4B4-2393-4E38-A71A-13525C17EA4C}" type="slidenum">
              <a:rPr lang="en-US" smtClean="0">
                <a:latin typeface="Arial" pitchFamily="34" charset="0"/>
              </a:rPr>
              <a:pPr/>
              <a:t>74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65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75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0BD772-39FE-44EC-88AE-64AAE9F3C684}" type="slidenum">
              <a:rPr lang="en-US" smtClean="0">
                <a:latin typeface="Arial" pitchFamily="34" charset="0"/>
              </a:rPr>
              <a:pPr/>
              <a:t>76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68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BBE42-7098-478C-AB27-BFE8BD4916CD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77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78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A8CBC4-257C-4E7D-B9E1-4DC597EC1CB6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13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949A42-23AF-44A6-AC36-15FCBAAFE7C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http://www.flickr.com/photos/8510225@N07/4319584679/</a:t>
            </a: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A8CBC4-257C-4E7D-B9E1-4DC597EC1CB6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1328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A8CBC4-257C-4E7D-B9E1-4DC597EC1CB6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1328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A8CBC4-257C-4E7D-B9E1-4DC597EC1CB6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1328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A8CBC4-257C-4E7D-B9E1-4DC597EC1CB6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1328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A8CBC4-257C-4E7D-B9E1-4DC597EC1CB6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1328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A8CBC4-257C-4E7D-B9E1-4DC597EC1CB6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1328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A8CBC4-257C-4E7D-B9E1-4DC597EC1CB6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132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A8CBC4-257C-4E7D-B9E1-4DC597EC1CB6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1328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A8CBC4-257C-4E7D-B9E1-4DC597EC1CB6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1328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A8CBC4-257C-4E7D-B9E1-4DC597EC1CB6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13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EE96970-CBA0-489A-A7AD-0AE76009FA57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http://www.flickr.com/photos/83346641@N00/6051805616/</a:t>
            </a: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A8CBC4-257C-4E7D-B9E1-4DC597EC1CB6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1328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A8CBC4-257C-4E7D-B9E1-4DC597EC1CB6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1328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A8CBC4-257C-4E7D-B9E1-4DC597EC1CB6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1328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A8CBC4-257C-4E7D-B9E1-4DC597EC1CB6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1328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A8CBC4-257C-4E7D-B9E1-4DC597EC1CB6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1328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A8CBC4-257C-4E7D-B9E1-4DC597EC1CB6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1328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A8CBC4-257C-4E7D-B9E1-4DC597EC1CB6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1328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A8CBC4-257C-4E7D-B9E1-4DC597EC1CB6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1328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A8CBC4-257C-4E7D-B9E1-4DC597EC1CB6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13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57200" y="6061075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defRPr/>
            </a:pPr>
            <a:endParaRPr lang="zh-CN" altLang="en-US" sz="2400">
              <a:latin typeface="Times New Roman" pitchFamily="18" charset="0"/>
              <a:ea typeface="宋体" pitchFamily="1" charset="-122"/>
              <a:cs typeface="+mn-cs"/>
            </a:endParaRPr>
          </a:p>
        </p:txBody>
      </p:sp>
      <p:sp>
        <p:nvSpPr>
          <p:cNvPr id="13742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"/>
            <a:ext cx="7772400" cy="17526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altLang="zh-CN"/>
          </a:p>
        </p:txBody>
      </p:sp>
      <p:sp>
        <p:nvSpPr>
          <p:cNvPr id="13742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133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 smtClean="0"/>
              <a:t>Click to edit Master subtitle style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533400"/>
            <a:ext cx="22098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533400"/>
            <a:ext cx="64770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52400" y="533400"/>
            <a:ext cx="8839200" cy="5638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  <a:lvl2pPr marL="457200" indent="-287338">
              <a:defRPr/>
            </a:lvl2pPr>
            <a:lvl3pPr marL="341313" indent="-171450">
              <a:defRPr/>
            </a:lvl3pPr>
            <a:lvl4pPr marL="627063" indent="-223838">
              <a:defRPr/>
            </a:lvl4pPr>
            <a:lvl5pPr marL="860425" indent="-233363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5867400" cy="6858000"/>
            <a:chOff x="0" y="0"/>
            <a:chExt cx="3696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28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  <a:defRPr/>
              </a:pPr>
              <a:endParaRPr kumimoji="1" lang="zh-CN" altLang="en-US" sz="2400">
                <a:latin typeface="Times New Roman" pitchFamily="18" charset="0"/>
                <a:ea typeface="宋体" pitchFamily="1" charset="-122"/>
                <a:cs typeface="+mn-cs"/>
              </a:endParaRPr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white">
            <a:xfrm>
              <a:off x="432" y="624"/>
              <a:ext cx="3264" cy="12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  <a:defRPr/>
              </a:pPr>
              <a:endParaRPr kumimoji="1" lang="zh-CN" altLang="en-US" sz="2400">
                <a:latin typeface="Times New Roman" pitchFamily="18" charset="0"/>
                <a:ea typeface="宋体" pitchFamily="1" charset="-122"/>
                <a:cs typeface="+mn-cs"/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3632200" y="4889500"/>
            <a:ext cx="4876800" cy="319088"/>
            <a:chOff x="2288" y="3080"/>
            <a:chExt cx="3072" cy="201"/>
          </a:xfrm>
        </p:grpSpPr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pic>
        <p:nvPicPr>
          <p:cNvPr id="10" name="Picture 13" descr="BBN_2c_secondar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5289550"/>
            <a:ext cx="38862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4" descr="do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5214938"/>
            <a:ext cx="3657600" cy="103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728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4673600" y="2927350"/>
            <a:ext cx="4013200" cy="1822450"/>
          </a:xfrm>
        </p:spPr>
        <p:txBody>
          <a:bodyPr anchor="b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CN" smtClean="0"/>
              <a:t>Click to edit Master subtitle style</a:t>
            </a:r>
            <a:endParaRPr lang="en-US" altLang="zh-CN"/>
          </a:p>
        </p:txBody>
      </p:sp>
      <p:sp>
        <p:nvSpPr>
          <p:cNvPr id="1377292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990600"/>
            <a:ext cx="8229600" cy="1905000"/>
          </a:xfrm>
          <a:prstGeom prst="roundRect">
            <a:avLst>
              <a:gd name="adj" fmla="val 50000"/>
            </a:avLst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altLang="zh-CN"/>
          </a:p>
        </p:txBody>
      </p:sp>
      <p:sp>
        <p:nvSpPr>
          <p:cNvPr id="12" name="Rectangle 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DCC0F98-AEBD-4F95-A7B2-159FA160810A}" type="datetime1">
              <a:rPr lang="en-US" altLang="zh-CN"/>
              <a:pPr>
                <a:defRPr/>
              </a:pPr>
              <a:t>2/12/2013</a:t>
            </a:fld>
            <a:endParaRPr lang="en-US" altLang="zh-CN"/>
          </a:p>
        </p:txBody>
      </p:sp>
      <p:sp>
        <p:nvSpPr>
          <p:cNvPr id="13" name="Rectangle 10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5791200" y="6248400"/>
            <a:ext cx="2897188" cy="4746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i="0"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6200" y="6248400"/>
            <a:ext cx="587375" cy="488950"/>
          </a:xfrm>
        </p:spPr>
        <p:txBody>
          <a:bodyPr anchorCtr="0"/>
          <a:lstStyle>
            <a:lvl1pPr>
              <a:defRPr sz="2600"/>
            </a:lvl1pPr>
          </a:lstStyle>
          <a:p>
            <a:pPr>
              <a:defRPr/>
            </a:pPr>
            <a:fld id="{2B3CD275-63F2-4571-ABE6-2CE26FD694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3CB097-ED09-420F-AADD-EBB2F42ED938}" type="datetime1">
              <a:rPr lang="en-US" altLang="zh-CN"/>
              <a:pPr>
                <a:defRPr/>
              </a:pPr>
              <a:t>2/12/2013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72E753-8563-4A94-A4CE-051A689E71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0F84F2-76E2-4EDE-BF91-CB21F3F23273}" type="datetime1">
              <a:rPr lang="en-US" altLang="zh-CN"/>
              <a:pPr>
                <a:defRPr/>
              </a:pPr>
              <a:t>2/12/2013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1EE059-201B-425A-9B3C-53D4635137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66800"/>
            <a:ext cx="3770313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1066800"/>
            <a:ext cx="3770312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4EB7BA-76B7-4A76-B631-E57EFE346C20}" type="datetime1">
              <a:rPr lang="en-US" altLang="zh-CN"/>
              <a:pPr>
                <a:defRPr/>
              </a:pPr>
              <a:t>2/12/2013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61D88C-5047-4BD3-92BE-D50FA85658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A23024-4230-4F8A-AC37-3DEFC19B043B}" type="datetime1">
              <a:rPr lang="en-US" altLang="zh-CN"/>
              <a:pPr>
                <a:defRPr/>
              </a:pPr>
              <a:t>2/12/2013</a:t>
            </a:fld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F7B402-1170-4458-B780-D7B3F8329E4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FEE7EF-47F9-431F-AF32-1E3EE10C9081}" type="datetime1">
              <a:rPr lang="en-US" altLang="zh-CN"/>
              <a:pPr>
                <a:defRPr/>
              </a:pPr>
              <a:t>2/12/2013</a:t>
            </a:fld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DFB30B-2B51-4AFC-AFEA-F85481A379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AA7079-8E44-4381-9957-D6C36704D413}" type="datetime1">
              <a:rPr lang="en-US" altLang="zh-CN"/>
              <a:pPr>
                <a:defRPr/>
              </a:pPr>
              <a:t>2/12/2013</a:t>
            </a:fld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55BBD-9230-4160-99B6-EB339C3423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7D5E56-A852-4355-99AC-877D1DE0D0BD}" type="datetime1">
              <a:rPr lang="en-US" altLang="zh-CN"/>
              <a:pPr>
                <a:defRPr/>
              </a:pPr>
              <a:t>2/12/2013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8FA340-54C2-4643-B975-A1ED9CD8B3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8F065B-00C9-4162-85CE-39EA7A6FC49D}" type="datetime1">
              <a:rPr lang="en-US" altLang="zh-CN"/>
              <a:pPr>
                <a:defRPr/>
              </a:pPr>
              <a:t>2/12/2013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F293B5-7DAE-47F7-ADA2-14E78550734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498AB-F2C0-43ED-A0D2-04302413DFE3}" type="datetime1">
              <a:rPr lang="en-US" altLang="zh-CN"/>
              <a:pPr>
                <a:defRPr/>
              </a:pPr>
              <a:t>2/12/2013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6C825D-80CA-4DFC-B5D5-0BDB392165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152400"/>
            <a:ext cx="1981200" cy="59340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152400"/>
            <a:ext cx="5791200" cy="5934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5713D7-8319-41F5-9EAC-DE79CE35FEC3}" type="datetime1">
              <a:rPr lang="en-US" altLang="zh-CN"/>
              <a:pPr>
                <a:defRPr/>
              </a:pPr>
              <a:t>2/12/2013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8A8329-8A87-4D45-8707-2444464EF4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533400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90600"/>
            <a:ext cx="88392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373190" name="Text Box 6"/>
          <p:cNvSpPr txBox="1">
            <a:spLocks noChangeArrowheads="1"/>
          </p:cNvSpPr>
          <p:nvPr userDrawn="1"/>
        </p:nvSpPr>
        <p:spPr bwMode="auto">
          <a:xfrm>
            <a:off x="152400" y="57150"/>
            <a:ext cx="541020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>
              <a:defRPr/>
            </a:pPr>
            <a:r>
              <a:rPr lang="en-US" altLang="zh-CN" baseline="0" dirty="0" smtClean="0">
                <a:solidFill>
                  <a:schemeClr val="accent2"/>
                </a:solidFill>
              </a:rPr>
              <a:t>Framework Examples</a:t>
            </a:r>
            <a:endParaRPr lang="en-US" altLang="zh-CN" dirty="0">
              <a:solidFill>
                <a:schemeClr val="accent2"/>
              </a:solidFill>
            </a:endParaRPr>
          </a:p>
        </p:txBody>
      </p:sp>
      <p:sp>
        <p:nvSpPr>
          <p:cNvPr id="1373191" name="Line 7"/>
          <p:cNvSpPr>
            <a:spLocks noChangeShapeType="1"/>
          </p:cNvSpPr>
          <p:nvPr/>
        </p:nvSpPr>
        <p:spPr bwMode="auto">
          <a:xfrm>
            <a:off x="152400" y="457200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1373192" name="Line 8"/>
          <p:cNvSpPr>
            <a:spLocks noChangeShapeType="1"/>
          </p:cNvSpPr>
          <p:nvPr/>
        </p:nvSpPr>
        <p:spPr bwMode="auto">
          <a:xfrm>
            <a:off x="152400" y="6365223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pic>
        <p:nvPicPr>
          <p:cNvPr id="5128" name="Picture 10" descr="isis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8418195" y="6392770"/>
            <a:ext cx="68103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9" name="Picture 11" descr="vsb5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20320" y="6391183"/>
            <a:ext cx="476250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3196" name="Rectangle 12"/>
          <p:cNvSpPr>
            <a:spLocks noChangeArrowheads="1"/>
          </p:cNvSpPr>
          <p:nvPr/>
        </p:nvSpPr>
        <p:spPr bwMode="auto">
          <a:xfrm>
            <a:off x="6705600" y="57150"/>
            <a:ext cx="2297113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>
                <a:solidFill>
                  <a:schemeClr val="accent2"/>
                </a:solidFill>
                <a:ea typeface="宋体" pitchFamily="1" charset="-122"/>
                <a:cs typeface="+mn-cs"/>
              </a:rPr>
              <a:t>Douglas C. Schmidt</a:t>
            </a:r>
          </a:p>
        </p:txBody>
      </p:sp>
      <p:sp>
        <p:nvSpPr>
          <p:cNvPr id="1373201" name="Rectangle 17"/>
          <p:cNvSpPr>
            <a:spLocks noChangeArrowheads="1"/>
          </p:cNvSpPr>
          <p:nvPr/>
        </p:nvSpPr>
        <p:spPr bwMode="auto">
          <a:xfrm>
            <a:off x="4349750" y="6430963"/>
            <a:ext cx="463550" cy="36671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fld id="{B94337BD-2C91-44FC-B100-2A7003AD1CD6}" type="slidenum">
              <a:rPr lang="en-US" altLang="zh-CN" b="1">
                <a:ea typeface="宋体" pitchFamily="1" charset="-122"/>
                <a:cs typeface="+mn-cs"/>
              </a:rPr>
              <a:pPr>
                <a:defRPr/>
              </a:pPr>
              <a:t>‹#›</a:t>
            </a:fld>
            <a:endParaRPr lang="en-US" altLang="zh-CN" b="1" dirty="0">
              <a:ea typeface="宋体" pitchFamily="1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  <p:sldLayoutId id="2147483813" r:id="rId17"/>
    <p:sldLayoutId id="2147483814" r:id="rId18"/>
    <p:sldLayoutId id="2147483815" r:id="rId19"/>
    <p:sldLayoutId id="2147483816" r:id="rId20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0" y="0"/>
            <a:ext cx="3200400" cy="6858000"/>
            <a:chOff x="0" y="0"/>
            <a:chExt cx="2016" cy="4320"/>
          </a:xfrm>
        </p:grpSpPr>
        <p:sp>
          <p:nvSpPr>
            <p:cNvPr id="1376259" name="Rectangle 3"/>
            <p:cNvSpPr>
              <a:spLocks noChangeArrowheads="1"/>
            </p:cNvSpPr>
            <p:nvPr userDrawn="1"/>
          </p:nvSpPr>
          <p:spPr bwMode="auto">
            <a:xfrm>
              <a:off x="0" y="0"/>
              <a:ext cx="4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1376260" name="Freeform 4"/>
            <p:cNvSpPr>
              <a:spLocks/>
            </p:cNvSpPr>
            <p:nvPr userDrawn="1"/>
          </p:nvSpPr>
          <p:spPr bwMode="auto">
            <a:xfrm>
              <a:off x="288" y="0"/>
              <a:ext cx="1728" cy="735"/>
            </a:xfrm>
            <a:custGeom>
              <a:avLst/>
              <a:gdLst/>
              <a:ahLst/>
              <a:cxnLst>
                <a:cxn ang="0">
                  <a:pos x="1728" y="0"/>
                </a:cxn>
                <a:cxn ang="0">
                  <a:pos x="1728" y="480"/>
                </a:cxn>
                <a:cxn ang="0">
                  <a:pos x="380" y="482"/>
                </a:cxn>
                <a:cxn ang="0">
                  <a:pos x="354" y="480"/>
                </a:cxn>
                <a:cxn ang="0">
                  <a:pos x="308" y="489"/>
                </a:cxn>
                <a:cxn ang="0">
                  <a:pos x="246" y="531"/>
                </a:cxn>
                <a:cxn ang="0">
                  <a:pos x="206" y="597"/>
                </a:cxn>
                <a:cxn ang="0">
                  <a:pos x="192" y="666"/>
                </a:cxn>
                <a:cxn ang="0">
                  <a:pos x="192" y="735"/>
                </a:cxn>
                <a:cxn ang="0">
                  <a:pos x="0" y="735"/>
                </a:cxn>
                <a:cxn ang="0">
                  <a:pos x="0" y="480"/>
                </a:cxn>
                <a:cxn ang="0">
                  <a:pos x="0" y="0"/>
                </a:cxn>
                <a:cxn ang="0">
                  <a:pos x="1728" y="0"/>
                </a:cxn>
              </a:cxnLst>
              <a:rect l="0" t="0" r="r" b="b"/>
              <a:pathLst>
                <a:path w="1728" h="735">
                  <a:moveTo>
                    <a:pt x="1728" y="0"/>
                  </a:moveTo>
                  <a:lnTo>
                    <a:pt x="1728" y="480"/>
                  </a:lnTo>
                  <a:lnTo>
                    <a:pt x="380" y="482"/>
                  </a:lnTo>
                  <a:lnTo>
                    <a:pt x="354" y="480"/>
                  </a:lnTo>
                  <a:lnTo>
                    <a:pt x="308" y="489"/>
                  </a:lnTo>
                  <a:cubicBezTo>
                    <a:pt x="290" y="498"/>
                    <a:pt x="263" y="513"/>
                    <a:pt x="246" y="531"/>
                  </a:cubicBezTo>
                  <a:cubicBezTo>
                    <a:pt x="229" y="549"/>
                    <a:pt x="215" y="574"/>
                    <a:pt x="206" y="597"/>
                  </a:cubicBezTo>
                  <a:cubicBezTo>
                    <a:pt x="197" y="620"/>
                    <a:pt x="194" y="643"/>
                    <a:pt x="192" y="666"/>
                  </a:cubicBezTo>
                  <a:lnTo>
                    <a:pt x="192" y="735"/>
                  </a:lnTo>
                  <a:lnTo>
                    <a:pt x="0" y="735"/>
                  </a:lnTo>
                  <a:lnTo>
                    <a:pt x="0" y="480"/>
                  </a:lnTo>
                  <a:lnTo>
                    <a:pt x="0" y="0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grpSp>
        <p:nvGrpSpPr>
          <p:cNvPr id="6147" name="Group 5"/>
          <p:cNvGrpSpPr>
            <a:grpSpLocks/>
          </p:cNvGrpSpPr>
          <p:nvPr/>
        </p:nvGrpSpPr>
        <p:grpSpPr bwMode="auto">
          <a:xfrm>
            <a:off x="533400" y="762000"/>
            <a:ext cx="8001000" cy="319088"/>
            <a:chOff x="144" y="1248"/>
            <a:chExt cx="4656" cy="201"/>
          </a:xfrm>
        </p:grpSpPr>
        <p:sp>
          <p:nvSpPr>
            <p:cNvPr id="1376262" name="AutoShape 6"/>
            <p:cNvSpPr>
              <a:spLocks noChangeArrowheads="1"/>
            </p:cNvSpPr>
            <p:nvPr/>
          </p:nvSpPr>
          <p:spPr bwMode="auto">
            <a:xfrm>
              <a:off x="384" y="1248"/>
              <a:ext cx="4416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1376263" name="AutoShape 7"/>
            <p:cNvSpPr>
              <a:spLocks noChangeArrowheads="1"/>
            </p:cNvSpPr>
            <p:nvPr/>
          </p:nvSpPr>
          <p:spPr bwMode="auto">
            <a:xfrm flipH="1">
              <a:off x="144" y="1248"/>
              <a:ext cx="248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sp>
        <p:nvSpPr>
          <p:cNvPr id="6148" name="AutoShape 8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152400"/>
            <a:ext cx="7924800" cy="457200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6149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066800"/>
            <a:ext cx="7693025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376266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i="0"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fld id="{D4C9308B-A6B4-4DF4-A2B3-87721F6E7B1E}" type="datetime1">
              <a:rPr lang="en-US" altLang="zh-CN"/>
              <a:pPr>
                <a:defRPr/>
              </a:pPr>
              <a:t>2/12/2013</a:t>
            </a:fld>
            <a:endParaRPr lang="en-US" altLang="zh-CN"/>
          </a:p>
        </p:txBody>
      </p:sp>
      <p:sp>
        <p:nvSpPr>
          <p:cNvPr id="1376268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7463" y="6242050"/>
            <a:ext cx="70008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2000" b="1" i="0">
                <a:solidFill>
                  <a:schemeClr val="bg1"/>
                </a:solidFill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fld id="{307F5EE2-70F4-479A-B2B9-F843977694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6152" name="Picture 13" descr="doc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667125" y="6164263"/>
            <a:ext cx="21336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hyperlink" Target="mailto:d.schmidt@vanderbilt.edu" TargetMode="External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re.vanderbilt.edu/ACE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hyperlink" Target="mailto:d.schmidt@vanderbilt.edu" TargetMode="External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hyperlink" Target="http://developer.android.com/training/basics/activity-lifecycle/index.html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reference/android/app/Activity.html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veloper.android.com/reference/android/app/Activity.html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dre.vanderbilt.edu/~schmidt/cs282" TargetMode="External"/><Relationship Id="rId4" Type="http://schemas.openxmlformats.org/officeDocument/2006/relationships/image" Target="../media/image30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hyperlink" Target="http://www.sei.cmu.edu/productlin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guide/components/services.html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32.png"/><Relationship Id="rId4" Type="http://schemas.openxmlformats.org/officeDocument/2006/relationships/image" Target="../media/image3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ndroiddesignpatterns.com/" TargetMode="External"/><Relationship Id="rId5" Type="http://schemas.openxmlformats.org/officeDocument/2006/relationships/image" Target="../media/image35.png"/><Relationship Id="rId10" Type="http://schemas.openxmlformats.org/officeDocument/2006/relationships/image" Target="../media/image39.jpeg"/><Relationship Id="rId4" Type="http://schemas.openxmlformats.org/officeDocument/2006/relationships/hyperlink" Target="http://www.androidpatterns.com/" TargetMode="External"/><Relationship Id="rId9" Type="http://schemas.openxmlformats.org/officeDocument/2006/relationships/image" Target="../media/image3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hyperlink" Target="mailto:d.schmidt@vanderbilt.edu" TargetMode="External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re.vanderbilt.edu/~schmidt/PDF/reactor-rules.pdf" TargetMode="Externa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hyperlink" Target="http://www.dre.vanderbilt.edu/~schmidt/PDF/proactor.pdf" TargetMode="External"/><Relationship Id="rId4" Type="http://schemas.openxmlformats.org/officeDocument/2006/relationships/image" Target="../media/image4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re.vanderbilt.edu/~schmidt/PDF/Acc-Con.pdf" TargetMode="Externa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hyperlink" Target="http://www.dre.vanderbilt.edu/~schmidt/PDF/proactor.pdf" TargetMode="External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3.png"/><Relationship Id="rId4" Type="http://schemas.openxmlformats.org/officeDocument/2006/relationships/hyperlink" Target="http://www.dre.vanderbilt.edu/~schmidt/PDF/ACE-concurrency.pdf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hyperlink" Target="http://www.dre.vanderbilt.edu/~schmidt/PDF/DSEJ-94.pdf" TargetMode="External"/><Relationship Id="rId4" Type="http://schemas.openxmlformats.org/officeDocument/2006/relationships/image" Target="../media/image4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hyperlink" Target="mailto:d.schmidt@vanderbilt.edu" TargetMode="External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hyperlink" Target="http://www.cs.iastate.edu/~cs309/references/CoplienHoffmanWeiss_CommonalityVariability.pdf" TargetMode="External"/><Relationship Id="rId9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wikipedia.org/wiki/STREAMS" TargetMode="External"/><Relationship Id="rId4" Type="http://schemas.openxmlformats.org/officeDocument/2006/relationships/image" Target="../media/image4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e.vanderbilt.edu/~schmidt/PDF/DSEJ-94.pdf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074"/>
          <p:cNvSpPr txBox="1">
            <a:spLocks noChangeArrowheads="1"/>
          </p:cNvSpPr>
          <p:nvPr/>
        </p:nvSpPr>
        <p:spPr bwMode="auto">
          <a:xfrm>
            <a:off x="628650" y="583195"/>
            <a:ext cx="784225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4000" kern="0" dirty="0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Framework Examples: Part 1</a:t>
            </a:r>
          </a:p>
        </p:txBody>
      </p:sp>
      <p:sp>
        <p:nvSpPr>
          <p:cNvPr id="10244" name="Text Box 3075"/>
          <p:cNvSpPr txBox="1">
            <a:spLocks noChangeArrowheads="1"/>
          </p:cNvSpPr>
          <p:nvPr/>
        </p:nvSpPr>
        <p:spPr bwMode="auto">
          <a:xfrm>
            <a:off x="895155" y="2306338"/>
            <a:ext cx="7372350" cy="1292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/>
            <a:r>
              <a:rPr lang="en-US" sz="2800" dirty="0" smtClean="0">
                <a:solidFill>
                  <a:srgbClr val="336699"/>
                </a:solidFill>
                <a:latin typeface="Impact" pitchFamily="34" charset="0"/>
              </a:rPr>
              <a:t>Douglas </a:t>
            </a:r>
            <a:r>
              <a:rPr lang="en-US" sz="2800" dirty="0">
                <a:solidFill>
                  <a:srgbClr val="336699"/>
                </a:solidFill>
                <a:latin typeface="Impact" pitchFamily="34" charset="0"/>
              </a:rPr>
              <a:t>C. Schmidt</a:t>
            </a: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   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  <a:hlinkClick r:id="rId3"/>
              </a:rPr>
              <a:t>d.schmidt@vanderbilt.edu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www.dre.vanderbilt.edu/~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schmidt</a:t>
            </a:r>
            <a:r>
              <a:rPr lang="en-US" dirty="0">
                <a:solidFill>
                  <a:srgbClr val="336699"/>
                </a:solidFill>
                <a:latin typeface="Impact" pitchFamily="34" charset="0"/>
              </a:rPr>
              <a:t>	</a:t>
            </a:r>
          </a:p>
        </p:txBody>
      </p:sp>
      <p:sp>
        <p:nvSpPr>
          <p:cNvPr id="10245" name="Rectangle 3086"/>
          <p:cNvSpPr>
            <a:spLocks noChangeArrowheads="1"/>
          </p:cNvSpPr>
          <p:nvPr/>
        </p:nvSpPr>
        <p:spPr bwMode="auto">
          <a:xfrm>
            <a:off x="2324100" y="4074919"/>
            <a:ext cx="4124326" cy="227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Professor of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Computer Science</a:t>
            </a: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Institute for Software Integrated Systems </a:t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Vanderbilt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University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Nashville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,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Tennessee, USA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</p:txBody>
      </p:sp>
      <p:pic>
        <p:nvPicPr>
          <p:cNvPr id="1026" name="Picture 2" descr="C:\Users\schmidt\Dropbox\Documents\Pictures\Pictures\Doug Schmidt_0009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96" y="4019550"/>
            <a:ext cx="1661304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793750" y="4019550"/>
            <a:ext cx="1228725" cy="2016125"/>
            <a:chOff x="793750" y="4019550"/>
            <a:chExt cx="1228725" cy="2016125"/>
          </a:xfrm>
        </p:grpSpPr>
        <p:pic>
          <p:nvPicPr>
            <p:cNvPr id="10" name="Picture 10" descr="isi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019550"/>
              <a:ext cx="1228725" cy="82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 descr="vsb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864100"/>
              <a:ext cx="122872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97" y="4019550"/>
            <a:ext cx="1651874" cy="2036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951" y="4069296"/>
            <a:ext cx="1615212" cy="199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3"/>
          <p:cNvSpPr>
            <a:spLocks noChangeArrowheads="1"/>
          </p:cNvSpPr>
          <p:nvPr/>
        </p:nvSpPr>
        <p:spPr bwMode="auto">
          <a:xfrm>
            <a:off x="-1" y="1076324"/>
            <a:ext cx="9105901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31775"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231775" algn="l"/>
              </a:tabLst>
            </a:pPr>
            <a:r>
              <a:rPr lang="en-US" sz="2000" b="1" dirty="0"/>
              <a:t>Scope </a:t>
            </a:r>
            <a:r>
              <a:rPr lang="en-US" sz="2000" dirty="0"/>
              <a:t>defines </a:t>
            </a:r>
            <a:r>
              <a:rPr lang="en-US" sz="2000" dirty="0" smtClean="0"/>
              <a:t>the domain </a:t>
            </a:r>
            <a:br>
              <a:rPr lang="en-US" sz="2000" dirty="0" smtClean="0"/>
            </a:br>
            <a:r>
              <a:rPr lang="en-US" sz="2000" dirty="0" smtClean="0"/>
              <a:t>&amp; context of</a:t>
            </a:r>
            <a:r>
              <a:rPr lang="en-US" sz="2000" dirty="0"/>
              <a:t> </a:t>
            </a:r>
            <a:r>
              <a:rPr lang="en-US" sz="2000" dirty="0" smtClean="0"/>
              <a:t>Android &amp; its</a:t>
            </a:r>
            <a:br>
              <a:rPr lang="en-US" sz="2000" dirty="0" smtClean="0"/>
            </a:br>
            <a:r>
              <a:rPr lang="en-US" sz="2000" dirty="0" smtClean="0"/>
              <a:t>various frameworks &amp;</a:t>
            </a:r>
            <a:br>
              <a:rPr lang="en-US" sz="2000" dirty="0" smtClean="0"/>
            </a:br>
            <a:r>
              <a:rPr lang="en-US" sz="2000" dirty="0" smtClean="0"/>
              <a:t>components</a:t>
            </a:r>
          </a:p>
          <a:p>
            <a:pPr marL="231775"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231775" algn="l"/>
              </a:tabLst>
            </a:pPr>
            <a:r>
              <a:rPr lang="en-US" sz="2000" dirty="0"/>
              <a:t>e</a:t>
            </a:r>
            <a:r>
              <a:rPr lang="en-US" sz="2000" dirty="0" smtClean="0"/>
              <a:t>.g.,</a:t>
            </a:r>
          </a:p>
          <a:p>
            <a:pPr marL="460375"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231775" algn="l"/>
              </a:tabLst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Resource-constrained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mobile devices</a:t>
            </a:r>
          </a:p>
          <a:p>
            <a:pPr marL="688975" lvl="2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231775" algn="l"/>
              </a:tabLst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e.g., limited power,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memory, processors,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network, &amp; price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points</a:t>
            </a:r>
          </a:p>
          <a:p>
            <a:pPr marL="457200" lvl="2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231775" algn="l"/>
              </a:tabLst>
            </a:pPr>
            <a:r>
              <a:rPr lang="en-US" sz="2000" dirty="0" smtClean="0"/>
              <a:t>Touch-based user </a:t>
            </a:r>
            <a:br>
              <a:rPr lang="en-US" sz="2000" dirty="0" smtClean="0"/>
            </a:br>
            <a:r>
              <a:rPr lang="en-US" sz="2000" dirty="0" smtClean="0"/>
              <a:t>interfaces</a:t>
            </a:r>
          </a:p>
        </p:txBody>
      </p:sp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>
          <a:xfrm>
            <a:off x="84220" y="530488"/>
            <a:ext cx="8985583" cy="371475"/>
          </a:xfrm>
        </p:spPr>
        <p:txBody>
          <a:bodyPr/>
          <a:lstStyle/>
          <a:p>
            <a:pPr eaLnBrk="1" hangingPunct="1"/>
            <a:r>
              <a:rPr lang="en-US" sz="3200" dirty="0" smtClean="0"/>
              <a:t>Applying SCV to Android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972" y="1098550"/>
            <a:ext cx="5906741" cy="385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3486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3"/>
          <p:cNvSpPr>
            <a:spLocks noChangeArrowheads="1"/>
          </p:cNvSpPr>
          <p:nvPr/>
        </p:nvSpPr>
        <p:spPr bwMode="auto">
          <a:xfrm>
            <a:off x="-1" y="1076324"/>
            <a:ext cx="9105901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31775"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231775" algn="l"/>
              </a:tabLst>
            </a:pPr>
            <a:r>
              <a:rPr lang="en-US" sz="2000" b="1" dirty="0"/>
              <a:t>Scope </a:t>
            </a:r>
            <a:r>
              <a:rPr lang="en-US" sz="2000" dirty="0"/>
              <a:t>defines </a:t>
            </a:r>
            <a:r>
              <a:rPr lang="en-US" sz="2000" dirty="0" smtClean="0"/>
              <a:t>the domain </a:t>
            </a:r>
            <a:br>
              <a:rPr lang="en-US" sz="2000" dirty="0" smtClean="0"/>
            </a:br>
            <a:r>
              <a:rPr lang="en-US" sz="2000" dirty="0" smtClean="0"/>
              <a:t>&amp; context of</a:t>
            </a:r>
            <a:r>
              <a:rPr lang="en-US" sz="2000" dirty="0"/>
              <a:t> </a:t>
            </a:r>
            <a:r>
              <a:rPr lang="en-US" sz="2000" dirty="0" smtClean="0"/>
              <a:t>Android &amp; its</a:t>
            </a:r>
            <a:br>
              <a:rPr lang="en-US" sz="2000" dirty="0" smtClean="0"/>
            </a:br>
            <a:r>
              <a:rPr lang="en-US" sz="2000" dirty="0" smtClean="0"/>
              <a:t>various frameworks &amp;</a:t>
            </a:r>
            <a:br>
              <a:rPr lang="en-US" sz="2000" dirty="0" smtClean="0"/>
            </a:br>
            <a:r>
              <a:rPr lang="en-US" sz="2000" dirty="0" smtClean="0"/>
              <a:t>components</a:t>
            </a:r>
          </a:p>
          <a:p>
            <a:pPr marL="231775"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231775" algn="l"/>
              </a:tabLst>
            </a:pPr>
            <a:r>
              <a:rPr lang="en-US" sz="2000" dirty="0"/>
              <a:t>e</a:t>
            </a:r>
            <a:r>
              <a:rPr lang="en-US" sz="2000" dirty="0" smtClean="0"/>
              <a:t>.g.,</a:t>
            </a:r>
          </a:p>
          <a:p>
            <a:pPr marL="460375"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231775" algn="l"/>
              </a:tabLst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Resource-constrained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mobile devices</a:t>
            </a:r>
          </a:p>
          <a:p>
            <a:pPr marL="688975" lvl="2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231775" algn="l"/>
              </a:tabLst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e.g., limited power,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memory, processors,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network, &amp; price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points</a:t>
            </a:r>
          </a:p>
          <a:p>
            <a:pPr marL="457200" lvl="2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231775" algn="l"/>
              </a:tabLst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Touch-based user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interfaces</a:t>
            </a:r>
          </a:p>
          <a:p>
            <a:pPr marL="457200" lvl="2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231775" algn="l"/>
              </a:tabLst>
            </a:pPr>
            <a:r>
              <a:rPr lang="en-US" sz="2000" dirty="0" smtClean="0"/>
              <a:t>(Largely) open-source, vendor- </a:t>
            </a:r>
            <a:r>
              <a:rPr lang="en-US" sz="2000" dirty="0"/>
              <a:t>&amp; </a:t>
            </a:r>
            <a:r>
              <a:rPr lang="en-US" sz="2000" dirty="0" smtClean="0"/>
              <a:t>hardware-agnostic ecosystem</a:t>
            </a:r>
          </a:p>
        </p:txBody>
      </p:sp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>
          <a:xfrm>
            <a:off x="84220" y="530488"/>
            <a:ext cx="8985583" cy="371475"/>
          </a:xfrm>
        </p:spPr>
        <p:txBody>
          <a:bodyPr/>
          <a:lstStyle/>
          <a:p>
            <a:pPr eaLnBrk="1" hangingPunct="1"/>
            <a:r>
              <a:rPr lang="en-US" sz="3200" dirty="0" smtClean="0"/>
              <a:t>Applying SCV to Android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972" y="1098550"/>
            <a:ext cx="5906741" cy="385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1036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3"/>
          <p:cNvSpPr>
            <a:spLocks noChangeArrowheads="1"/>
          </p:cNvSpPr>
          <p:nvPr/>
        </p:nvSpPr>
        <p:spPr bwMode="auto">
          <a:xfrm>
            <a:off x="-1" y="1076324"/>
            <a:ext cx="9105901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31775"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231775" algn="l"/>
              </a:tabLst>
            </a:pPr>
            <a:r>
              <a:rPr lang="en-US" sz="2000" b="1" dirty="0"/>
              <a:t>Scope </a:t>
            </a:r>
            <a:r>
              <a:rPr lang="en-US" sz="2000" dirty="0"/>
              <a:t>defines </a:t>
            </a:r>
            <a:r>
              <a:rPr lang="en-US" sz="2000" dirty="0" smtClean="0"/>
              <a:t>the domain </a:t>
            </a:r>
            <a:br>
              <a:rPr lang="en-US" sz="2000" dirty="0" smtClean="0"/>
            </a:br>
            <a:r>
              <a:rPr lang="en-US" sz="2000" dirty="0" smtClean="0"/>
              <a:t>&amp; context of</a:t>
            </a:r>
            <a:r>
              <a:rPr lang="en-US" sz="2000" dirty="0"/>
              <a:t> </a:t>
            </a:r>
            <a:r>
              <a:rPr lang="en-US" sz="2000" dirty="0" smtClean="0"/>
              <a:t>Android &amp; its</a:t>
            </a:r>
            <a:br>
              <a:rPr lang="en-US" sz="2000" dirty="0" smtClean="0"/>
            </a:br>
            <a:r>
              <a:rPr lang="en-US" sz="2000" dirty="0" smtClean="0"/>
              <a:t>various frameworks &amp;</a:t>
            </a:r>
            <a:br>
              <a:rPr lang="en-US" sz="2000" dirty="0" smtClean="0"/>
            </a:br>
            <a:r>
              <a:rPr lang="en-US" sz="2000" dirty="0" smtClean="0"/>
              <a:t>components</a:t>
            </a:r>
          </a:p>
          <a:p>
            <a:pPr marL="231775"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231775" algn="l"/>
              </a:tabLst>
            </a:pPr>
            <a:r>
              <a:rPr lang="en-US" sz="2000" dirty="0"/>
              <a:t>e</a:t>
            </a:r>
            <a:r>
              <a:rPr lang="en-US" sz="2000" dirty="0" smtClean="0"/>
              <a:t>.g.,</a:t>
            </a:r>
          </a:p>
          <a:p>
            <a:pPr marL="460375"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231775" algn="l"/>
              </a:tabLst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Resource-constrained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mobile devices</a:t>
            </a:r>
          </a:p>
          <a:p>
            <a:pPr marL="688975" lvl="2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231775" algn="l"/>
              </a:tabLst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e.g., limited power,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memory, processors,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network, &amp; price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points</a:t>
            </a:r>
          </a:p>
          <a:p>
            <a:pPr marL="457200" lvl="2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231775" algn="l"/>
              </a:tabLst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Touch-based user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interfaces</a:t>
            </a:r>
          </a:p>
          <a:p>
            <a:pPr marL="457200" lvl="2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231775" algn="l"/>
              </a:tabLst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(Largely) open-source, vendor-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&amp;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hardware-agnostic ecosystem</a:t>
            </a:r>
          </a:p>
          <a:p>
            <a:pPr marL="457200" lvl="2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231775" algn="l"/>
              </a:tabLst>
            </a:pPr>
            <a:r>
              <a:rPr lang="en-US" sz="2000" dirty="0" smtClean="0"/>
              <a:t>Focus on installed-base of Java app developers</a:t>
            </a:r>
            <a:endParaRPr lang="en-US" sz="2000" dirty="0"/>
          </a:p>
        </p:txBody>
      </p:sp>
      <p:sp>
        <p:nvSpPr>
          <p:cNvPr id="19" name="Rectangle 18"/>
          <p:cNvSpPr/>
          <p:nvPr/>
        </p:nvSpPr>
        <p:spPr>
          <a:xfrm>
            <a:off x="1459005" y="6430625"/>
            <a:ext cx="6134100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228600" lvl="1" indent="-228600" algn="ctr" eaLnBrk="1" hangingPunct="1">
              <a:spcBef>
                <a:spcPts val="600"/>
              </a:spcBef>
              <a:spcAft>
                <a:spcPts val="600"/>
              </a:spcAft>
            </a:pPr>
            <a:r>
              <a:rPr lang="en-CA" sz="2000" dirty="0" smtClean="0"/>
              <a:t>See </a:t>
            </a:r>
            <a:r>
              <a:rPr lang="en-CA" sz="2000" dirty="0" smtClean="0">
                <a:hlinkClick r:id="rId3"/>
              </a:rPr>
              <a:t>developer.android.com</a:t>
            </a:r>
            <a:r>
              <a:rPr lang="en-CA" sz="2000" dirty="0" smtClean="0"/>
              <a:t> for more info on Android</a:t>
            </a:r>
          </a:p>
        </p:txBody>
      </p:sp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>
          <a:xfrm>
            <a:off x="84220" y="530488"/>
            <a:ext cx="8985583" cy="371475"/>
          </a:xfrm>
        </p:spPr>
        <p:txBody>
          <a:bodyPr/>
          <a:lstStyle/>
          <a:p>
            <a:pPr eaLnBrk="1" hangingPunct="1"/>
            <a:r>
              <a:rPr lang="en-US" sz="3200" dirty="0" smtClean="0"/>
              <a:t>Applying SCV to Android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972" y="1098550"/>
            <a:ext cx="5906741" cy="385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916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3"/>
          <p:cNvSpPr>
            <a:spLocks noChangeArrowheads="1"/>
          </p:cNvSpPr>
          <p:nvPr/>
        </p:nvSpPr>
        <p:spPr bwMode="auto">
          <a:xfrm>
            <a:off x="-3" y="1076324"/>
            <a:ext cx="9000567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30188"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231775" algn="l"/>
              </a:tabLst>
              <a:defRPr/>
            </a:pPr>
            <a:r>
              <a:rPr lang="en-US" sz="2000" b="1" dirty="0">
                <a:latin typeface="+mn-lt"/>
                <a:ea typeface="+mn-ea"/>
                <a:cs typeface="+mn-cs"/>
              </a:rPr>
              <a:t>Commonalities</a:t>
            </a:r>
            <a:r>
              <a:rPr lang="en-US" sz="2000" dirty="0">
                <a:latin typeface="+mn-lt"/>
                <a:ea typeface="+mn-ea"/>
                <a:cs typeface="+mn-cs"/>
              </a:rPr>
              <a:t> describe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the attributes common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across all instances of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Android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 marL="461963"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i="1" dirty="0" smtClean="0">
                <a:latin typeface="+mn-lt"/>
                <a:ea typeface="+mn-ea"/>
                <a:cs typeface="+mn-cs"/>
              </a:rPr>
              <a:t>Common framework</a:t>
            </a:r>
            <a:br>
              <a:rPr lang="en-US" sz="2000" i="1" dirty="0" smtClean="0">
                <a:latin typeface="+mn-lt"/>
                <a:ea typeface="+mn-ea"/>
                <a:cs typeface="+mn-cs"/>
              </a:rPr>
            </a:br>
            <a:r>
              <a:rPr lang="en-US" sz="2000" i="1" dirty="0" smtClean="0">
                <a:latin typeface="+mn-lt"/>
                <a:ea typeface="+mn-ea"/>
                <a:cs typeface="+mn-cs"/>
              </a:rPr>
              <a:t>components</a:t>
            </a:r>
            <a:endParaRPr lang="en-US" sz="2000" i="1" dirty="0">
              <a:latin typeface="+mn-lt"/>
              <a:ea typeface="+mn-ea"/>
              <a:cs typeface="+mn-cs"/>
            </a:endParaRPr>
          </a:p>
          <a:p>
            <a:pPr marL="681038"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231775" algn="l"/>
              </a:tabLst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e.g., Activities,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Services</a:t>
            </a:r>
            <a:r>
              <a:rPr lang="en-US" sz="2000" dirty="0">
                <a:latin typeface="+mn-lt"/>
                <a:ea typeface="+mn-ea"/>
                <a:cs typeface="+mn-cs"/>
              </a:rPr>
              <a:t>,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Content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Providers</a:t>
            </a:r>
            <a:r>
              <a:rPr lang="en-US" sz="2000" dirty="0">
                <a:latin typeface="+mn-lt"/>
                <a:ea typeface="+mn-ea"/>
                <a:cs typeface="+mn-cs"/>
              </a:rPr>
              <a:t>, &amp;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Broadcast Receivers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84220" y="530488"/>
            <a:ext cx="8985583" cy="371475"/>
          </a:xfrm>
        </p:spPr>
        <p:txBody>
          <a:bodyPr/>
          <a:lstStyle/>
          <a:p>
            <a:pPr eaLnBrk="1" hangingPunct="1"/>
            <a:r>
              <a:rPr lang="en-US" sz="3200" dirty="0" smtClean="0"/>
              <a:t>Applying SCV to Android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972" y="1098550"/>
            <a:ext cx="5906741" cy="385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749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3"/>
          <p:cNvSpPr>
            <a:spLocks noChangeArrowheads="1"/>
          </p:cNvSpPr>
          <p:nvPr/>
        </p:nvSpPr>
        <p:spPr bwMode="auto">
          <a:xfrm>
            <a:off x="-3" y="1076324"/>
            <a:ext cx="9000567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30188"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231775" algn="l"/>
              </a:tabLst>
              <a:defRPr/>
            </a:pPr>
            <a:r>
              <a:rPr lang="en-US" sz="2000" b="1" dirty="0">
                <a:latin typeface="+mn-lt"/>
                <a:ea typeface="+mn-ea"/>
                <a:cs typeface="+mn-cs"/>
              </a:rPr>
              <a:t>Commonalities</a:t>
            </a:r>
            <a:r>
              <a:rPr lang="en-US" sz="2000" dirty="0">
                <a:latin typeface="+mn-lt"/>
                <a:ea typeface="+mn-ea"/>
                <a:cs typeface="+mn-cs"/>
              </a:rPr>
              <a:t> describe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the attributes common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across all instances of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Android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 marL="461963"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Common framework</a:t>
            </a:r>
            <a:br>
              <a:rPr lang="en-US" sz="2000" i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components</a:t>
            </a:r>
            <a:endParaRPr lang="en-US" sz="2000" i="1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681038"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231775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e.g., Activities,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Content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Providers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, &amp;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Broadcast Receivers</a:t>
            </a:r>
          </a:p>
          <a:p>
            <a:pPr marL="452438"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231775" algn="l"/>
              </a:tabLst>
              <a:defRPr/>
            </a:pPr>
            <a:r>
              <a:rPr lang="en-US" sz="2000" i="1" dirty="0"/>
              <a:t>Common application </a:t>
            </a:r>
            <a:r>
              <a:rPr lang="en-US" sz="2000" i="1" dirty="0" smtClean="0"/>
              <a:t/>
            </a:r>
            <a:br>
              <a:rPr lang="en-US" sz="2000" i="1" dirty="0" smtClean="0"/>
            </a:br>
            <a:r>
              <a:rPr lang="en-US" sz="2000" i="1" dirty="0" smtClean="0"/>
              <a:t>frameworks</a:t>
            </a:r>
          </a:p>
          <a:p>
            <a:pPr marL="681038" lvl="2" indent="-228600" defTabSz="6858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231775" algn="l"/>
              </a:tabLst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e.g., Activity Manager, Package Manager, Telephony Manager, Location Manager, Notification Manager, etc.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84220" y="530488"/>
            <a:ext cx="8985583" cy="371475"/>
          </a:xfrm>
        </p:spPr>
        <p:txBody>
          <a:bodyPr/>
          <a:lstStyle/>
          <a:p>
            <a:pPr eaLnBrk="1" hangingPunct="1"/>
            <a:r>
              <a:rPr lang="en-US" sz="3200" dirty="0" smtClean="0"/>
              <a:t>Applying SCV to Android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972" y="1098550"/>
            <a:ext cx="5906741" cy="385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0306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12700" y="6343551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76" name="Rectangle 3"/>
          <p:cNvSpPr>
            <a:spLocks noChangeArrowheads="1"/>
          </p:cNvSpPr>
          <p:nvPr/>
        </p:nvSpPr>
        <p:spPr bwMode="auto">
          <a:xfrm>
            <a:off x="-3" y="1076324"/>
            <a:ext cx="9000567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30188"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231775" algn="l"/>
              </a:tabLst>
              <a:defRPr/>
            </a:pPr>
            <a:r>
              <a:rPr lang="en-US" sz="2000" b="1" dirty="0">
                <a:latin typeface="+mn-lt"/>
                <a:ea typeface="+mn-ea"/>
                <a:cs typeface="+mn-cs"/>
              </a:rPr>
              <a:t>Commonalities</a:t>
            </a:r>
            <a:r>
              <a:rPr lang="en-US" sz="2000" dirty="0">
                <a:latin typeface="+mn-lt"/>
                <a:ea typeface="+mn-ea"/>
                <a:cs typeface="+mn-cs"/>
              </a:rPr>
              <a:t> describe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the attributes common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across all instances of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Android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 marL="461963"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Common framework</a:t>
            </a:r>
            <a:br>
              <a:rPr lang="en-US" sz="2000" i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components</a:t>
            </a:r>
            <a:endParaRPr lang="en-US" sz="2000" i="1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681038"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231775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e.g., Activities,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Services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Content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Providers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, &amp;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Broadcast Receivers</a:t>
            </a:r>
          </a:p>
          <a:p>
            <a:pPr marL="452438"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231775" algn="l"/>
              </a:tabLst>
              <a:defRPr/>
            </a:pP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Common application </a:t>
            </a: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frameworks</a:t>
            </a:r>
          </a:p>
          <a:p>
            <a:pPr marL="681038" lvl="2" indent="-228600" defTabSz="6858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231775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e.g., Activity Manager, Package Manager, Telephony Manager, Location Manager, Notification Manager, etc.</a:t>
            </a:r>
          </a:p>
          <a:p>
            <a:pPr marL="461963"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i="1" dirty="0"/>
              <a:t>Common </a:t>
            </a:r>
            <a:r>
              <a:rPr lang="en-US" sz="2000" i="1" dirty="0" smtClean="0"/>
              <a:t>infrastructure</a:t>
            </a:r>
            <a:endParaRPr lang="en-US" sz="2000" i="1" dirty="0"/>
          </a:p>
          <a:p>
            <a:pPr marL="681038"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682625" algn="l"/>
              </a:tabLst>
              <a:defRPr/>
            </a:pPr>
            <a:r>
              <a:rPr lang="en-US" sz="2000" dirty="0"/>
              <a:t>e.g., </a:t>
            </a:r>
            <a:r>
              <a:rPr lang="en-US" sz="2000" dirty="0" smtClean="0"/>
              <a:t>Intent framework, Binder, </a:t>
            </a:r>
            <a:r>
              <a:rPr lang="en-US" sz="2000" dirty="0" err="1" smtClean="0"/>
              <a:t>Webkit</a:t>
            </a:r>
            <a:r>
              <a:rPr lang="en-US" sz="2000" dirty="0" smtClean="0"/>
              <a:t>, Hardware Abstraction Layer, OS device driver frameworks etc</a:t>
            </a:r>
            <a:r>
              <a:rPr lang="en-US" sz="2000" dirty="0"/>
              <a:t>.</a:t>
            </a:r>
          </a:p>
          <a:p>
            <a:pPr marL="681038"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231775" algn="l"/>
              </a:tabLst>
              <a:defRPr/>
            </a:pP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84220" y="530488"/>
            <a:ext cx="8985583" cy="371475"/>
          </a:xfrm>
        </p:spPr>
        <p:txBody>
          <a:bodyPr/>
          <a:lstStyle/>
          <a:p>
            <a:pPr eaLnBrk="1" hangingPunct="1"/>
            <a:r>
              <a:rPr lang="en-US" sz="3200" dirty="0" smtClean="0"/>
              <a:t>Applying SCV to Android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972" y="1098550"/>
            <a:ext cx="5906741" cy="385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930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-2" y="1071655"/>
            <a:ext cx="9132798" cy="493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30188" lvl="1" indent="-22860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231775" algn="l"/>
              </a:tabLst>
              <a:defRPr/>
            </a:pPr>
            <a:r>
              <a:rPr lang="en-US" sz="2000" b="1" dirty="0" err="1">
                <a:latin typeface="+mn-lt"/>
                <a:ea typeface="+mn-ea"/>
                <a:cs typeface="+mn-cs"/>
              </a:rPr>
              <a:t>Variabilities</a:t>
            </a:r>
            <a:r>
              <a:rPr lang="en-US" sz="2000" dirty="0">
                <a:latin typeface="+mn-lt"/>
                <a:ea typeface="+mn-ea"/>
                <a:cs typeface="+mn-cs"/>
              </a:rPr>
              <a:t> describe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the attributes unique </a:t>
            </a:r>
            <a:r>
              <a:rPr lang="en-US" sz="2000" dirty="0">
                <a:latin typeface="+mn-lt"/>
                <a:ea typeface="+mn-ea"/>
                <a:cs typeface="+mn-cs"/>
              </a:rPr>
              <a:t>to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different instantiations of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Android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 marL="461963" lvl="1" indent="-22860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i="1" dirty="0">
                <a:latin typeface="+mn-lt"/>
                <a:ea typeface="+mn-ea"/>
                <a:cs typeface="+mn-cs"/>
              </a:rPr>
              <a:t>Product-dependent </a:t>
            </a:r>
            <a:r>
              <a:rPr lang="en-US" sz="2000" i="1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i="1" dirty="0" smtClean="0">
                <a:latin typeface="+mn-lt"/>
                <a:ea typeface="+mn-ea"/>
                <a:cs typeface="+mn-cs"/>
              </a:rPr>
            </a:br>
            <a:r>
              <a:rPr lang="en-US" sz="2000" i="1" dirty="0" smtClean="0">
                <a:latin typeface="+mn-lt"/>
                <a:ea typeface="+mn-ea"/>
                <a:cs typeface="+mn-cs"/>
              </a:rPr>
              <a:t>components</a:t>
            </a:r>
          </a:p>
          <a:p>
            <a:pPr marL="681038" lvl="2" indent="-22860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e.g</a:t>
            </a:r>
            <a:r>
              <a:rPr lang="en-US" sz="2000" dirty="0">
                <a:latin typeface="+mn-lt"/>
                <a:ea typeface="+mn-ea"/>
                <a:cs typeface="+mn-cs"/>
              </a:rPr>
              <a:t>.,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different </a:t>
            </a:r>
            <a:r>
              <a:rPr lang="en-US" sz="2000" dirty="0"/>
              <a:t>“look &amp;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feel” variants of </a:t>
            </a:r>
            <a:br>
              <a:rPr lang="en-US" sz="2000" dirty="0" smtClean="0"/>
            </a:br>
            <a:r>
              <a:rPr lang="en-US" sz="2000" dirty="0" smtClean="0"/>
              <a:t>vendor-specific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user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interfaces, </a:t>
            </a:r>
            <a:r>
              <a:rPr lang="en-US" sz="2000" dirty="0" smtClean="0"/>
              <a:t>sensor &amp;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device properties, etc.</a:t>
            </a:r>
            <a:endParaRPr lang="en-US" sz="2000" dirty="0" smtClean="0"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972" y="1098550"/>
            <a:ext cx="5906741" cy="3854823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84220" y="530488"/>
            <a:ext cx="8985583" cy="371475"/>
          </a:xfrm>
        </p:spPr>
        <p:txBody>
          <a:bodyPr/>
          <a:lstStyle/>
          <a:p>
            <a:pPr eaLnBrk="1" hangingPunct="1"/>
            <a:r>
              <a:rPr lang="en-US" sz="3200" dirty="0" smtClean="0"/>
              <a:t>Applying SCV to Android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12700" y="6388376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-2" y="1071655"/>
            <a:ext cx="9132798" cy="493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30188" lvl="1" indent="-22860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231775" algn="l"/>
              </a:tabLst>
              <a:defRPr/>
            </a:pPr>
            <a:r>
              <a:rPr lang="en-US" sz="2000" b="1" dirty="0" err="1">
                <a:latin typeface="+mn-lt"/>
                <a:ea typeface="+mn-ea"/>
                <a:cs typeface="+mn-cs"/>
              </a:rPr>
              <a:t>Variabilities</a:t>
            </a:r>
            <a:r>
              <a:rPr lang="en-US" sz="2000" dirty="0">
                <a:latin typeface="+mn-lt"/>
                <a:ea typeface="+mn-ea"/>
                <a:cs typeface="+mn-cs"/>
              </a:rPr>
              <a:t> describe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the attributes unique </a:t>
            </a:r>
            <a:r>
              <a:rPr lang="en-US" sz="2000" dirty="0">
                <a:latin typeface="+mn-lt"/>
                <a:ea typeface="+mn-ea"/>
                <a:cs typeface="+mn-cs"/>
              </a:rPr>
              <a:t>to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different instantiations of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Android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 marL="461963" lvl="1" indent="-22860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Product-dependent </a:t>
            </a: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i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components</a:t>
            </a:r>
          </a:p>
          <a:p>
            <a:pPr marL="681038" lvl="2" indent="-22860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e.g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.,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different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“look &amp;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feel” variants of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vendor-specific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user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interfaces, sensor &amp;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device properties, etc.</a:t>
            </a:r>
          </a:p>
          <a:p>
            <a:pPr marL="461963" lvl="1" indent="-22860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i="1" dirty="0" smtClean="0">
                <a:latin typeface="+mn-lt"/>
                <a:ea typeface="+mn-ea"/>
                <a:cs typeface="+mn-cs"/>
              </a:rPr>
              <a:t>Product-dependent </a:t>
            </a:r>
            <a:br>
              <a:rPr lang="en-US" sz="2000" i="1" dirty="0" smtClean="0">
                <a:latin typeface="+mn-lt"/>
                <a:ea typeface="+mn-ea"/>
                <a:cs typeface="+mn-cs"/>
              </a:rPr>
            </a:br>
            <a:r>
              <a:rPr lang="en-US" sz="2000" i="1" dirty="0" smtClean="0">
                <a:latin typeface="+mn-lt"/>
                <a:ea typeface="+mn-ea"/>
                <a:cs typeface="+mn-cs"/>
              </a:rPr>
              <a:t>component assemblies</a:t>
            </a:r>
          </a:p>
          <a:p>
            <a:pPr marL="681038" lvl="2" indent="-22860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e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.g., different bundled apps, CDMA </a:t>
            </a:r>
            <a:r>
              <a:rPr lang="en-US" sz="2000" dirty="0">
                <a:latin typeface="+mn-lt"/>
                <a:ea typeface="+mn-ea"/>
                <a:cs typeface="+mn-cs"/>
              </a:rPr>
              <a:t>vs.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GSM</a:t>
            </a:r>
            <a:r>
              <a:rPr lang="en-US" sz="2000" dirty="0">
                <a:latin typeface="+mn-lt"/>
                <a:ea typeface="+mn-ea"/>
                <a:cs typeface="+mn-cs"/>
              </a:rPr>
              <a:t>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&amp; different </a:t>
            </a:r>
            <a:r>
              <a:rPr lang="en-US" sz="2000" dirty="0">
                <a:latin typeface="+mn-lt"/>
                <a:ea typeface="+mn-ea"/>
                <a:cs typeface="+mn-cs"/>
              </a:rPr>
              <a:t>hardware,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OS</a:t>
            </a:r>
            <a:r>
              <a:rPr lang="en-US" sz="2000" dirty="0">
                <a:latin typeface="+mn-lt"/>
                <a:ea typeface="+mn-ea"/>
                <a:cs typeface="+mn-cs"/>
              </a:rPr>
              <a:t>, &amp; network/bus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configurations, etc. 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972" y="1098550"/>
            <a:ext cx="5906741" cy="3854823"/>
          </a:xfrm>
          <a:prstGeom prst="rect">
            <a:avLst/>
          </a:prstGeom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84220" y="530488"/>
            <a:ext cx="8985583" cy="371475"/>
          </a:xfrm>
        </p:spPr>
        <p:txBody>
          <a:bodyPr/>
          <a:lstStyle/>
          <a:p>
            <a:pPr eaLnBrk="1" hangingPunct="1"/>
            <a:r>
              <a:rPr lang="en-US" sz="3200" dirty="0" smtClean="0"/>
              <a:t>Applying SCV to Android</a:t>
            </a:r>
          </a:p>
        </p:txBody>
      </p:sp>
      <p:sp>
        <p:nvSpPr>
          <p:cNvPr id="5" name="Rectangle 4"/>
          <p:cNvSpPr/>
          <p:nvPr/>
        </p:nvSpPr>
        <p:spPr>
          <a:xfrm>
            <a:off x="179290" y="6430625"/>
            <a:ext cx="8765003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228600" lvl="1" indent="-228600" algn="ctr" eaLnBrk="1" hangingPunct="1">
              <a:spcBef>
                <a:spcPts val="600"/>
              </a:spcBef>
              <a:spcAft>
                <a:spcPts val="600"/>
              </a:spcAft>
            </a:pPr>
            <a:r>
              <a:rPr lang="en-CA" sz="2000" dirty="0" smtClean="0"/>
              <a:t>SCV can also be applied recursively for all the Android frameworks &amp; layers</a:t>
            </a:r>
          </a:p>
        </p:txBody>
      </p:sp>
    </p:spTree>
    <p:extLst>
      <p:ext uri="{BB962C8B-B14F-4D97-AF65-F5344CB8AC3E}">
        <p14:creationId xmlns:p14="http://schemas.microsoft.com/office/powerpoint/2010/main" val="34975320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376" y="1107221"/>
            <a:ext cx="5726208" cy="3079373"/>
          </a:xfrm>
          <a:prstGeom prst="rect">
            <a:avLst/>
          </a:prstGeom>
        </p:spPr>
      </p:pic>
      <p:sp>
        <p:nvSpPr>
          <p:cNvPr id="28" name="Rectangle 3"/>
          <p:cNvSpPr>
            <a:spLocks noChangeArrowheads="1"/>
          </p:cNvSpPr>
          <p:nvPr/>
        </p:nvSpPr>
        <p:spPr bwMode="auto">
          <a:xfrm>
            <a:off x="-1" y="1112184"/>
            <a:ext cx="9105901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31775" lvl="1" indent="-22860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231775" algn="l"/>
              </a:tabLst>
            </a:pPr>
            <a:r>
              <a:rPr lang="en-US" sz="2000" b="1" dirty="0"/>
              <a:t>Scope </a:t>
            </a:r>
            <a:r>
              <a:rPr lang="en-US" sz="2000" dirty="0"/>
              <a:t>defines </a:t>
            </a:r>
            <a:r>
              <a:rPr lang="en-US" sz="2000" dirty="0" smtClean="0"/>
              <a:t>the domain &amp; context </a:t>
            </a:r>
            <a:br>
              <a:rPr lang="en-US" sz="2000" dirty="0" smtClean="0"/>
            </a:br>
            <a:r>
              <a:rPr lang="en-US" sz="2000" dirty="0" smtClean="0"/>
              <a:t>of the </a:t>
            </a:r>
            <a:r>
              <a:rPr lang="en-US" sz="2000" i="1" dirty="0" smtClean="0"/>
              <a:t>ADAPTIVE Communication</a:t>
            </a:r>
            <a:br>
              <a:rPr lang="en-US" sz="2000" i="1" dirty="0" smtClean="0"/>
            </a:br>
            <a:r>
              <a:rPr lang="en-US" sz="2000" i="1" dirty="0" smtClean="0"/>
              <a:t>Environment </a:t>
            </a:r>
            <a:r>
              <a:rPr lang="en-US" sz="2000" dirty="0" smtClean="0"/>
              <a:t>(ACE)</a:t>
            </a:r>
          </a:p>
          <a:p>
            <a:pPr marL="231775" lvl="1" indent="-22860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231775" algn="l"/>
              </a:tabLst>
            </a:pPr>
            <a:r>
              <a:rPr lang="en-US" sz="2000" dirty="0"/>
              <a:t>e</a:t>
            </a:r>
            <a:r>
              <a:rPr lang="en-US" sz="2000" dirty="0" smtClean="0"/>
              <a:t>.g.,</a:t>
            </a:r>
          </a:p>
          <a:p>
            <a:pPr lvl="1" indent="-233363" ea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/>
              <a:t>Object-oriented</a:t>
            </a:r>
            <a:r>
              <a:rPr lang="en-US" sz="2000" b="1" dirty="0" smtClean="0"/>
              <a:t> </a:t>
            </a:r>
            <a:r>
              <a:rPr lang="en-US" sz="2000" dirty="0" smtClean="0"/>
              <a:t>host </a:t>
            </a:r>
            <a:br>
              <a:rPr lang="en-US" sz="2000" dirty="0" smtClean="0"/>
            </a:br>
            <a:r>
              <a:rPr lang="en-US" sz="2000" dirty="0" smtClean="0"/>
              <a:t>infrastructure middleware</a:t>
            </a:r>
          </a:p>
          <a:p>
            <a:pPr marL="690563" lvl="1" indent="-233363" ea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i="1" dirty="0"/>
              <a:t>Encapsulates</a:t>
            </a:r>
            <a:r>
              <a:rPr lang="en-US" sz="2000" dirty="0"/>
              <a:t> many tedious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&amp; </a:t>
            </a:r>
            <a:r>
              <a:rPr lang="en-US" sz="2000" dirty="0"/>
              <a:t>error-prone aspects of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low-level </a:t>
            </a:r>
            <a:r>
              <a:rPr lang="en-US" sz="2000" dirty="0"/>
              <a:t>OS APIs for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concurrent </a:t>
            </a:r>
            <a:r>
              <a:rPr lang="en-US" sz="2000" dirty="0"/>
              <a:t>&amp; networked software</a:t>
            </a:r>
          </a:p>
          <a:p>
            <a:pPr marL="690563" lvl="1" indent="-233363" ea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i="1" dirty="0" smtClean="0"/>
              <a:t>Enhances</a:t>
            </a:r>
            <a:r>
              <a:rPr lang="en-US" sz="2000" dirty="0" smtClean="0"/>
              <a:t> native </a:t>
            </a:r>
            <a:r>
              <a:rPr lang="en-US" sz="2000" dirty="0"/>
              <a:t>OS </a:t>
            </a:r>
            <a:r>
              <a:rPr lang="en-US" sz="2000" dirty="0" smtClean="0"/>
              <a:t>mechanisms </a:t>
            </a:r>
            <a:r>
              <a:rPr lang="en-US" sz="2000" dirty="0"/>
              <a:t>to </a:t>
            </a:r>
            <a:r>
              <a:rPr lang="en-US" sz="2000" dirty="0" smtClean="0"/>
              <a:t>create reusable C++ components</a:t>
            </a:r>
            <a:endParaRPr lang="en-US" sz="2000" dirty="0"/>
          </a:p>
        </p:txBody>
      </p:sp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>
          <a:xfrm>
            <a:off x="12700" y="533400"/>
            <a:ext cx="9131300" cy="381000"/>
          </a:xfrm>
        </p:spPr>
        <p:txBody>
          <a:bodyPr/>
          <a:lstStyle/>
          <a:p>
            <a:r>
              <a:rPr lang="en-US" sz="3200" dirty="0" smtClean="0"/>
              <a:t>Applying SCV Analysis to ACE</a:t>
            </a:r>
          </a:p>
        </p:txBody>
      </p:sp>
    </p:spTree>
    <p:extLst>
      <p:ext uri="{BB962C8B-B14F-4D97-AF65-F5344CB8AC3E}">
        <p14:creationId xmlns:p14="http://schemas.microsoft.com/office/powerpoint/2010/main" val="17374671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376" y="1107221"/>
            <a:ext cx="5726208" cy="3079373"/>
          </a:xfrm>
          <a:prstGeom prst="rect">
            <a:avLst/>
          </a:prstGeom>
        </p:spPr>
      </p:pic>
      <p:sp>
        <p:nvSpPr>
          <p:cNvPr id="28" name="Rectangle 3"/>
          <p:cNvSpPr>
            <a:spLocks noChangeArrowheads="1"/>
          </p:cNvSpPr>
          <p:nvPr/>
        </p:nvSpPr>
        <p:spPr bwMode="auto">
          <a:xfrm>
            <a:off x="-1" y="1112184"/>
            <a:ext cx="9105901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31775" lvl="1" indent="-22860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231775" algn="l"/>
              </a:tabLst>
            </a:pPr>
            <a:r>
              <a:rPr lang="en-US" sz="2000" b="1" dirty="0"/>
              <a:t>Scope </a:t>
            </a:r>
            <a:r>
              <a:rPr lang="en-US" sz="2000" dirty="0"/>
              <a:t>defines </a:t>
            </a:r>
            <a:r>
              <a:rPr lang="en-US" sz="2000" dirty="0" smtClean="0"/>
              <a:t>the domain &amp; context </a:t>
            </a:r>
            <a:br>
              <a:rPr lang="en-US" sz="2000" dirty="0" smtClean="0"/>
            </a:br>
            <a:r>
              <a:rPr lang="en-US" sz="2000" dirty="0" smtClean="0"/>
              <a:t>of the </a:t>
            </a:r>
            <a:r>
              <a:rPr lang="en-US" sz="2000" i="1" dirty="0" smtClean="0"/>
              <a:t>ADAPTIVE Communication</a:t>
            </a:r>
            <a:br>
              <a:rPr lang="en-US" sz="2000" i="1" dirty="0" smtClean="0"/>
            </a:br>
            <a:r>
              <a:rPr lang="en-US" sz="2000" i="1" dirty="0" smtClean="0"/>
              <a:t>Environment </a:t>
            </a:r>
            <a:r>
              <a:rPr lang="en-US" sz="2000" dirty="0" smtClean="0"/>
              <a:t>(ACE)</a:t>
            </a:r>
          </a:p>
          <a:p>
            <a:pPr marL="231775" lvl="1" indent="-22860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231775" algn="l"/>
              </a:tabLst>
            </a:pPr>
            <a:r>
              <a:rPr lang="en-US" sz="2000" dirty="0"/>
              <a:t>e</a:t>
            </a:r>
            <a:r>
              <a:rPr lang="en-US" sz="2000" dirty="0" smtClean="0"/>
              <a:t>.g.,</a:t>
            </a:r>
          </a:p>
          <a:p>
            <a:pPr lvl="1" indent="-233363" ea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Object-oriented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host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infrastructure middleware</a:t>
            </a:r>
          </a:p>
          <a:p>
            <a:pPr marL="690563" lvl="1" indent="-233363" ea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Encapsulates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many tedious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&amp; error-prone aspects of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low-level OS APIs for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concurrent &amp; networked software</a:t>
            </a:r>
          </a:p>
          <a:p>
            <a:pPr marL="690563" lvl="1" indent="-233363" ea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Enhances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native OS mechanisms to create reusable C++ components</a:t>
            </a:r>
          </a:p>
          <a:p>
            <a:pPr marL="457200" lvl="2" indent="-22860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231775" algn="l"/>
              </a:tabLst>
            </a:pPr>
            <a:r>
              <a:rPr lang="en-US" sz="2000" dirty="0" smtClean="0"/>
              <a:t>Open-source vendor- </a:t>
            </a:r>
            <a:r>
              <a:rPr lang="en-US" sz="2000" dirty="0"/>
              <a:t>&amp; </a:t>
            </a:r>
            <a:r>
              <a:rPr lang="en-US" sz="2000" dirty="0" smtClean="0"/>
              <a:t>OS-agnostic ecosystem</a:t>
            </a:r>
          </a:p>
        </p:txBody>
      </p:sp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>
          <a:xfrm>
            <a:off x="12700" y="533400"/>
            <a:ext cx="9131300" cy="381000"/>
          </a:xfrm>
        </p:spPr>
        <p:txBody>
          <a:bodyPr/>
          <a:lstStyle/>
          <a:p>
            <a:r>
              <a:rPr lang="en-US" sz="3200" dirty="0" smtClean="0"/>
              <a:t>Applying SCV Analysis to ACE</a:t>
            </a:r>
          </a:p>
        </p:txBody>
      </p:sp>
    </p:spTree>
    <p:extLst>
      <p:ext uri="{BB962C8B-B14F-4D97-AF65-F5344CB8AC3E}">
        <p14:creationId xmlns:p14="http://schemas.microsoft.com/office/powerpoint/2010/main" val="23583889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</a:t>
            </a:r>
            <a:r>
              <a:rPr lang="en-US" sz="3200" dirty="0"/>
              <a:t>Part of the Module</a:t>
            </a:r>
            <a:endParaRPr lang="en-US" sz="3200" dirty="0" smtClean="0"/>
          </a:p>
        </p:txBody>
      </p:sp>
      <p:sp>
        <p:nvSpPr>
          <p:cNvPr id="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-1" y="1147482"/>
            <a:ext cx="4808307" cy="5431728"/>
          </a:xfrm>
        </p:spPr>
        <p:txBody>
          <a:bodyPr/>
          <a:lstStyle/>
          <a:p>
            <a:pPr marL="2333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Present </a:t>
            </a:r>
            <a:r>
              <a:rPr lang="en-US" sz="2000" i="1" dirty="0"/>
              <a:t>Scope, Commonality, </a:t>
            </a:r>
            <a:r>
              <a:rPr lang="en-US" sz="2000" i="1" dirty="0" smtClean="0"/>
              <a:t/>
            </a:r>
            <a:br>
              <a:rPr lang="en-US" sz="2000" i="1" dirty="0" smtClean="0"/>
            </a:br>
            <a:r>
              <a:rPr lang="en-US" sz="2000" i="1" dirty="0" smtClean="0"/>
              <a:t>&amp; </a:t>
            </a:r>
            <a:r>
              <a:rPr lang="en-US" sz="2000" i="1" dirty="0"/>
              <a:t>Variability </a:t>
            </a:r>
            <a:r>
              <a:rPr lang="en-US" sz="2000" dirty="0"/>
              <a:t>(SCV) analysis as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a </a:t>
            </a:r>
            <a:r>
              <a:rPr lang="en-US" sz="2000" dirty="0"/>
              <a:t>method for </a:t>
            </a:r>
            <a:r>
              <a:rPr lang="en-US" sz="2000" dirty="0" smtClean="0"/>
              <a:t>developing &amp; </a:t>
            </a:r>
            <a:br>
              <a:rPr lang="en-US" sz="2000" dirty="0" smtClean="0"/>
            </a:br>
            <a:r>
              <a:rPr lang="en-US" sz="2000" dirty="0" smtClean="0"/>
              <a:t>applying software product-lines </a:t>
            </a:r>
            <a:br>
              <a:rPr lang="en-US" sz="2000" dirty="0" smtClean="0"/>
            </a:br>
            <a:r>
              <a:rPr lang="en-US" sz="2000" dirty="0" smtClean="0"/>
              <a:t>&amp; frameworks</a:t>
            </a:r>
            <a:endParaRPr lang="en-US" sz="2000" dirty="0"/>
          </a:p>
          <a:p>
            <a:pPr marL="0" indent="0" eaLnBrk="1" hangingPunct="1">
              <a:spcBef>
                <a:spcPts val="1200"/>
              </a:spcBef>
              <a:buNone/>
              <a:defRPr/>
            </a:pPr>
            <a:endParaRPr lang="en-US" sz="2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118" y="1147482"/>
            <a:ext cx="4680210" cy="3490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99396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376" y="1107221"/>
            <a:ext cx="5726208" cy="3079373"/>
          </a:xfrm>
          <a:prstGeom prst="rect">
            <a:avLst/>
          </a:prstGeom>
        </p:spPr>
      </p:pic>
      <p:sp>
        <p:nvSpPr>
          <p:cNvPr id="28" name="Rectangle 3"/>
          <p:cNvSpPr>
            <a:spLocks noChangeArrowheads="1"/>
          </p:cNvSpPr>
          <p:nvPr/>
        </p:nvSpPr>
        <p:spPr bwMode="auto">
          <a:xfrm>
            <a:off x="-1" y="1112184"/>
            <a:ext cx="9105901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31775" lvl="1" indent="-22860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231775" algn="l"/>
              </a:tabLst>
            </a:pPr>
            <a:r>
              <a:rPr lang="en-US" sz="2000" b="1" dirty="0"/>
              <a:t>Scope </a:t>
            </a:r>
            <a:r>
              <a:rPr lang="en-US" sz="2000" dirty="0"/>
              <a:t>defines </a:t>
            </a:r>
            <a:r>
              <a:rPr lang="en-US" sz="2000" dirty="0" smtClean="0"/>
              <a:t>the domain &amp; context </a:t>
            </a:r>
            <a:br>
              <a:rPr lang="en-US" sz="2000" dirty="0" smtClean="0"/>
            </a:br>
            <a:r>
              <a:rPr lang="en-US" sz="2000" dirty="0" smtClean="0"/>
              <a:t>of the </a:t>
            </a:r>
            <a:r>
              <a:rPr lang="en-US" sz="2000" i="1" dirty="0" smtClean="0"/>
              <a:t>ADAPTIVE Communication</a:t>
            </a:r>
            <a:br>
              <a:rPr lang="en-US" sz="2000" i="1" dirty="0" smtClean="0"/>
            </a:br>
            <a:r>
              <a:rPr lang="en-US" sz="2000" i="1" dirty="0" smtClean="0"/>
              <a:t>Environment </a:t>
            </a:r>
            <a:r>
              <a:rPr lang="en-US" sz="2000" dirty="0" smtClean="0"/>
              <a:t>(ACE)</a:t>
            </a:r>
          </a:p>
          <a:p>
            <a:pPr marL="231775" lvl="1" indent="-22860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231775" algn="l"/>
              </a:tabLst>
            </a:pPr>
            <a:r>
              <a:rPr lang="en-US" sz="2000" dirty="0"/>
              <a:t>e</a:t>
            </a:r>
            <a:r>
              <a:rPr lang="en-US" sz="2000" dirty="0" smtClean="0"/>
              <a:t>.g.,</a:t>
            </a:r>
          </a:p>
          <a:p>
            <a:pPr lvl="1" indent="-233363" ea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Object-oriented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host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infrastructure middleware</a:t>
            </a:r>
          </a:p>
          <a:p>
            <a:pPr marL="690563" lvl="1" indent="-233363" ea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Encapsulates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many tedious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&amp; error-prone aspects of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low-level OS APIs for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concurrent &amp; networked software</a:t>
            </a:r>
          </a:p>
          <a:p>
            <a:pPr marL="690563" lvl="1" indent="-233363" eaLnBrk="0" hangingPunct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Enhances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native OS mechanisms to create reusable C++ components</a:t>
            </a:r>
          </a:p>
          <a:p>
            <a:pPr marL="457200" lvl="2" indent="-22860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tabLst>
                <a:tab pos="231775" algn="l"/>
              </a:tabLst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Open-source vendor-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&amp;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OS-agnostic ecosystem</a:t>
            </a:r>
          </a:p>
          <a:p>
            <a:pPr marL="457200" lvl="2" indent="-22860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231775" algn="l"/>
              </a:tabLst>
            </a:pPr>
            <a:r>
              <a:rPr lang="en-US" sz="2000" dirty="0" smtClean="0"/>
              <a:t>Focused on C++ software developers, particularly those developing infrastructure software &amp; distributed real-time &amp; embedded (DRE) systems</a:t>
            </a:r>
            <a:endParaRPr lang="en-US" sz="2000" dirty="0"/>
          </a:p>
        </p:txBody>
      </p:sp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>
          <a:xfrm>
            <a:off x="12700" y="533400"/>
            <a:ext cx="9131300" cy="381000"/>
          </a:xfrm>
        </p:spPr>
        <p:txBody>
          <a:bodyPr/>
          <a:lstStyle/>
          <a:p>
            <a:r>
              <a:rPr lang="en-US" sz="3200" dirty="0" smtClean="0"/>
              <a:t>Applying SCV Analysis to ACE</a:t>
            </a:r>
          </a:p>
        </p:txBody>
      </p:sp>
      <p:sp>
        <p:nvSpPr>
          <p:cNvPr id="18441" name="Rectangle 7"/>
          <p:cNvSpPr>
            <a:spLocks noChangeArrowheads="1"/>
          </p:cNvSpPr>
          <p:nvPr/>
        </p:nvSpPr>
        <p:spPr bwMode="auto">
          <a:xfrm>
            <a:off x="1183340" y="6444218"/>
            <a:ext cx="6499413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000" dirty="0" smtClean="0">
                <a:latin typeface="Arial" pitchFamily="34" charset="0"/>
              </a:rPr>
              <a:t>See </a:t>
            </a:r>
            <a:r>
              <a:rPr lang="en-US" sz="2000" dirty="0" smtClean="0">
                <a:latin typeface="Arial" pitchFamily="34" charset="0"/>
                <a:hlinkClick r:id="rId4"/>
              </a:rPr>
              <a:t>www.dre.vanderbilt.edu/ACE</a:t>
            </a:r>
            <a:r>
              <a:rPr lang="en-US" sz="2000" dirty="0" smtClean="0">
                <a:latin typeface="Arial" pitchFamily="34" charset="0"/>
              </a:rPr>
              <a:t> for more info on ACE</a:t>
            </a:r>
            <a:endParaRPr lang="en-US" sz="2000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6948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-3" y="1076324"/>
            <a:ext cx="9186587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30188"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231775" algn="l"/>
              </a:tabLst>
              <a:defRPr/>
            </a:pPr>
            <a:r>
              <a:rPr lang="en-US" sz="2000" b="1" dirty="0">
                <a:latin typeface="+mn-lt"/>
                <a:ea typeface="+mn-ea"/>
                <a:cs typeface="+mn-cs"/>
              </a:rPr>
              <a:t>Commonalities</a:t>
            </a:r>
            <a:r>
              <a:rPr lang="en-US" sz="2000" dirty="0">
                <a:latin typeface="+mn-lt"/>
                <a:ea typeface="+mn-ea"/>
                <a:cs typeface="+mn-cs"/>
              </a:rPr>
              <a:t> describe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the attributes common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across </a:t>
            </a:r>
            <a:r>
              <a:rPr lang="en-US" sz="2000" dirty="0">
                <a:latin typeface="+mn-lt"/>
                <a:ea typeface="+mn-ea"/>
                <a:cs typeface="+mn-cs"/>
              </a:rPr>
              <a:t>all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instances of</a:t>
            </a:r>
            <a:r>
              <a:rPr lang="en-US" sz="2000" dirty="0">
                <a:latin typeface="+mn-lt"/>
                <a:ea typeface="+mn-ea"/>
                <a:cs typeface="+mn-cs"/>
              </a:rPr>
              <a:t>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ACE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 marL="461963"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i="1" dirty="0" smtClean="0">
                <a:latin typeface="+mn-lt"/>
                <a:ea typeface="+mn-ea"/>
                <a:cs typeface="+mn-cs"/>
              </a:rPr>
              <a:t>C portability APIs</a:t>
            </a:r>
            <a:endParaRPr lang="en-US" sz="2000" i="1" dirty="0">
              <a:latin typeface="+mn-lt"/>
              <a:ea typeface="+mn-ea"/>
              <a:cs typeface="+mn-cs"/>
            </a:endParaRPr>
          </a:p>
          <a:p>
            <a:pPr marL="681038"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231775" algn="l"/>
              </a:tabLst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“</a:t>
            </a:r>
            <a:r>
              <a:rPr lang="en-US" sz="2000" dirty="0" smtClean="0"/>
              <a:t>POSIX-like” OS </a:t>
            </a:r>
            <a:br>
              <a:rPr lang="en-US" sz="2000" dirty="0" smtClean="0"/>
            </a:br>
            <a:r>
              <a:rPr lang="en-US" sz="2000" dirty="0" smtClean="0"/>
              <a:t>adaptation </a:t>
            </a:r>
            <a:r>
              <a:rPr lang="en-US" sz="2000" dirty="0"/>
              <a:t>layer that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shields other layers </a:t>
            </a:r>
            <a:br>
              <a:rPr lang="en-US" sz="2000" dirty="0" smtClean="0"/>
            </a:br>
            <a:r>
              <a:rPr lang="en-US" sz="2000" dirty="0" smtClean="0"/>
              <a:t>&amp; components in </a:t>
            </a:r>
            <a:r>
              <a:rPr lang="en-US" sz="2000" dirty="0"/>
              <a:t>ACE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from </a:t>
            </a:r>
            <a:r>
              <a:rPr lang="en-US" sz="2000" dirty="0"/>
              <a:t>platform-specific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dependencies</a:t>
            </a:r>
            <a:endParaRPr lang="en-US" sz="2000" dirty="0" smtClean="0">
              <a:latin typeface="+mn-lt"/>
              <a:ea typeface="+mn-ea"/>
              <a:cs typeface="+mn-cs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376" y="1107221"/>
            <a:ext cx="5726208" cy="3079373"/>
          </a:xfrm>
          <a:prstGeom prst="rect">
            <a:avLst/>
          </a:prstGeom>
        </p:spPr>
      </p:pic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>
          <a:xfrm>
            <a:off x="12700" y="533400"/>
            <a:ext cx="9131300" cy="381000"/>
          </a:xfrm>
        </p:spPr>
        <p:txBody>
          <a:bodyPr/>
          <a:lstStyle/>
          <a:p>
            <a:r>
              <a:rPr lang="en-US" sz="3200" dirty="0" smtClean="0"/>
              <a:t>Applying SCV Analysis to ACE</a:t>
            </a:r>
          </a:p>
        </p:txBody>
      </p:sp>
      <p:sp>
        <p:nvSpPr>
          <p:cNvPr id="8" name="AutoShape 9"/>
          <p:cNvSpPr>
            <a:spLocks noChangeArrowheads="1"/>
          </p:cNvSpPr>
          <p:nvPr/>
        </p:nvSpPr>
        <p:spPr bwMode="auto">
          <a:xfrm>
            <a:off x="3797859" y="2881643"/>
            <a:ext cx="230067" cy="175468"/>
          </a:xfrm>
          <a:prstGeom prst="rightArrow">
            <a:avLst>
              <a:gd name="adj1" fmla="val 50000"/>
              <a:gd name="adj2" fmla="val 38653"/>
            </a:avLst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10800000" wrap="none" anchor="ctr"/>
          <a:lstStyle/>
          <a:p>
            <a:pPr algn="ctr" eaLnBrk="0" hangingPunct="0"/>
            <a:endParaRPr lang="en-US" sz="1100"/>
          </a:p>
        </p:txBody>
      </p:sp>
      <p:sp>
        <p:nvSpPr>
          <p:cNvPr id="9" name="Rectangle 8"/>
          <p:cNvSpPr/>
          <p:nvPr/>
        </p:nvSpPr>
        <p:spPr>
          <a:xfrm>
            <a:off x="3035834" y="2879906"/>
            <a:ext cx="1128890" cy="549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i="1" dirty="0" smtClean="0">
                <a:latin typeface="Arial" pitchFamily="34" charset="0"/>
                <a:cs typeface="Arial" pitchFamily="34" charset="0"/>
              </a:rPr>
              <a:t>C </a:t>
            </a:r>
            <a:br>
              <a:rPr lang="en-US" sz="1100" b="1" i="1" dirty="0" smtClean="0">
                <a:latin typeface="Arial" pitchFamily="34" charset="0"/>
                <a:cs typeface="Arial" pitchFamily="34" charset="0"/>
              </a:rPr>
            </a:br>
            <a:r>
              <a:rPr lang="en-US" sz="1100" b="1" i="1" dirty="0" smtClean="0">
                <a:latin typeface="Arial" pitchFamily="34" charset="0"/>
                <a:cs typeface="Arial" pitchFamily="34" charset="0"/>
              </a:rPr>
              <a:t>portability APIs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4809308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-3" y="1076324"/>
            <a:ext cx="9186587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30188"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231775" algn="l"/>
              </a:tabLst>
              <a:defRPr/>
            </a:pPr>
            <a:r>
              <a:rPr lang="en-US" sz="2000" b="1" dirty="0">
                <a:latin typeface="+mn-lt"/>
                <a:ea typeface="+mn-ea"/>
                <a:cs typeface="+mn-cs"/>
              </a:rPr>
              <a:t>Commonalities</a:t>
            </a:r>
            <a:r>
              <a:rPr lang="en-US" sz="2000" dirty="0">
                <a:latin typeface="+mn-lt"/>
                <a:ea typeface="+mn-ea"/>
                <a:cs typeface="+mn-cs"/>
              </a:rPr>
              <a:t> describe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the attributes common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across </a:t>
            </a:r>
            <a:r>
              <a:rPr lang="en-US" sz="2000" dirty="0">
                <a:latin typeface="+mn-lt"/>
                <a:ea typeface="+mn-ea"/>
                <a:cs typeface="+mn-cs"/>
              </a:rPr>
              <a:t>all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instances of</a:t>
            </a:r>
            <a:r>
              <a:rPr lang="en-US" sz="2000" dirty="0">
                <a:latin typeface="+mn-lt"/>
                <a:ea typeface="+mn-ea"/>
                <a:cs typeface="+mn-cs"/>
              </a:rPr>
              <a:t>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ACE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 marL="461963"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 portability APIs</a:t>
            </a:r>
            <a:endParaRPr lang="en-US" sz="2000" i="1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681038"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231775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“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POSIX-like” OS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adaptation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layer that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shields other layers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&amp; components in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ACE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from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platform-specific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dependencies</a:t>
            </a:r>
            <a:endParaRPr lang="en-US" sz="2000" dirty="0" smtClean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452438"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231775" algn="l"/>
              </a:tabLst>
              <a:defRPr/>
            </a:pPr>
            <a:r>
              <a:rPr lang="en-US" sz="2000" i="1" dirty="0" smtClean="0"/>
              <a:t>C++ wrapper facades</a:t>
            </a:r>
          </a:p>
          <a:p>
            <a:pPr marL="681038" lvl="2" indent="-228600" defTabSz="6858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231775" algn="l"/>
              </a:tabLst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P</a:t>
            </a:r>
            <a:r>
              <a:rPr lang="en-US" sz="2000" dirty="0" smtClean="0"/>
              <a:t>rovides type-safe </a:t>
            </a:r>
            <a:r>
              <a:rPr lang="en-US" sz="2000" dirty="0"/>
              <a:t>C++ interfaces that encapsulate </a:t>
            </a:r>
            <a:r>
              <a:rPr lang="en-US" sz="2000" dirty="0" smtClean="0"/>
              <a:t>native </a:t>
            </a:r>
            <a:r>
              <a:rPr lang="en-US" sz="2000" dirty="0"/>
              <a:t>OS concurrency, communication, memory management, event </a:t>
            </a:r>
            <a:r>
              <a:rPr lang="en-US" sz="2000" dirty="0" err="1"/>
              <a:t>demultiplexing</a:t>
            </a:r>
            <a:r>
              <a:rPr lang="en-US" sz="2000" dirty="0"/>
              <a:t>, dynamic linking, </a:t>
            </a:r>
            <a:r>
              <a:rPr lang="en-US" sz="2000" dirty="0" smtClean="0"/>
              <a:t>&amp; file </a:t>
            </a:r>
            <a:r>
              <a:rPr lang="en-US" sz="2000" dirty="0"/>
              <a:t>system APIs</a:t>
            </a:r>
            <a:endParaRPr lang="en-US" sz="2000" dirty="0" smtClean="0">
              <a:latin typeface="+mn-lt"/>
              <a:ea typeface="+mn-ea"/>
              <a:cs typeface="+mn-cs"/>
            </a:endParaRPr>
          </a:p>
          <a:p>
            <a:pPr marL="690563" lvl="2" indent="-223838" defTabSz="6858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231775" algn="l"/>
              </a:tabLst>
              <a:defRPr/>
            </a:pPr>
            <a:endParaRPr lang="en-US" sz="2000" dirty="0" smtClean="0">
              <a:latin typeface="+mn-lt"/>
              <a:ea typeface="+mn-ea"/>
              <a:cs typeface="+mn-cs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376" y="1107221"/>
            <a:ext cx="5726208" cy="3079373"/>
          </a:xfrm>
          <a:prstGeom prst="rect">
            <a:avLst/>
          </a:prstGeom>
        </p:spPr>
      </p:pic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>
          <a:xfrm>
            <a:off x="12700" y="533400"/>
            <a:ext cx="9131300" cy="381000"/>
          </a:xfrm>
        </p:spPr>
        <p:txBody>
          <a:bodyPr/>
          <a:lstStyle/>
          <a:p>
            <a:r>
              <a:rPr lang="en-US" sz="3200" dirty="0" smtClean="0"/>
              <a:t>Applying SCV Analysis to ACE</a:t>
            </a:r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3941299" y="2214128"/>
            <a:ext cx="230067" cy="175469"/>
          </a:xfrm>
          <a:prstGeom prst="rightArrow">
            <a:avLst>
              <a:gd name="adj1" fmla="val 50000"/>
              <a:gd name="adj2" fmla="val 38653"/>
            </a:avLst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10800000" wrap="none" anchor="ctr"/>
          <a:lstStyle/>
          <a:p>
            <a:pPr algn="ctr" eaLnBrk="0" hangingPunct="0"/>
            <a:endParaRPr lang="en-US" sz="1100"/>
          </a:p>
        </p:txBody>
      </p:sp>
      <p:sp>
        <p:nvSpPr>
          <p:cNvPr id="12" name="Rectangle 11"/>
          <p:cNvSpPr/>
          <p:nvPr/>
        </p:nvSpPr>
        <p:spPr>
          <a:xfrm>
            <a:off x="3179274" y="2215182"/>
            <a:ext cx="1128890" cy="549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i="1" dirty="0" smtClean="0">
                <a:latin typeface="Arial" pitchFamily="34" charset="0"/>
                <a:cs typeface="Arial" pitchFamily="34" charset="0"/>
              </a:rPr>
              <a:t>C++ </a:t>
            </a:r>
            <a:br>
              <a:rPr lang="en-US" sz="1100" b="1" i="1" dirty="0" smtClean="0">
                <a:latin typeface="Arial" pitchFamily="34" charset="0"/>
                <a:cs typeface="Arial" pitchFamily="34" charset="0"/>
              </a:rPr>
            </a:br>
            <a:r>
              <a:rPr lang="en-US" sz="1100" b="1" i="1" dirty="0" smtClean="0">
                <a:latin typeface="Arial" pitchFamily="34" charset="0"/>
                <a:cs typeface="Arial" pitchFamily="34" charset="0"/>
              </a:rPr>
              <a:t>Wrapper Facades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072536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 bwMode="auto">
          <a:xfrm>
            <a:off x="12700" y="6307691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-3" y="1076324"/>
            <a:ext cx="9186587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30188"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231775" algn="l"/>
              </a:tabLst>
              <a:defRPr/>
            </a:pPr>
            <a:r>
              <a:rPr lang="en-US" sz="2000" b="1" dirty="0">
                <a:latin typeface="+mn-lt"/>
                <a:ea typeface="+mn-ea"/>
                <a:cs typeface="+mn-cs"/>
              </a:rPr>
              <a:t>Commonalities</a:t>
            </a:r>
            <a:r>
              <a:rPr lang="en-US" sz="2000" dirty="0">
                <a:latin typeface="+mn-lt"/>
                <a:ea typeface="+mn-ea"/>
                <a:cs typeface="+mn-cs"/>
              </a:rPr>
              <a:t> describe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the attributes common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across </a:t>
            </a:r>
            <a:r>
              <a:rPr lang="en-US" sz="2000" dirty="0">
                <a:latin typeface="+mn-lt"/>
                <a:ea typeface="+mn-ea"/>
                <a:cs typeface="+mn-cs"/>
              </a:rPr>
              <a:t>all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instances of</a:t>
            </a:r>
            <a:r>
              <a:rPr lang="en-US" sz="2000" dirty="0">
                <a:latin typeface="+mn-lt"/>
                <a:ea typeface="+mn-ea"/>
                <a:cs typeface="+mn-cs"/>
              </a:rPr>
              <a:t>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ACE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 marL="461963"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 portability APIs</a:t>
            </a:r>
            <a:endParaRPr lang="en-US" sz="2000" i="1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681038"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231775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“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POSIX-like” OS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adaptation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layer that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shields other layers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&amp; components in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ACE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from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platform-specific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dependencies</a:t>
            </a:r>
            <a:endParaRPr lang="en-US" sz="2000" dirty="0" smtClean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452438"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231775" algn="l"/>
              </a:tabLst>
              <a:defRPr/>
            </a:pP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C++ wrapper facades</a:t>
            </a:r>
          </a:p>
          <a:p>
            <a:pPr marL="681038" lvl="2" indent="-228600" defTabSz="6858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231775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P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rovides type-safe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C++ interfaces that encapsulate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native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OS concurrency, communication, memory management, event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demultiplexing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, dynamic linking,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&amp; file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system APIs</a:t>
            </a:r>
            <a:endParaRPr lang="en-US" sz="2000" dirty="0" smtClean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457200" lvl="2" indent="-223838" defTabSz="6858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231775" algn="l"/>
              </a:tabLst>
              <a:defRPr/>
            </a:pPr>
            <a:r>
              <a:rPr lang="en-US" sz="2000" i="1" dirty="0" smtClean="0">
                <a:latin typeface="+mn-lt"/>
                <a:ea typeface="+mn-ea"/>
                <a:cs typeface="+mn-cs"/>
              </a:rPr>
              <a:t>C++ frameworks</a:t>
            </a:r>
          </a:p>
          <a:p>
            <a:pPr marL="690563" lvl="2" indent="-223838" defTabSz="6858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231775" algn="l"/>
              </a:tabLst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e.g., Sync/</a:t>
            </a:r>
            <a:r>
              <a:rPr lang="en-US" sz="2000" dirty="0" err="1" smtClean="0">
                <a:latin typeface="+mn-lt"/>
                <a:ea typeface="+mn-ea"/>
                <a:cs typeface="+mn-cs"/>
              </a:rPr>
              <a:t>async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 event handling, connection setup &amp; service initialization, dynamic configuration, </a:t>
            </a:r>
            <a:r>
              <a:rPr lang="en-US" sz="2000" dirty="0" smtClean="0">
                <a:latin typeface="+mn-lt"/>
              </a:rPr>
              <a:t>concurrency, &amp; layered </a:t>
            </a:r>
            <a:r>
              <a:rPr lang="en-US" sz="2000" smtClean="0">
                <a:latin typeface="+mn-lt"/>
              </a:rPr>
              <a:t>service composition</a:t>
            </a:r>
            <a:endParaRPr lang="en-US" sz="2000" dirty="0">
              <a:latin typeface="+mn-lt"/>
            </a:endParaRPr>
          </a:p>
          <a:p>
            <a:pPr marL="690563" lvl="2" indent="-223838" defTabSz="6858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231775" algn="l"/>
              </a:tabLst>
              <a:defRPr/>
            </a:pPr>
            <a:endParaRPr lang="en-US" sz="2000" dirty="0" smtClean="0">
              <a:latin typeface="+mn-lt"/>
              <a:ea typeface="+mn-ea"/>
              <a:cs typeface="+mn-cs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376" y="1107221"/>
            <a:ext cx="5726208" cy="3079373"/>
          </a:xfrm>
          <a:prstGeom prst="rect">
            <a:avLst/>
          </a:prstGeom>
        </p:spPr>
      </p:pic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>
          <a:xfrm>
            <a:off x="12700" y="533400"/>
            <a:ext cx="9131300" cy="381000"/>
          </a:xfrm>
        </p:spPr>
        <p:txBody>
          <a:bodyPr/>
          <a:lstStyle/>
          <a:p>
            <a:r>
              <a:rPr lang="en-US" sz="3200" dirty="0" smtClean="0"/>
              <a:t>Applying SCV Analysis to ACE</a:t>
            </a:r>
          </a:p>
        </p:txBody>
      </p:sp>
      <p:sp>
        <p:nvSpPr>
          <p:cNvPr id="14" name="AutoShape 10"/>
          <p:cNvSpPr>
            <a:spLocks noChangeArrowheads="1"/>
          </p:cNvSpPr>
          <p:nvPr/>
        </p:nvSpPr>
        <p:spPr bwMode="auto">
          <a:xfrm>
            <a:off x="4165424" y="1316598"/>
            <a:ext cx="230067" cy="175470"/>
          </a:xfrm>
          <a:prstGeom prst="rightArrow">
            <a:avLst>
              <a:gd name="adj1" fmla="val 50000"/>
              <a:gd name="adj2" fmla="val 38652"/>
            </a:avLst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10800000" wrap="none" anchor="ctr"/>
          <a:lstStyle/>
          <a:p>
            <a:pPr algn="ctr" eaLnBrk="0" hangingPunct="0"/>
            <a:endParaRPr lang="en-US" sz="1100"/>
          </a:p>
        </p:txBody>
      </p:sp>
      <p:sp>
        <p:nvSpPr>
          <p:cNvPr id="15" name="Rectangle 14"/>
          <p:cNvSpPr/>
          <p:nvPr/>
        </p:nvSpPr>
        <p:spPr>
          <a:xfrm>
            <a:off x="3394434" y="1299121"/>
            <a:ext cx="1128889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i="1" dirty="0" smtClean="0">
                <a:latin typeface="Arial" pitchFamily="34" charset="0"/>
                <a:cs typeface="Arial" pitchFamily="34" charset="0"/>
              </a:rPr>
              <a:t>C++ Frameworks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2403791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376" y="1107221"/>
            <a:ext cx="5726208" cy="3079373"/>
          </a:xfrm>
          <a:prstGeom prst="rect">
            <a:avLst/>
          </a:prstGeom>
        </p:spPr>
      </p:pic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>
          <a:xfrm>
            <a:off x="12700" y="533400"/>
            <a:ext cx="9131300" cy="381000"/>
          </a:xfrm>
        </p:spPr>
        <p:txBody>
          <a:bodyPr/>
          <a:lstStyle/>
          <a:p>
            <a:r>
              <a:rPr lang="en-US" sz="3200" dirty="0" smtClean="0"/>
              <a:t>Applying SCV Analysis to ACE</a:t>
            </a: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-2" y="1071655"/>
            <a:ext cx="9132798" cy="493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30188" lvl="1" indent="-22860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231775" algn="l"/>
              </a:tabLst>
              <a:defRPr/>
            </a:pPr>
            <a:r>
              <a:rPr lang="en-US" sz="2000" b="1" dirty="0" err="1">
                <a:latin typeface="+mn-lt"/>
                <a:ea typeface="+mn-ea"/>
                <a:cs typeface="+mn-cs"/>
              </a:rPr>
              <a:t>Variabilities</a:t>
            </a:r>
            <a:r>
              <a:rPr lang="en-US" sz="2000" dirty="0">
                <a:latin typeface="+mn-lt"/>
                <a:ea typeface="+mn-ea"/>
                <a:cs typeface="+mn-cs"/>
              </a:rPr>
              <a:t> describe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the attributes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unique </a:t>
            </a:r>
            <a:r>
              <a:rPr lang="en-US" sz="2000" dirty="0">
                <a:latin typeface="+mn-lt"/>
                <a:ea typeface="+mn-ea"/>
                <a:cs typeface="+mn-cs"/>
              </a:rPr>
              <a:t>to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different instantiations of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ACE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 marL="461963" lvl="1" indent="-22860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i="1" dirty="0" smtClean="0">
                <a:latin typeface="+mn-lt"/>
                <a:ea typeface="+mn-ea"/>
                <a:cs typeface="+mn-cs"/>
              </a:rPr>
              <a:t>Product- &amp; domain-</a:t>
            </a:r>
            <a:br>
              <a:rPr lang="en-US" sz="2000" i="1" dirty="0" smtClean="0">
                <a:latin typeface="+mn-lt"/>
                <a:ea typeface="+mn-ea"/>
                <a:cs typeface="+mn-cs"/>
              </a:rPr>
            </a:br>
            <a:r>
              <a:rPr lang="en-US" sz="2000" i="1" dirty="0" smtClean="0">
                <a:latin typeface="+mn-lt"/>
                <a:ea typeface="+mn-ea"/>
                <a:cs typeface="+mn-cs"/>
              </a:rPr>
              <a:t>dependent components</a:t>
            </a:r>
          </a:p>
          <a:p>
            <a:pPr marL="681038" lvl="2" indent="-22860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e.g</a:t>
            </a:r>
            <a:r>
              <a:rPr lang="en-US" sz="2000" dirty="0">
                <a:latin typeface="+mn-lt"/>
                <a:ea typeface="+mn-ea"/>
                <a:cs typeface="+mn-cs"/>
              </a:rPr>
              <a:t>.,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different internal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/>
              <a:t>implementations depending </a:t>
            </a:r>
            <a:br>
              <a:rPr lang="en-US" sz="2000" dirty="0" smtClean="0"/>
            </a:br>
            <a:r>
              <a:rPr lang="en-US" sz="2000" dirty="0" smtClean="0"/>
              <a:t>on the underlying OS</a:t>
            </a:r>
            <a:endParaRPr lang="en-US" sz="2000" dirty="0" smtClean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45430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376" y="1107221"/>
            <a:ext cx="5726208" cy="3079373"/>
          </a:xfrm>
          <a:prstGeom prst="rect">
            <a:avLst/>
          </a:prstGeom>
        </p:spPr>
      </p:pic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>
          <a:xfrm>
            <a:off x="12700" y="533400"/>
            <a:ext cx="9131300" cy="381000"/>
          </a:xfrm>
        </p:spPr>
        <p:txBody>
          <a:bodyPr/>
          <a:lstStyle/>
          <a:p>
            <a:r>
              <a:rPr lang="en-US" sz="3200" dirty="0" smtClean="0"/>
              <a:t>Applying SCV Analysis to ACE</a:t>
            </a: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-2" y="1071655"/>
            <a:ext cx="9132798" cy="493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30188" lvl="1" indent="-22860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231775" algn="l"/>
              </a:tabLst>
              <a:defRPr/>
            </a:pPr>
            <a:r>
              <a:rPr lang="en-US" sz="2000" b="1" dirty="0" err="1">
                <a:latin typeface="+mn-lt"/>
                <a:ea typeface="+mn-ea"/>
                <a:cs typeface="+mn-cs"/>
              </a:rPr>
              <a:t>Variabilities</a:t>
            </a:r>
            <a:r>
              <a:rPr lang="en-US" sz="2000" dirty="0">
                <a:latin typeface="+mn-lt"/>
                <a:ea typeface="+mn-ea"/>
                <a:cs typeface="+mn-cs"/>
              </a:rPr>
              <a:t> describe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the attributes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unique </a:t>
            </a:r>
            <a:r>
              <a:rPr lang="en-US" sz="2000" dirty="0">
                <a:latin typeface="+mn-lt"/>
                <a:ea typeface="+mn-ea"/>
                <a:cs typeface="+mn-cs"/>
              </a:rPr>
              <a:t>to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different instantiations of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ACE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 marL="461963" lvl="1" indent="-22860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Product- &amp; domain-</a:t>
            </a:r>
            <a:br>
              <a:rPr lang="en-US" sz="2000" i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dependent components</a:t>
            </a:r>
          </a:p>
          <a:p>
            <a:pPr marL="681038" lvl="2" indent="-22860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e.g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.,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different internal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implementations depending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on the underlying OS</a:t>
            </a:r>
            <a:endParaRPr lang="en-US" sz="2000" dirty="0" smtClean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461963" lvl="1" indent="-22860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i="1" dirty="0" smtClean="0">
                <a:latin typeface="+mn-lt"/>
                <a:ea typeface="+mn-ea"/>
                <a:cs typeface="+mn-cs"/>
              </a:rPr>
              <a:t>Product-dependent </a:t>
            </a:r>
            <a:br>
              <a:rPr lang="en-US" sz="2000" i="1" dirty="0" smtClean="0">
                <a:latin typeface="+mn-lt"/>
                <a:ea typeface="+mn-ea"/>
                <a:cs typeface="+mn-cs"/>
              </a:rPr>
            </a:br>
            <a:r>
              <a:rPr lang="en-US" sz="2000" i="1" dirty="0" smtClean="0">
                <a:latin typeface="+mn-lt"/>
                <a:ea typeface="+mn-ea"/>
                <a:cs typeface="+mn-cs"/>
              </a:rPr>
              <a:t>component assemblies</a:t>
            </a:r>
          </a:p>
          <a:p>
            <a:pPr marL="681038" lvl="2" indent="-22860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e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.g., different subsets of ACE components depending on constraints of the operating environment &amp; user domain requirements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2700" y="6388376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9955" y="6430625"/>
            <a:ext cx="8184778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228600" lvl="1" indent="-228600" algn="ctr" eaLnBrk="1" hangingPunct="1">
              <a:spcBef>
                <a:spcPts val="600"/>
              </a:spcBef>
              <a:spcAft>
                <a:spcPts val="600"/>
              </a:spcAft>
            </a:pPr>
            <a:r>
              <a:rPr lang="en-CA" sz="2000" dirty="0" smtClean="0"/>
              <a:t>SCV can also be applied recursively for all the ACE frameworks &amp; layers</a:t>
            </a:r>
          </a:p>
        </p:txBody>
      </p:sp>
    </p:spTree>
    <p:extLst>
      <p:ext uri="{BB962C8B-B14F-4D97-AF65-F5344CB8AC3E}">
        <p14:creationId xmlns:p14="http://schemas.microsoft.com/office/powerpoint/2010/main" val="2251440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6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968182"/>
            <a:ext cx="4867835" cy="5431728"/>
          </a:xfrm>
        </p:spPr>
        <p:txBody>
          <a:bodyPr/>
          <a:lstStyle/>
          <a:p>
            <a:pPr marL="230188" lvl="1" indent="-228600">
              <a:spcBef>
                <a:spcPts val="9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tabLst>
                <a:tab pos="231775" algn="l"/>
              </a:tabLst>
              <a:defRPr/>
            </a:pPr>
            <a:r>
              <a:rPr lang="en-US" sz="2000" i="1" kern="1200" dirty="0"/>
              <a:t>Scope, Commonality, &amp; Variability </a:t>
            </a:r>
            <a:r>
              <a:rPr lang="en-US" sz="2000" kern="1200" dirty="0"/>
              <a:t>(SCV) analysis is an advanced systematic reuse technique </a:t>
            </a:r>
            <a:endParaRPr lang="en-US" sz="2000" kern="1200" dirty="0" smtClean="0"/>
          </a:p>
          <a:p>
            <a:pPr marL="454025" lvl="1" indent="-228600">
              <a:spcBef>
                <a:spcPts val="9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tabLst>
                <a:tab pos="457200" algn="l"/>
              </a:tabLst>
              <a:defRPr/>
            </a:pPr>
            <a:r>
              <a:rPr lang="en-US" sz="2000" kern="1200" dirty="0" smtClean="0"/>
              <a:t>It helps developers alleviate problems associated with maintaining many versions of the same product that have large amounts of similar software created to satisfy new &amp; diverse requirements</a:t>
            </a:r>
          </a:p>
          <a:p>
            <a:pPr marL="0" indent="0">
              <a:buNone/>
            </a:pPr>
            <a:endParaRPr lang="en-US" sz="2000" dirty="0" smtClean="0"/>
          </a:p>
          <a:p>
            <a:pPr marL="2333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endParaRPr lang="en-US" sz="2000" dirty="0"/>
          </a:p>
          <a:p>
            <a:pPr marL="0" indent="0" eaLnBrk="1" hangingPunct="1">
              <a:spcBef>
                <a:spcPts val="1200"/>
              </a:spcBef>
              <a:buNone/>
              <a:defRPr/>
            </a:pPr>
            <a:endParaRPr lang="en-US" sz="2000" dirty="0"/>
          </a:p>
        </p:txBody>
      </p:sp>
      <p:grpSp>
        <p:nvGrpSpPr>
          <p:cNvPr id="5" name="Group 4"/>
          <p:cNvGrpSpPr/>
          <p:nvPr/>
        </p:nvGrpSpPr>
        <p:grpSpPr>
          <a:xfrm>
            <a:off x="4814563" y="1097391"/>
            <a:ext cx="970144" cy="1394260"/>
            <a:chOff x="4814563" y="1097391"/>
            <a:chExt cx="970144" cy="1394260"/>
          </a:xfrm>
        </p:grpSpPr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14563" y="1566283"/>
              <a:ext cx="970144" cy="925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 Box 8"/>
            <p:cNvSpPr txBox="1">
              <a:spLocks noChangeAspect="1" noChangeArrowheads="1"/>
            </p:cNvSpPr>
            <p:nvPr/>
          </p:nvSpPr>
          <p:spPr bwMode="auto">
            <a:xfrm>
              <a:off x="4866248" y="1097391"/>
              <a:ext cx="866775" cy="45085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80006" tIns="40003" rIns="80006" bIns="40003">
              <a:spAutoFit/>
            </a:bodyPr>
            <a:lstStyle/>
            <a:p>
              <a:pPr algn="ctr" defTabSz="800100" eaLnBrk="0" hangingPunct="0"/>
              <a:r>
                <a:rPr lang="en-US" sz="1200" b="1" dirty="0" smtClean="0">
                  <a:cs typeface="Arial" pitchFamily="34" charset="0"/>
                </a:rPr>
                <a:t>Product</a:t>
              </a:r>
              <a:endParaRPr lang="en-US" sz="1200" b="1" dirty="0">
                <a:cs typeface="Arial" pitchFamily="34" charset="0"/>
              </a:endParaRPr>
            </a:p>
            <a:p>
              <a:pPr algn="ctr" defTabSz="800100" eaLnBrk="0" hangingPunct="0"/>
              <a:r>
                <a:rPr lang="en-US" sz="1200" b="1" dirty="0" smtClean="0">
                  <a:cs typeface="Arial" pitchFamily="34" charset="0"/>
                </a:rPr>
                <a:t>Variant 1</a:t>
              </a:r>
              <a:endParaRPr lang="en-US" sz="1200" b="1" dirty="0">
                <a:cs typeface="Arial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289925" y="1097391"/>
            <a:ext cx="866775" cy="1358461"/>
            <a:chOff x="8289925" y="1097391"/>
            <a:chExt cx="866775" cy="1358461"/>
          </a:xfrm>
        </p:grpSpPr>
        <p:pic>
          <p:nvPicPr>
            <p:cNvPr id="10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309905" y="1629038"/>
              <a:ext cx="826814" cy="8268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 Box 11"/>
            <p:cNvSpPr txBox="1">
              <a:spLocks noChangeAspect="1" noChangeArrowheads="1"/>
            </p:cNvSpPr>
            <p:nvPr/>
          </p:nvSpPr>
          <p:spPr bwMode="auto">
            <a:xfrm>
              <a:off x="8289925" y="1097391"/>
              <a:ext cx="866775" cy="45085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80006" tIns="40003" rIns="80006" bIns="40003">
              <a:spAutoFit/>
            </a:bodyPr>
            <a:lstStyle/>
            <a:p>
              <a:pPr algn="ctr" defTabSz="800100" eaLnBrk="0" hangingPunct="0"/>
              <a:r>
                <a:rPr lang="en-US" sz="1200" b="1" dirty="0" smtClean="0">
                  <a:cs typeface="Arial" pitchFamily="34" charset="0"/>
                </a:rPr>
                <a:t>Product</a:t>
              </a:r>
              <a:endParaRPr lang="en-US" sz="1200" b="1" dirty="0">
                <a:cs typeface="Arial" pitchFamily="34" charset="0"/>
              </a:endParaRPr>
            </a:p>
            <a:p>
              <a:pPr algn="ctr" defTabSz="800100" eaLnBrk="0" hangingPunct="0"/>
              <a:r>
                <a:rPr lang="en-US" sz="1200" b="1" dirty="0" smtClean="0">
                  <a:cs typeface="Arial" pitchFamily="34" charset="0"/>
                </a:rPr>
                <a:t>Variant 4</a:t>
              </a:r>
              <a:endParaRPr lang="en-US" sz="1200" b="1" dirty="0">
                <a:cs typeface="Arial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041930" y="1097391"/>
            <a:ext cx="866775" cy="1408549"/>
            <a:chOff x="5987508" y="1097391"/>
            <a:chExt cx="866775" cy="1408549"/>
          </a:xfrm>
        </p:grpSpPr>
        <p:pic>
          <p:nvPicPr>
            <p:cNvPr id="13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017626" y="1566283"/>
              <a:ext cx="806539" cy="9396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ext Box 9"/>
            <p:cNvSpPr txBox="1">
              <a:spLocks noChangeAspect="1" noChangeArrowheads="1"/>
            </p:cNvSpPr>
            <p:nvPr/>
          </p:nvSpPr>
          <p:spPr bwMode="auto">
            <a:xfrm>
              <a:off x="5987508" y="1097391"/>
              <a:ext cx="866775" cy="45085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80006" tIns="40003" rIns="80006" bIns="40003">
              <a:spAutoFit/>
            </a:bodyPr>
            <a:lstStyle/>
            <a:p>
              <a:pPr algn="ctr" defTabSz="800100" eaLnBrk="0" hangingPunct="0"/>
              <a:r>
                <a:rPr lang="en-US" sz="1200" b="1" dirty="0" smtClean="0">
                  <a:cs typeface="Arial" pitchFamily="34" charset="0"/>
                </a:rPr>
                <a:t>Product</a:t>
              </a:r>
              <a:endParaRPr lang="en-US" sz="1200" b="1" dirty="0">
                <a:cs typeface="Arial" pitchFamily="34" charset="0"/>
              </a:endParaRPr>
            </a:p>
            <a:p>
              <a:pPr algn="ctr" defTabSz="800100" eaLnBrk="0" hangingPunct="0"/>
              <a:r>
                <a:rPr lang="en-US" sz="1200" b="1" dirty="0" smtClean="0">
                  <a:cs typeface="Arial" pitchFamily="34" charset="0"/>
                </a:rPr>
                <a:t>Variant 2</a:t>
              </a:r>
              <a:endParaRPr lang="en-US" sz="1200" b="1" dirty="0">
                <a:cs typeface="Arial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165928" y="1097391"/>
            <a:ext cx="866775" cy="1273719"/>
            <a:chOff x="7216615" y="1097391"/>
            <a:chExt cx="866775" cy="1273719"/>
          </a:xfrm>
        </p:grpSpPr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450264" y="1566283"/>
              <a:ext cx="399476" cy="8048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ext Box 10"/>
            <p:cNvSpPr txBox="1">
              <a:spLocks noChangeAspect="1" noChangeArrowheads="1"/>
            </p:cNvSpPr>
            <p:nvPr/>
          </p:nvSpPr>
          <p:spPr bwMode="auto">
            <a:xfrm>
              <a:off x="7216615" y="1097391"/>
              <a:ext cx="866775" cy="45085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80006" tIns="40003" rIns="80006" bIns="40003">
              <a:spAutoFit/>
            </a:bodyPr>
            <a:lstStyle/>
            <a:p>
              <a:pPr algn="ctr" defTabSz="800100" eaLnBrk="0" hangingPunct="0"/>
              <a:r>
                <a:rPr lang="en-US" sz="1200" b="1" dirty="0" smtClean="0">
                  <a:cs typeface="Arial" pitchFamily="34" charset="0"/>
                </a:rPr>
                <a:t>Product</a:t>
              </a:r>
              <a:endParaRPr lang="en-US" sz="1200" b="1" dirty="0">
                <a:cs typeface="Arial" pitchFamily="34" charset="0"/>
              </a:endParaRPr>
            </a:p>
            <a:p>
              <a:pPr algn="ctr" defTabSz="800100" eaLnBrk="0" hangingPunct="0"/>
              <a:r>
                <a:rPr lang="en-US" sz="1200" b="1" dirty="0" smtClean="0">
                  <a:cs typeface="Arial" pitchFamily="34" charset="0"/>
                </a:rPr>
                <a:t>Variant 3</a:t>
              </a:r>
              <a:endParaRPr lang="en-US" sz="1200" b="1" dirty="0">
                <a:cs typeface="Arial" pitchFamily="34" charset="0"/>
              </a:endParaRPr>
            </a:p>
          </p:txBody>
        </p:sp>
      </p:grpSp>
      <p:sp>
        <p:nvSpPr>
          <p:cNvPr id="18" name="AutoShape 3"/>
          <p:cNvSpPr>
            <a:spLocks noChangeArrowheads="1"/>
          </p:cNvSpPr>
          <p:nvPr/>
        </p:nvSpPr>
        <p:spPr bwMode="auto">
          <a:xfrm rot="18949531">
            <a:off x="5421193" y="2230086"/>
            <a:ext cx="762000" cy="1752600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666666"/>
              </a:gs>
              <a:gs pos="100000">
                <a:srgbClr val="DDDDDD"/>
              </a:gs>
            </a:gsLst>
            <a:lin ang="2700000" scaled="1"/>
          </a:gra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AutoShape 4"/>
          <p:cNvSpPr>
            <a:spLocks noChangeArrowheads="1"/>
          </p:cNvSpPr>
          <p:nvPr/>
        </p:nvSpPr>
        <p:spPr bwMode="auto">
          <a:xfrm rot="19620955">
            <a:off x="6320195" y="2341000"/>
            <a:ext cx="762000" cy="1447800"/>
          </a:xfrm>
          <a:prstGeom prst="triangle">
            <a:avLst>
              <a:gd name="adj" fmla="val 50000"/>
            </a:avLst>
          </a:prstGeom>
          <a:solidFill>
            <a:srgbClr val="336699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 rot="1083380">
            <a:off x="7005705" y="2338127"/>
            <a:ext cx="762000" cy="1447800"/>
          </a:xfrm>
          <a:prstGeom prst="triangle">
            <a:avLst>
              <a:gd name="adj" fmla="val 50000"/>
            </a:avLst>
          </a:prstGeom>
          <a:solidFill>
            <a:srgbClr val="FFFF99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AutoShape 6"/>
          <p:cNvSpPr>
            <a:spLocks noChangeArrowheads="1"/>
          </p:cNvSpPr>
          <p:nvPr/>
        </p:nvSpPr>
        <p:spPr bwMode="auto">
          <a:xfrm rot="2777197">
            <a:off x="7841938" y="2239833"/>
            <a:ext cx="762000" cy="1447800"/>
          </a:xfrm>
          <a:prstGeom prst="triangle">
            <a:avLst>
              <a:gd name="adj" fmla="val 50000"/>
            </a:avLst>
          </a:prstGeom>
          <a:solidFill>
            <a:srgbClr val="FF33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Rectangle 21"/>
          <p:cNvSpPr/>
          <p:nvPr/>
        </p:nvSpPr>
        <p:spPr bwMode="auto">
          <a:xfrm>
            <a:off x="5355357" y="3115818"/>
            <a:ext cx="3352871" cy="144711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168597" y="2887760"/>
            <a:ext cx="3739369" cy="1980391"/>
            <a:chOff x="4062714" y="3657601"/>
            <a:chExt cx="4474961" cy="2608206"/>
          </a:xfrm>
        </p:grpSpPr>
        <p:grpSp>
          <p:nvGrpSpPr>
            <p:cNvPr id="24" name="Group 11"/>
            <p:cNvGrpSpPr>
              <a:grpSpLocks/>
            </p:cNvGrpSpPr>
            <p:nvPr/>
          </p:nvGrpSpPr>
          <p:grpSpPr bwMode="auto">
            <a:xfrm>
              <a:off x="4062715" y="4321462"/>
              <a:ext cx="4474960" cy="600704"/>
              <a:chOff x="2428875" y="1740222"/>
              <a:chExt cx="5486400" cy="1762105"/>
            </a:xfrm>
            <a:gradFill flip="none" rotWithShape="1">
              <a:gsLst>
                <a:gs pos="0">
                  <a:srgbClr val="0033CC">
                    <a:shade val="30000"/>
                    <a:satMod val="115000"/>
                  </a:srgbClr>
                </a:gs>
                <a:gs pos="50000">
                  <a:srgbClr val="0033CC">
                    <a:shade val="67500"/>
                    <a:satMod val="115000"/>
                  </a:srgbClr>
                </a:gs>
                <a:gs pos="100000">
                  <a:srgbClr val="0033CC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effectLst/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</p:grpSpPr>
          <p:sp>
            <p:nvSpPr>
              <p:cNvPr id="31" name="Rectangle 30"/>
              <p:cNvSpPr/>
              <p:nvPr/>
            </p:nvSpPr>
            <p:spPr>
              <a:xfrm>
                <a:off x="2428875" y="1740222"/>
                <a:ext cx="5486400" cy="1762105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p3d contourW="44450" prstMaterial="matte">
                <a:bevelT w="63500" h="63500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2981592" y="2068370"/>
                <a:ext cx="4380965" cy="110581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p3d contourW="44450" prstMaterial="matte">
                <a:bevelT w="63500" h="63500"/>
                <a:contourClr>
                  <a:srgbClr val="FFFFFF"/>
                </a:contourClr>
              </a:sp3d>
            </p:spPr>
            <p:txBody>
              <a:bodyPr wrap="squar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400" b="1" dirty="0" smtClean="0">
                    <a:solidFill>
                      <a:schemeClr val="bg1"/>
                    </a:solidFill>
                    <a:latin typeface="+mn-lt"/>
                  </a:rPr>
                  <a:t>Application Frameworks</a:t>
                </a:r>
                <a:endParaRPr lang="en-US" sz="1400" b="1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sp>
          <p:nvSpPr>
            <p:cNvPr id="25" name="Rectangle 24"/>
            <p:cNvSpPr/>
            <p:nvPr/>
          </p:nvSpPr>
          <p:spPr bwMode="auto">
            <a:xfrm>
              <a:off x="4062715" y="5665103"/>
              <a:ext cx="4474960" cy="60070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Operating System Kernel</a:t>
              </a:r>
              <a:endParaRPr lang="en-US" sz="1400" b="1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grpSp>
          <p:nvGrpSpPr>
            <p:cNvPr id="26" name="Group 11"/>
            <p:cNvGrpSpPr>
              <a:grpSpLocks/>
            </p:cNvGrpSpPr>
            <p:nvPr/>
          </p:nvGrpSpPr>
          <p:grpSpPr bwMode="auto">
            <a:xfrm>
              <a:off x="4062715" y="3657601"/>
              <a:ext cx="4474960" cy="600704"/>
              <a:chOff x="2428875" y="3676465"/>
              <a:chExt cx="5486400" cy="1762102"/>
            </a:xfrm>
            <a:gradFill flip="none" rotWithShape="1">
              <a:gsLst>
                <a:gs pos="0">
                  <a:srgbClr val="0033CC">
                    <a:shade val="30000"/>
                    <a:satMod val="115000"/>
                  </a:srgbClr>
                </a:gs>
                <a:gs pos="50000">
                  <a:srgbClr val="0033CC">
                    <a:shade val="67500"/>
                    <a:satMod val="115000"/>
                  </a:srgbClr>
                </a:gs>
                <a:gs pos="100000">
                  <a:srgbClr val="0033CC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effectLst/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</p:grpSpPr>
          <p:sp>
            <p:nvSpPr>
              <p:cNvPr id="29" name="Rectangle 28"/>
              <p:cNvSpPr/>
              <p:nvPr/>
            </p:nvSpPr>
            <p:spPr>
              <a:xfrm>
                <a:off x="2428875" y="3676465"/>
                <a:ext cx="5486400" cy="1762102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p3d contourW="44450" prstMaterial="matte">
                <a:bevelT w="63500" h="63500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2770490" y="4004612"/>
                <a:ext cx="4803170" cy="1105808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p3d contourW="44450" prstMaterial="matte">
                <a:bevelT w="63500" h="63500"/>
                <a:contourClr>
                  <a:srgbClr val="FFFFFF"/>
                </a:contourClr>
              </a:sp3d>
            </p:spPr>
            <p:txBody>
              <a:bodyPr wrap="squar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400" b="1" dirty="0" smtClean="0">
                    <a:solidFill>
                      <a:schemeClr val="bg1"/>
                    </a:solidFill>
                    <a:latin typeface="+mn-lt"/>
                  </a:rPr>
                  <a:t>Bundled &amp; Third-Party Apps</a:t>
                </a:r>
                <a:endParaRPr lang="en-US" sz="1400" b="1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sp>
          <p:nvSpPr>
            <p:cNvPr id="27" name="Rectangle 26"/>
            <p:cNvSpPr/>
            <p:nvPr/>
          </p:nvSpPr>
          <p:spPr bwMode="auto">
            <a:xfrm>
              <a:off x="4062714" y="4989053"/>
              <a:ext cx="2292365" cy="600704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System Libraries</a:t>
              </a:r>
              <a:endParaRPr lang="en-US" sz="1400" b="1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6418930" y="4982882"/>
              <a:ext cx="2114349" cy="600704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 smtClean="0">
                  <a:solidFill>
                    <a:schemeClr val="tx1"/>
                  </a:solidFill>
                  <a:ea typeface="Arial Unicode MS" pitchFamily="34" charset="-128"/>
                  <a:cs typeface="Arial Unicode MS" pitchFamily="34" charset="-128"/>
                </a:rPr>
                <a:t>Virtual Machine Runtime</a:t>
              </a:r>
              <a:endParaRPr lang="en-US" sz="1400" b="1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pic>
        <p:nvPicPr>
          <p:cNvPr id="33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95279" y="5028148"/>
            <a:ext cx="746651" cy="661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987508" y="5614652"/>
            <a:ext cx="1035538" cy="592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1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20234649">
            <a:off x="7179851" y="5049041"/>
            <a:ext cx="619534" cy="619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082" y="5700756"/>
            <a:ext cx="744538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74999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60" y="1004045"/>
            <a:ext cx="3948715" cy="25769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414" y="3732466"/>
            <a:ext cx="4860186" cy="2613654"/>
          </a:xfrm>
          <a:prstGeom prst="rect">
            <a:avLst/>
          </a:prstGeom>
        </p:spPr>
      </p:pic>
      <p:sp>
        <p:nvSpPr>
          <p:cNvPr id="6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968182"/>
            <a:ext cx="4867835" cy="5431728"/>
          </a:xfrm>
        </p:spPr>
        <p:txBody>
          <a:bodyPr/>
          <a:lstStyle/>
          <a:p>
            <a:pPr marL="230188" lvl="1" indent="-228600">
              <a:spcBef>
                <a:spcPts val="9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tabLst>
                <a:tab pos="231775" algn="l"/>
              </a:tabLst>
              <a:defRPr/>
            </a:pPr>
            <a:r>
              <a:rPr lang="en-US" sz="2000" i="1" kern="1200" dirty="0">
                <a:solidFill>
                  <a:schemeClr val="bg1">
                    <a:lumMod val="75000"/>
                  </a:schemeClr>
                </a:solidFill>
              </a:rPr>
              <a:t>Scope, Commonality, &amp; Variability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</a:rPr>
              <a:t>(SCV) analysis is an advanced systematic reuse technique </a:t>
            </a:r>
            <a:endParaRPr lang="en-US" sz="2000" kern="12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454025" lvl="1" indent="-228600">
              <a:spcBef>
                <a:spcPts val="9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tabLst>
                <a:tab pos="457200" algn="l"/>
              </a:tabLst>
              <a:defRPr/>
            </a:pP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</a:rPr>
              <a:t>It helps developers alleviate problems associated with maintaining many versions of the same product that have large amounts of similar software created to satisfy new &amp; diverse requirements</a:t>
            </a:r>
          </a:p>
          <a:p>
            <a:pPr marL="230188" lvl="1" indent="-228600">
              <a:spcBef>
                <a:spcPts val="9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  <a:tabLst>
                <a:tab pos="231775" algn="l"/>
              </a:tabLst>
              <a:defRPr/>
            </a:pPr>
            <a:r>
              <a:rPr lang="en-US" sz="2000" kern="1200" dirty="0" smtClean="0"/>
              <a:t>The frameworks in Android &amp; ACE form</a:t>
            </a:r>
            <a:br>
              <a:rPr lang="en-US" sz="2000" kern="1200" dirty="0" smtClean="0"/>
            </a:br>
            <a:r>
              <a:rPr lang="en-US" sz="2000" kern="1200" dirty="0" smtClean="0"/>
              <a:t>software product-lines that enable </a:t>
            </a:r>
            <a:br>
              <a:rPr lang="en-US" sz="2000" kern="1200" dirty="0" smtClean="0"/>
            </a:br>
            <a:r>
              <a:rPr lang="en-US" sz="2000" kern="1200" dirty="0" smtClean="0"/>
              <a:t>systematic software reuse across a</a:t>
            </a:r>
            <a:br>
              <a:rPr lang="en-US" sz="2000" kern="1200" dirty="0" smtClean="0"/>
            </a:br>
            <a:r>
              <a:rPr lang="en-US" sz="2000" kern="1200" dirty="0" smtClean="0"/>
              <a:t>wide range of apps &amp; infrastructure</a:t>
            </a:r>
            <a:br>
              <a:rPr lang="en-US" sz="2000" kern="1200" dirty="0" smtClean="0"/>
            </a:br>
            <a:r>
              <a:rPr lang="en-US" sz="2000" kern="1200" dirty="0" smtClean="0"/>
              <a:t>platforms</a:t>
            </a:r>
            <a:endParaRPr lang="en-US" sz="2000" kern="1200" dirty="0"/>
          </a:p>
          <a:p>
            <a:endParaRPr lang="en-US" sz="2000" dirty="0" smtClean="0"/>
          </a:p>
          <a:p>
            <a:pPr marL="2333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endParaRPr lang="en-US" sz="2000" dirty="0"/>
          </a:p>
          <a:p>
            <a:pPr marL="0" indent="0" eaLnBrk="1" hangingPunct="1">
              <a:spcBef>
                <a:spcPts val="1200"/>
              </a:spcBef>
              <a:buNone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30911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074"/>
          <p:cNvSpPr txBox="1">
            <a:spLocks noChangeArrowheads="1"/>
          </p:cNvSpPr>
          <p:nvPr/>
        </p:nvSpPr>
        <p:spPr bwMode="auto">
          <a:xfrm>
            <a:off x="628650" y="583195"/>
            <a:ext cx="784225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4000" kern="0" dirty="0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Framework Examples: Part 2</a:t>
            </a:r>
          </a:p>
        </p:txBody>
      </p:sp>
      <p:sp>
        <p:nvSpPr>
          <p:cNvPr id="10244" name="Text Box 3075"/>
          <p:cNvSpPr txBox="1">
            <a:spLocks noChangeArrowheads="1"/>
          </p:cNvSpPr>
          <p:nvPr/>
        </p:nvSpPr>
        <p:spPr bwMode="auto">
          <a:xfrm>
            <a:off x="895155" y="2306338"/>
            <a:ext cx="7372350" cy="1292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/>
            <a:r>
              <a:rPr lang="en-US" sz="2800" dirty="0" smtClean="0">
                <a:solidFill>
                  <a:srgbClr val="336699"/>
                </a:solidFill>
                <a:latin typeface="Impact" pitchFamily="34" charset="0"/>
              </a:rPr>
              <a:t>Douglas </a:t>
            </a:r>
            <a:r>
              <a:rPr lang="en-US" sz="2800" dirty="0">
                <a:solidFill>
                  <a:srgbClr val="336699"/>
                </a:solidFill>
                <a:latin typeface="Impact" pitchFamily="34" charset="0"/>
              </a:rPr>
              <a:t>C. Schmidt</a:t>
            </a: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   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  <a:hlinkClick r:id="rId3"/>
              </a:rPr>
              <a:t>d.schmidt@vanderbilt.edu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www.dre.vanderbilt.edu/~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schmidt</a:t>
            </a:r>
            <a:r>
              <a:rPr lang="en-US" dirty="0">
                <a:solidFill>
                  <a:srgbClr val="336699"/>
                </a:solidFill>
                <a:latin typeface="Impact" pitchFamily="34" charset="0"/>
              </a:rPr>
              <a:t>	</a:t>
            </a:r>
          </a:p>
        </p:txBody>
      </p:sp>
      <p:sp>
        <p:nvSpPr>
          <p:cNvPr id="10245" name="Rectangle 3086"/>
          <p:cNvSpPr>
            <a:spLocks noChangeArrowheads="1"/>
          </p:cNvSpPr>
          <p:nvPr/>
        </p:nvSpPr>
        <p:spPr bwMode="auto">
          <a:xfrm>
            <a:off x="2324100" y="4074919"/>
            <a:ext cx="4124326" cy="227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Professor of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Computer Science</a:t>
            </a: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Institute for Software Integrated Systems </a:t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Vanderbilt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University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Nashville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,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Tennessee, USA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</p:txBody>
      </p:sp>
      <p:pic>
        <p:nvPicPr>
          <p:cNvPr id="1026" name="Picture 2" descr="C:\Users\schmidt\Dropbox\Documents\Pictures\Pictures\Doug Schmidt_0009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96" y="4019550"/>
            <a:ext cx="1661304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793750" y="4019550"/>
            <a:ext cx="1228725" cy="2016125"/>
            <a:chOff x="793750" y="4019550"/>
            <a:chExt cx="1228725" cy="2016125"/>
          </a:xfrm>
        </p:grpSpPr>
        <p:pic>
          <p:nvPicPr>
            <p:cNvPr id="10" name="Picture 10" descr="isi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019550"/>
              <a:ext cx="1228725" cy="82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 descr="vsb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864100"/>
              <a:ext cx="122872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97" y="4019550"/>
            <a:ext cx="1651874" cy="2036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951" y="4069296"/>
            <a:ext cx="1615212" cy="199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34117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</a:t>
            </a:r>
            <a:r>
              <a:rPr lang="en-US" sz="3200" dirty="0"/>
              <a:t>Part of the Module</a:t>
            </a:r>
            <a:endParaRPr lang="en-US" sz="3200" dirty="0" smtClean="0"/>
          </a:p>
        </p:txBody>
      </p:sp>
      <p:sp>
        <p:nvSpPr>
          <p:cNvPr id="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1147482"/>
            <a:ext cx="3881718" cy="5431728"/>
          </a:xfrm>
        </p:spPr>
        <p:txBody>
          <a:bodyPr/>
          <a:lstStyle/>
          <a:p>
            <a:pPr marL="2333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Present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Scope, Commonality, </a:t>
            </a:r>
            <a:br>
              <a:rPr lang="en-US" sz="2000" i="1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&amp; Variability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(SCV) analysis as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 method for developing &amp;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applying software product-lines &amp; frameworks</a:t>
            </a:r>
          </a:p>
          <a:p>
            <a:pPr marL="2333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Illustrate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application of SCV to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the Android &amp; ACE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platforms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333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Describe examples of Android framework components</a:t>
            </a:r>
            <a:endParaRPr lang="en-US" sz="2000" dirty="0"/>
          </a:p>
          <a:p>
            <a:pPr marL="2333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15" y="1458119"/>
            <a:ext cx="4177574" cy="46280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92629" y="6431013"/>
            <a:ext cx="7293534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We’ll emphasize commonalities &amp; </a:t>
            </a:r>
            <a:r>
              <a:rPr lang="en-US" sz="2000" dirty="0" err="1" smtClean="0"/>
              <a:t>variabilities</a:t>
            </a:r>
            <a:r>
              <a:rPr lang="en-US" sz="2000" dirty="0" smtClean="0"/>
              <a:t> in our discussion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981532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12700" y="6343551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</a:t>
            </a:r>
            <a:r>
              <a:rPr lang="en-US" sz="3200" dirty="0"/>
              <a:t>Part of the Module</a:t>
            </a:r>
            <a:endParaRPr lang="en-US" sz="3200" dirty="0" smtClean="0"/>
          </a:p>
        </p:txBody>
      </p:sp>
      <p:sp>
        <p:nvSpPr>
          <p:cNvPr id="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-1" y="1147482"/>
            <a:ext cx="3913633" cy="5431728"/>
          </a:xfrm>
        </p:spPr>
        <p:txBody>
          <a:bodyPr/>
          <a:lstStyle/>
          <a:p>
            <a:pPr marL="2333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Present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Scope, Commonality, </a:t>
            </a:r>
            <a:br>
              <a:rPr lang="en-US" sz="2000" i="1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&amp; Variability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(SCV) analysis as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 method for developing &amp;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applying software product-lines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&amp;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frameworks</a:t>
            </a:r>
          </a:p>
          <a:p>
            <a:pPr marL="2333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Illustrate the application of SCV to Android &amp; ACE</a:t>
            </a:r>
          </a:p>
          <a:p>
            <a:pPr marL="2333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216" y="1149802"/>
            <a:ext cx="5369858" cy="2887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" y="3993497"/>
            <a:ext cx="4401671" cy="2872593"/>
          </a:xfrm>
          <a:prstGeom prst="rect">
            <a:avLst/>
          </a:prstGeom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052" y="5123813"/>
            <a:ext cx="1261193" cy="149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 descr="ace-copy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59227" y="4100294"/>
            <a:ext cx="1371103" cy="1206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135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Example Android Framework Components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idx="1"/>
          </p:nvPr>
        </p:nvSpPr>
        <p:spPr>
          <a:xfrm>
            <a:off x="-2" y="1118036"/>
            <a:ext cx="6184902" cy="4625609"/>
          </a:xfrm>
        </p:spPr>
        <p:txBody>
          <a:bodyPr>
            <a:noAutofit/>
          </a:bodyPr>
          <a:lstStyle/>
          <a:p>
            <a:pPr marL="2333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b="1" dirty="0" smtClean="0"/>
              <a:t>Activity</a:t>
            </a:r>
            <a:r>
              <a:rPr lang="en-US" sz="2000" dirty="0" smtClean="0"/>
              <a:t> </a:t>
            </a:r>
            <a:r>
              <a:rPr lang="en-US" sz="2000" dirty="0"/>
              <a:t>– P</a:t>
            </a:r>
            <a:r>
              <a:rPr lang="en-US" sz="2000" dirty="0" smtClean="0"/>
              <a:t>rovides </a:t>
            </a:r>
            <a:r>
              <a:rPr lang="en-US" sz="2000" dirty="0"/>
              <a:t>a visual interface for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user interaction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12700" y="6356139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 descr="State diagram for an Android Activity Lifecyc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300" y="912146"/>
            <a:ext cx="4622800" cy="597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43" y="3459629"/>
            <a:ext cx="2664707" cy="2815825"/>
          </a:xfrm>
          <a:prstGeom prst="rect">
            <a:avLst/>
          </a:prstGeom>
        </p:spPr>
      </p:pic>
      <p:cxnSp>
        <p:nvCxnSpPr>
          <p:cNvPr id="51" name="Straight Arrow Connector 50"/>
          <p:cNvCxnSpPr/>
          <p:nvPr/>
        </p:nvCxnSpPr>
        <p:spPr bwMode="auto">
          <a:xfrm flipV="1">
            <a:off x="1506071" y="2725270"/>
            <a:ext cx="3105524" cy="995082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41656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135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Example Android Framework Components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idx="1"/>
          </p:nvPr>
        </p:nvSpPr>
        <p:spPr>
          <a:xfrm>
            <a:off x="-2" y="1118036"/>
            <a:ext cx="6184902" cy="4625609"/>
          </a:xfrm>
        </p:spPr>
        <p:txBody>
          <a:bodyPr>
            <a:noAutofit/>
          </a:bodyPr>
          <a:lstStyle/>
          <a:p>
            <a:pPr marL="2333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Activity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– P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rovides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 visual interface for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user interaction</a:t>
            </a:r>
          </a:p>
          <a:p>
            <a:pPr marL="233363" lvl="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b="1" dirty="0" smtClean="0"/>
              <a:t>Service</a:t>
            </a:r>
            <a:r>
              <a:rPr lang="en-US" sz="2000" dirty="0" smtClean="0"/>
              <a:t> – </a:t>
            </a: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Runs in background to perform </a:t>
            </a:r>
            <a:b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long-running operations or to </a:t>
            </a:r>
            <a:b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access remote resources</a:t>
            </a:r>
          </a:p>
          <a:p>
            <a:pPr marL="2333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43" y="3459629"/>
            <a:ext cx="2664707" cy="28158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828" y="2642260"/>
            <a:ext cx="5424522" cy="363319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 bwMode="auto">
          <a:xfrm flipV="1">
            <a:off x="2671482" y="3599329"/>
            <a:ext cx="4274668" cy="61258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4909865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 smtClean="0"/>
              <a:t>Recap of an Android Activity</a:t>
            </a:r>
            <a:endParaRPr lang="en-US" sz="1800" dirty="0"/>
          </a:p>
        </p:txBody>
      </p:sp>
      <p:sp>
        <p:nvSpPr>
          <p:cNvPr id="5124" name="Rectangle 4"/>
          <p:cNvSpPr>
            <a:spLocks noGrp="1" noChangeArrowheads="1"/>
          </p:cNvSpPr>
          <p:nvPr>
            <p:ph idx="1"/>
          </p:nvPr>
        </p:nvSpPr>
        <p:spPr>
          <a:xfrm>
            <a:off x="-2" y="1118036"/>
            <a:ext cx="5943602" cy="4625609"/>
          </a:xfrm>
        </p:spPr>
        <p:txBody>
          <a:bodyPr>
            <a:noAutofit/>
          </a:bodyPr>
          <a:lstStyle/>
          <a:p>
            <a:pPr marL="2333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An Activity provides </a:t>
            </a:r>
            <a:r>
              <a:rPr lang="en-US" sz="2000" dirty="0"/>
              <a:t>a visual interface for user </a:t>
            </a:r>
            <a:r>
              <a:rPr lang="en-US" sz="2000" dirty="0" smtClean="0"/>
              <a:t>interaction</a:t>
            </a:r>
            <a:endParaRPr lang="en-US" sz="2000" dirty="0"/>
          </a:p>
        </p:txBody>
      </p:sp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452" y="968445"/>
            <a:ext cx="2641148" cy="5117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59050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 smtClean="0"/>
              <a:t>Recap of an Android Activity</a:t>
            </a:r>
            <a:endParaRPr lang="en-US" sz="1800" dirty="0"/>
          </a:p>
        </p:txBody>
      </p:sp>
      <p:sp>
        <p:nvSpPr>
          <p:cNvPr id="5124" name="Rectangle 4"/>
          <p:cNvSpPr>
            <a:spLocks noGrp="1" noChangeArrowheads="1"/>
          </p:cNvSpPr>
          <p:nvPr>
            <p:ph idx="1"/>
          </p:nvPr>
        </p:nvSpPr>
        <p:spPr>
          <a:xfrm>
            <a:off x="-2" y="1118036"/>
            <a:ext cx="5943602" cy="4625609"/>
          </a:xfrm>
        </p:spPr>
        <p:txBody>
          <a:bodyPr>
            <a:noAutofit/>
          </a:bodyPr>
          <a:lstStyle/>
          <a:p>
            <a:pPr marL="2333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An Activity provides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 visual interface for user interaction</a:t>
            </a:r>
          </a:p>
          <a:p>
            <a:pPr marL="2333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/>
              <a:t>Typically supports one thing a user can </a:t>
            </a:r>
            <a:r>
              <a:rPr lang="en-US" sz="2000" dirty="0" smtClean="0"/>
              <a:t>do, e.g.:</a:t>
            </a:r>
            <a:endParaRPr lang="en-US" sz="2000" dirty="0"/>
          </a:p>
          <a:p>
            <a:pPr marL="461963" lvl="1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/>
              <a:t>View an email message</a:t>
            </a:r>
          </a:p>
          <a:p>
            <a:pPr marL="461963" lvl="1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/>
              <a:t>Show a login </a:t>
            </a:r>
            <a:r>
              <a:rPr lang="en-US" sz="2000" dirty="0" smtClean="0"/>
              <a:t>screen</a:t>
            </a:r>
          </a:p>
          <a:p>
            <a:pPr marL="461963" lvl="1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Download a file from a remote server</a:t>
            </a:r>
            <a:endParaRPr lang="en-US" sz="2000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6350452" y="968445"/>
            <a:ext cx="2641148" cy="5117273"/>
            <a:chOff x="3009610" y="1951973"/>
            <a:chExt cx="2003523" cy="3917528"/>
          </a:xfrm>
        </p:grpSpPr>
        <p:pic>
          <p:nvPicPr>
            <p:cNvPr id="16" name="Picture 1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610" y="1951973"/>
              <a:ext cx="2003523" cy="3917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2" descr="http://www.dre.vanderbilt.edu/~schmidt/cs282/lab3/threadeddownload1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626" y="2349426"/>
              <a:ext cx="1745171" cy="3050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102208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329" y="4367870"/>
            <a:ext cx="5369301" cy="1975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 smtClean="0"/>
              <a:t>Recap of an Android Activity</a:t>
            </a:r>
            <a:endParaRPr lang="en-US" sz="1800" dirty="0"/>
          </a:p>
        </p:txBody>
      </p:sp>
      <p:sp>
        <p:nvSpPr>
          <p:cNvPr id="5124" name="Rectangle 4"/>
          <p:cNvSpPr>
            <a:spLocks noGrp="1" noChangeArrowheads="1"/>
          </p:cNvSpPr>
          <p:nvPr>
            <p:ph idx="1"/>
          </p:nvPr>
        </p:nvSpPr>
        <p:spPr>
          <a:xfrm>
            <a:off x="-2" y="1118036"/>
            <a:ext cx="5943602" cy="4625609"/>
          </a:xfrm>
        </p:spPr>
        <p:txBody>
          <a:bodyPr>
            <a:noAutofit/>
          </a:bodyPr>
          <a:lstStyle/>
          <a:p>
            <a:pPr marL="2333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An Activity provides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 visual interface for user interaction</a:t>
            </a:r>
          </a:p>
          <a:p>
            <a:pPr marL="2333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Typically supports one thing a user can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do, e.g.: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461963" lvl="1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View an email message</a:t>
            </a:r>
          </a:p>
          <a:p>
            <a:pPr marL="461963" lvl="1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Show a login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screen</a:t>
            </a:r>
          </a:p>
          <a:p>
            <a:pPr marL="461963" lvl="1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Download a file from a remote server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333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/>
              <a:t>Applications can include </a:t>
            </a:r>
            <a:r>
              <a:rPr lang="en-US" sz="2000" dirty="0" smtClean="0"/>
              <a:t>one or more activities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12700" y="6381539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700" y="6444597"/>
            <a:ext cx="9114597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4"/>
              </a:rPr>
              <a:t>developer.android.com/training/basics/activity-lifecycle/index.html</a:t>
            </a:r>
            <a:r>
              <a:rPr lang="en-US" sz="2000" dirty="0" smtClean="0"/>
              <a:t> for more</a:t>
            </a:r>
            <a:endParaRPr lang="en-US" sz="2000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6350452" y="968445"/>
            <a:ext cx="2641148" cy="5117273"/>
            <a:chOff x="3009610" y="1951973"/>
            <a:chExt cx="2003523" cy="3917528"/>
          </a:xfrm>
        </p:grpSpPr>
        <p:pic>
          <p:nvPicPr>
            <p:cNvPr id="16" name="Picture 1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610" y="1951973"/>
              <a:ext cx="2003523" cy="3917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2" descr="http://www.dre.vanderbilt.edu/~schmidt/cs282/lab3/threadeddownload1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626" y="2349426"/>
              <a:ext cx="1745171" cy="3050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97723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-1" y="1094269"/>
            <a:ext cx="4634754" cy="4512617"/>
          </a:xfrm>
          <a:prstGeom prst="rect">
            <a:avLst/>
          </a:prstGeom>
        </p:spPr>
        <p:txBody>
          <a:bodyPr vert="horz" lIns="54864" tIns="91440" rtlCol="0">
            <a:no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indent="-233363">
              <a:lnSpc>
                <a:spcPct val="100000"/>
              </a:lnSpc>
              <a:spcBef>
                <a:spcPts val="600"/>
              </a:spcBef>
              <a:buClrTx/>
              <a:buSzPct val="110000"/>
              <a:buFont typeface="Arial" pitchFamily="34" charset="0"/>
              <a:buChar char="•"/>
              <a:defRPr/>
            </a:pPr>
            <a:r>
              <a:rPr lang="en-US" sz="2000" dirty="0"/>
              <a:t>Implementing </a:t>
            </a:r>
            <a:r>
              <a:rPr lang="en-US" sz="2000" dirty="0" smtClean="0"/>
              <a:t>an Activity involves several steps</a:t>
            </a:r>
            <a:endParaRPr lang="en-US" sz="2000" dirty="0"/>
          </a:p>
          <a:p>
            <a:pPr marL="457200" lvl="1" indent="-233363">
              <a:lnSpc>
                <a:spcPct val="100000"/>
              </a:lnSpc>
              <a:spcBef>
                <a:spcPts val="600"/>
              </a:spcBef>
              <a:buClrTx/>
              <a:buSzPct val="110000"/>
              <a:buFont typeface="Arial" pitchFamily="34" charset="0"/>
              <a:buChar char="•"/>
              <a:defRPr/>
            </a:pPr>
            <a:r>
              <a:rPr lang="en-US" sz="2000" dirty="0"/>
              <a:t>e.g., inherit from </a:t>
            </a:r>
            <a:r>
              <a:rPr lang="en-US" sz="2000" dirty="0" smtClean="0"/>
              <a:t>Activity class</a:t>
            </a:r>
            <a:r>
              <a:rPr lang="en-US" sz="2000" dirty="0"/>
              <a:t>, </a:t>
            </a:r>
            <a:r>
              <a:rPr lang="en-US" sz="2000" dirty="0" smtClean="0"/>
              <a:t>override </a:t>
            </a:r>
            <a:r>
              <a:rPr lang="en-US" sz="2000" dirty="0"/>
              <a:t>lifecycle </a:t>
            </a:r>
            <a:r>
              <a:rPr lang="en-US" sz="2000" dirty="0" smtClean="0"/>
              <a:t>hook methods</a:t>
            </a:r>
            <a:r>
              <a:rPr lang="en-US" sz="2000" dirty="0"/>
              <a:t>, </a:t>
            </a:r>
            <a:r>
              <a:rPr lang="en-US" sz="2000" dirty="0" smtClean="0"/>
              <a:t>include Activity in the </a:t>
            </a:r>
            <a:r>
              <a:rPr lang="en-US" sz="2000" dirty="0" err="1" smtClean="0"/>
              <a:t>config</a:t>
            </a:r>
            <a:r>
              <a:rPr lang="en-US" sz="2000" dirty="0" smtClean="0"/>
              <a:t> </a:t>
            </a:r>
            <a:r>
              <a:rPr lang="en-US" sz="2000" dirty="0"/>
              <a:t>file </a:t>
            </a:r>
            <a:r>
              <a:rPr lang="en-US" sz="2000" dirty="0" smtClean="0"/>
              <a:t>AndroidManifest.xml, </a:t>
            </a:r>
            <a:r>
              <a:rPr lang="en-US" sz="2000" dirty="0"/>
              <a:t>etc</a:t>
            </a:r>
            <a:r>
              <a:rPr lang="en-US" sz="2000" dirty="0" smtClean="0"/>
              <a:t>.</a:t>
            </a:r>
          </a:p>
          <a:p>
            <a:pPr marL="457200" lvl="1" indent="-233363">
              <a:lnSpc>
                <a:spcPct val="100000"/>
              </a:lnSpc>
              <a:spcBef>
                <a:spcPts val="600"/>
              </a:spcBef>
              <a:buClrTx/>
              <a:buSzPct val="110000"/>
              <a:buFont typeface="Arial" pitchFamily="34" charset="0"/>
              <a:buChar char="•"/>
              <a:defRPr/>
            </a:pPr>
            <a:endParaRPr lang="en-US" sz="2000" dirty="0"/>
          </a:p>
          <a:p>
            <a:pPr lvl="1">
              <a:spcBef>
                <a:spcPts val="600"/>
              </a:spcBef>
            </a:pPr>
            <a:endParaRPr lang="en-US" sz="20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4455468" y="1094269"/>
            <a:ext cx="518877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public class Activity extends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      ...{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protected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onCreate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Bundle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savedInstanceState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protected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onStart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();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protected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onRestart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();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protected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onResume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();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protected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onPause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();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protected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onStop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();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protected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onDestroy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...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152400" y="488575"/>
            <a:ext cx="8839200" cy="3810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r>
              <a:rPr lang="en-US" sz="3200" dirty="0" smtClean="0"/>
              <a:t>Implementing an Activity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984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12700" y="6354644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2" y="1094269"/>
            <a:ext cx="4796120" cy="4512617"/>
          </a:xfrm>
          <a:prstGeom prst="rect">
            <a:avLst/>
          </a:prstGeom>
        </p:spPr>
        <p:txBody>
          <a:bodyPr vert="horz" lIns="54864" tIns="91440" rtlCol="0">
            <a:no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indent="-233363">
              <a:lnSpc>
                <a:spcPct val="100000"/>
              </a:lnSpc>
              <a:spcBef>
                <a:spcPts val="600"/>
              </a:spcBef>
              <a:buClrTx/>
              <a:buSzPct val="11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Implementing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an Activity involves several steps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457200" lvl="1" indent="-233363">
              <a:lnSpc>
                <a:spcPct val="100000"/>
              </a:lnSpc>
              <a:spcBef>
                <a:spcPts val="600"/>
              </a:spcBef>
              <a:buClrTx/>
              <a:buSzPct val="11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e.g., inherit from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Activity class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, override lifecycle hook methods, include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Activity in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config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file AndroidManifest.xml, etc.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buClrTx/>
              <a:buSzPct val="110000"/>
              <a:buFont typeface="Arial" pitchFamily="34" charset="0"/>
              <a:buChar char="•"/>
              <a:defRPr/>
            </a:pPr>
            <a:r>
              <a:rPr lang="en-US" sz="2000" dirty="0" smtClean="0"/>
              <a:t>Android communicates </a:t>
            </a:r>
            <a:r>
              <a:rPr lang="en-US" sz="2000" dirty="0"/>
              <a:t>state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changes </a:t>
            </a:r>
            <a:r>
              <a:rPr lang="en-US" sz="2000" dirty="0"/>
              <a:t>to </a:t>
            </a:r>
            <a:r>
              <a:rPr lang="en-US" sz="2000" dirty="0" smtClean="0"/>
              <a:t>an Activity by </a:t>
            </a:r>
            <a:r>
              <a:rPr lang="en-US" sz="2000" dirty="0"/>
              <a:t>calling </a:t>
            </a:r>
            <a:r>
              <a:rPr lang="en-US" sz="2000" dirty="0" smtClean="0"/>
              <a:t>its lifecycle hook methods</a:t>
            </a:r>
            <a:endParaRPr lang="en-US" sz="2000" dirty="0"/>
          </a:p>
          <a:p>
            <a:pPr marL="457200" lvl="1" indent="-233363">
              <a:lnSpc>
                <a:spcPct val="100000"/>
              </a:lnSpc>
              <a:spcBef>
                <a:spcPts val="600"/>
              </a:spcBef>
              <a:buClrTx/>
              <a:buSzPct val="110000"/>
              <a:buFont typeface="Arial" pitchFamily="34" charset="0"/>
              <a:buChar char="•"/>
              <a:defRPr/>
            </a:pPr>
            <a:endParaRPr lang="en-US" sz="2000" dirty="0"/>
          </a:p>
          <a:p>
            <a:pPr lvl="1">
              <a:spcBef>
                <a:spcPts val="600"/>
              </a:spcBef>
            </a:pPr>
            <a:endParaRPr lang="en-US" sz="2000" dirty="0" smtClean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152400" y="488575"/>
            <a:ext cx="8839200" cy="3810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r>
              <a:rPr lang="en-US" sz="3200" dirty="0" smtClean="0"/>
              <a:t>Implementing an Activity</a:t>
            </a:r>
            <a:endParaRPr lang="en-US" sz="3200" dirty="0"/>
          </a:p>
        </p:txBody>
      </p:sp>
      <p:pic>
        <p:nvPicPr>
          <p:cNvPr id="6" name="Picture 4" descr="State diagram for an Android Activity Lifecyc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121" y="950260"/>
            <a:ext cx="4612189" cy="596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95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12700" y="6354644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" name="Picture 4" descr="State diagram for an Android Activity Lifecyc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121" y="950260"/>
            <a:ext cx="4612189" cy="596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95321" y="4472090"/>
            <a:ext cx="4889056" cy="232371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</a:pPr>
            <a:r>
              <a:rPr lang="en-US" sz="2000" b="1" dirty="0"/>
              <a:t>Commonality</a:t>
            </a:r>
            <a:r>
              <a:rPr lang="en-US" sz="2000" dirty="0"/>
              <a:t>: Provides </a:t>
            </a:r>
            <a:r>
              <a:rPr lang="en-US" sz="2000" dirty="0" smtClean="0"/>
              <a:t>common </a:t>
            </a:r>
            <a:r>
              <a:rPr lang="en-US" sz="2000" dirty="0"/>
              <a:t>interface for </a:t>
            </a:r>
            <a:r>
              <a:rPr lang="en-US" sz="2000" dirty="0" smtClean="0"/>
              <a:t>interacting </a:t>
            </a:r>
            <a:r>
              <a:rPr lang="en-US" sz="2000" dirty="0"/>
              <a:t>with </a:t>
            </a:r>
            <a:r>
              <a:rPr lang="en-US" sz="2000" dirty="0" smtClean="0"/>
              <a:t>user, including operations performed when moving between lifecycle states</a:t>
            </a:r>
            <a:endParaRPr lang="en-US" sz="2000" dirty="0"/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</a:pPr>
            <a:r>
              <a:rPr lang="en-US" sz="2000" b="1" dirty="0"/>
              <a:t>Variability</a:t>
            </a:r>
            <a:r>
              <a:rPr lang="en-US" sz="2000" dirty="0"/>
              <a:t>: </a:t>
            </a:r>
            <a:r>
              <a:rPr lang="en-US" sz="2000" dirty="0" smtClean="0"/>
              <a:t>Subclasses can override lifecycle hook methods to </a:t>
            </a:r>
            <a:r>
              <a:rPr lang="en-US" sz="2000" dirty="0"/>
              <a:t>do </a:t>
            </a:r>
            <a:r>
              <a:rPr lang="en-US" sz="2000" dirty="0" smtClean="0"/>
              <a:t>necessary work </a:t>
            </a:r>
            <a:r>
              <a:rPr lang="en-US" sz="2000" dirty="0"/>
              <a:t>when </a:t>
            </a:r>
            <a:r>
              <a:rPr lang="en-US" sz="2000" dirty="0" smtClean="0"/>
              <a:t>an </a:t>
            </a:r>
            <a:r>
              <a:rPr lang="en-US" sz="2000" dirty="0"/>
              <a:t>A</a:t>
            </a:r>
            <a:r>
              <a:rPr lang="en-US" sz="2000" dirty="0" smtClean="0"/>
              <a:t>ctivity </a:t>
            </a:r>
            <a:r>
              <a:rPr lang="en-US" sz="2000" dirty="0"/>
              <a:t>changes state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0" y="1094269"/>
            <a:ext cx="4320988" cy="4512617"/>
          </a:xfrm>
          <a:prstGeom prst="rect">
            <a:avLst/>
          </a:prstGeom>
        </p:spPr>
        <p:txBody>
          <a:bodyPr vert="horz" lIns="54864" tIns="91440" rtlCol="0">
            <a:no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indent="-233363">
              <a:lnSpc>
                <a:spcPct val="100000"/>
              </a:lnSpc>
              <a:spcBef>
                <a:spcPts val="600"/>
              </a:spcBef>
              <a:buClrTx/>
              <a:buSzPct val="11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Implementing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an Activity involves several steps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457200" lvl="1" indent="-233363">
              <a:lnSpc>
                <a:spcPct val="100000"/>
              </a:lnSpc>
              <a:spcBef>
                <a:spcPts val="600"/>
              </a:spcBef>
              <a:buClrTx/>
              <a:buSzPct val="11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e.g., inherit from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Activity class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, override lifecycle hook methods, include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Activity in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config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file AndroidManifest.xml, etc.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buClrTx/>
              <a:buSzPct val="11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Android communicates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state changes to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an Activity by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calling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its lifecycle hook methods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152400" y="488575"/>
            <a:ext cx="8839200" cy="381000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r>
              <a:rPr lang="en-US" sz="3200" dirty="0" smtClean="0"/>
              <a:t>Implementing an Activity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1520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Arc 43"/>
          <p:cNvSpPr/>
          <p:nvPr/>
        </p:nvSpPr>
        <p:spPr bwMode="auto">
          <a:xfrm rot="19779057">
            <a:off x="5816487" y="2087237"/>
            <a:ext cx="662059" cy="1029004"/>
          </a:xfrm>
          <a:custGeom>
            <a:avLst/>
            <a:gdLst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2" fmla="*/ 216508 w 433015"/>
              <a:gd name="connsiteY2" fmla="*/ 1209168 h 2418336"/>
              <a:gd name="connsiteX3" fmla="*/ 216507 w 433015"/>
              <a:gd name="connsiteY3" fmla="*/ 0 h 2418336"/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0" fmla="*/ 0 w 341443"/>
              <a:gd name="connsiteY0" fmla="*/ 0 h 1209168"/>
              <a:gd name="connsiteX1" fmla="*/ 216508 w 341443"/>
              <a:gd name="connsiteY1" fmla="*/ 1209168 h 1209168"/>
              <a:gd name="connsiteX2" fmla="*/ 1 w 341443"/>
              <a:gd name="connsiteY2" fmla="*/ 1209168 h 1209168"/>
              <a:gd name="connsiteX3" fmla="*/ 0 w 341443"/>
              <a:gd name="connsiteY3" fmla="*/ 0 h 1209168"/>
              <a:gd name="connsiteX0" fmla="*/ 0 w 341443"/>
              <a:gd name="connsiteY0" fmla="*/ 0 h 1209168"/>
              <a:gd name="connsiteX1" fmla="*/ 216508 w 341443"/>
              <a:gd name="connsiteY1" fmla="*/ 1209168 h 1209168"/>
              <a:gd name="connsiteX0" fmla="*/ 0 w 417466"/>
              <a:gd name="connsiteY0" fmla="*/ 0 h 1209168"/>
              <a:gd name="connsiteX1" fmla="*/ 216508 w 417466"/>
              <a:gd name="connsiteY1" fmla="*/ 1209168 h 1209168"/>
              <a:gd name="connsiteX2" fmla="*/ 1 w 417466"/>
              <a:gd name="connsiteY2" fmla="*/ 1209168 h 1209168"/>
              <a:gd name="connsiteX3" fmla="*/ 0 w 417466"/>
              <a:gd name="connsiteY3" fmla="*/ 0 h 1209168"/>
              <a:gd name="connsiteX0" fmla="*/ 0 w 417466"/>
              <a:gd name="connsiteY0" fmla="*/ 0 h 1209168"/>
              <a:gd name="connsiteX1" fmla="*/ 216508 w 417466"/>
              <a:gd name="connsiteY1" fmla="*/ 1209168 h 1209168"/>
              <a:gd name="connsiteX0" fmla="*/ 0 w 417466"/>
              <a:gd name="connsiteY0" fmla="*/ 0 h 1209168"/>
              <a:gd name="connsiteX1" fmla="*/ 216508 w 417466"/>
              <a:gd name="connsiteY1" fmla="*/ 1209168 h 1209168"/>
              <a:gd name="connsiteX2" fmla="*/ 1 w 417466"/>
              <a:gd name="connsiteY2" fmla="*/ 1209168 h 1209168"/>
              <a:gd name="connsiteX3" fmla="*/ 0 w 417466"/>
              <a:gd name="connsiteY3" fmla="*/ 0 h 1209168"/>
              <a:gd name="connsiteX0" fmla="*/ 0 w 417466"/>
              <a:gd name="connsiteY0" fmla="*/ 0 h 1209168"/>
              <a:gd name="connsiteX1" fmla="*/ 351107 w 417466"/>
              <a:gd name="connsiteY1" fmla="*/ 1150395 h 1209168"/>
              <a:gd name="connsiteX0" fmla="*/ 0 w 421928"/>
              <a:gd name="connsiteY0" fmla="*/ 0 h 1209168"/>
              <a:gd name="connsiteX1" fmla="*/ 216508 w 421928"/>
              <a:gd name="connsiteY1" fmla="*/ 1209168 h 1209168"/>
              <a:gd name="connsiteX2" fmla="*/ 1 w 421928"/>
              <a:gd name="connsiteY2" fmla="*/ 1209168 h 1209168"/>
              <a:gd name="connsiteX3" fmla="*/ 0 w 421928"/>
              <a:gd name="connsiteY3" fmla="*/ 0 h 1209168"/>
              <a:gd name="connsiteX0" fmla="*/ 0 w 421928"/>
              <a:gd name="connsiteY0" fmla="*/ 0 h 1209168"/>
              <a:gd name="connsiteX1" fmla="*/ 351107 w 421928"/>
              <a:gd name="connsiteY1" fmla="*/ 1150395 h 1209168"/>
              <a:gd name="connsiteX0" fmla="*/ 0 w 417466"/>
              <a:gd name="connsiteY0" fmla="*/ 0 h 1209168"/>
              <a:gd name="connsiteX1" fmla="*/ 216508 w 417466"/>
              <a:gd name="connsiteY1" fmla="*/ 1209168 h 1209168"/>
              <a:gd name="connsiteX2" fmla="*/ 1 w 417466"/>
              <a:gd name="connsiteY2" fmla="*/ 1209168 h 1209168"/>
              <a:gd name="connsiteX3" fmla="*/ 0 w 417466"/>
              <a:gd name="connsiteY3" fmla="*/ 0 h 1209168"/>
              <a:gd name="connsiteX0" fmla="*/ 0 w 417466"/>
              <a:gd name="connsiteY0" fmla="*/ 0 h 1209168"/>
              <a:gd name="connsiteX1" fmla="*/ 154873 w 417466"/>
              <a:gd name="connsiteY1" fmla="*/ 1205408 h 1209168"/>
              <a:gd name="connsiteX0" fmla="*/ 0 w 461926"/>
              <a:gd name="connsiteY0" fmla="*/ 0 h 1209168"/>
              <a:gd name="connsiteX1" fmla="*/ 216508 w 461926"/>
              <a:gd name="connsiteY1" fmla="*/ 1209168 h 1209168"/>
              <a:gd name="connsiteX2" fmla="*/ 1 w 461926"/>
              <a:gd name="connsiteY2" fmla="*/ 1209168 h 1209168"/>
              <a:gd name="connsiteX3" fmla="*/ 0 w 461926"/>
              <a:gd name="connsiteY3" fmla="*/ 0 h 1209168"/>
              <a:gd name="connsiteX0" fmla="*/ 0 w 461926"/>
              <a:gd name="connsiteY0" fmla="*/ 0 h 1209168"/>
              <a:gd name="connsiteX1" fmla="*/ 154873 w 461926"/>
              <a:gd name="connsiteY1" fmla="*/ 1205408 h 1209168"/>
              <a:gd name="connsiteX0" fmla="*/ 0 w 461926"/>
              <a:gd name="connsiteY0" fmla="*/ 0 h 1209168"/>
              <a:gd name="connsiteX1" fmla="*/ 216508 w 461926"/>
              <a:gd name="connsiteY1" fmla="*/ 1209168 h 1209168"/>
              <a:gd name="connsiteX2" fmla="*/ 1 w 461926"/>
              <a:gd name="connsiteY2" fmla="*/ 1209168 h 1209168"/>
              <a:gd name="connsiteX3" fmla="*/ 0 w 461926"/>
              <a:gd name="connsiteY3" fmla="*/ 0 h 1209168"/>
              <a:gd name="connsiteX0" fmla="*/ 0 w 461926"/>
              <a:gd name="connsiteY0" fmla="*/ 0 h 1209168"/>
              <a:gd name="connsiteX1" fmla="*/ 154873 w 461926"/>
              <a:gd name="connsiteY1" fmla="*/ 1205408 h 1209168"/>
              <a:gd name="connsiteX0" fmla="*/ 183061 w 644987"/>
              <a:gd name="connsiteY0" fmla="*/ 0 h 1209168"/>
              <a:gd name="connsiteX1" fmla="*/ 399569 w 644987"/>
              <a:gd name="connsiteY1" fmla="*/ 1209168 h 1209168"/>
              <a:gd name="connsiteX2" fmla="*/ 183062 w 644987"/>
              <a:gd name="connsiteY2" fmla="*/ 1209168 h 1209168"/>
              <a:gd name="connsiteX3" fmla="*/ 183061 w 644987"/>
              <a:gd name="connsiteY3" fmla="*/ 0 h 1209168"/>
              <a:gd name="connsiteX0" fmla="*/ 183061 w 644987"/>
              <a:gd name="connsiteY0" fmla="*/ 0 h 1209168"/>
              <a:gd name="connsiteX1" fmla="*/ 337934 w 644987"/>
              <a:gd name="connsiteY1" fmla="*/ 1205408 h 1209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4987" h="1209168" stroke="0" extrusionOk="0">
                <a:moveTo>
                  <a:pt x="183061" y="0"/>
                </a:moveTo>
                <a:cubicBezTo>
                  <a:pt x="518940" y="249388"/>
                  <a:pt x="909395" y="488274"/>
                  <a:pt x="399569" y="1209168"/>
                </a:cubicBezTo>
                <a:lnTo>
                  <a:pt x="183062" y="1209168"/>
                </a:lnTo>
                <a:cubicBezTo>
                  <a:pt x="183062" y="806112"/>
                  <a:pt x="-228829" y="99436"/>
                  <a:pt x="183061" y="0"/>
                </a:cubicBezTo>
                <a:close/>
              </a:path>
              <a:path w="644987" h="1209168" fill="none">
                <a:moveTo>
                  <a:pt x="183061" y="0"/>
                </a:moveTo>
                <a:cubicBezTo>
                  <a:pt x="302635" y="0"/>
                  <a:pt x="587558" y="870106"/>
                  <a:pt x="337934" y="1205408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 smtClean="0"/>
              <a:t>Activity Lifecycle States</a:t>
            </a:r>
            <a:endParaRPr lang="en-US" sz="3200" dirty="0"/>
          </a:p>
        </p:txBody>
      </p:sp>
      <p:sp>
        <p:nvSpPr>
          <p:cNvPr id="12292" name="Rectangle 4"/>
          <p:cNvSpPr>
            <a:spLocks noGrp="1" noChangeArrowheads="1"/>
          </p:cNvSpPr>
          <p:nvPr>
            <p:ph idx="1"/>
          </p:nvPr>
        </p:nvSpPr>
        <p:spPr>
          <a:xfrm>
            <a:off x="12032" y="1049958"/>
            <a:ext cx="3941403" cy="5060236"/>
          </a:xfrm>
        </p:spPr>
        <p:txBody>
          <a:bodyPr>
            <a:normAutofit/>
          </a:bodyPr>
          <a:lstStyle/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b="1" dirty="0" smtClean="0"/>
              <a:t>Activity starting </a:t>
            </a:r>
            <a:r>
              <a:rPr lang="en-US" sz="2000" dirty="0" smtClean="0"/>
              <a:t>– Initialization steps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419145" y="1220739"/>
            <a:ext cx="1250855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/>
              <a:t>startActivity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sp>
        <p:nvSpPr>
          <p:cNvPr id="17" name="Arc 16"/>
          <p:cNvSpPr/>
          <p:nvPr/>
        </p:nvSpPr>
        <p:spPr bwMode="auto">
          <a:xfrm rot="4070772" flipH="1">
            <a:off x="5669519" y="812210"/>
            <a:ext cx="388913" cy="2526653"/>
          </a:xfrm>
          <a:prstGeom prst="arc">
            <a:avLst>
              <a:gd name="adj1" fmla="val 16197851"/>
              <a:gd name="adj2" fmla="val 0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919823" y="2359079"/>
            <a:ext cx="1143968" cy="6740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/>
              <a:t>onCreate</a:t>
            </a:r>
            <a:r>
              <a:rPr lang="en-US" sz="1400" dirty="0" smtClean="0"/>
              <a:t>(), </a:t>
            </a:r>
            <a:br>
              <a:rPr lang="en-US" sz="1400" dirty="0" smtClean="0"/>
            </a:br>
            <a:r>
              <a:rPr lang="en-US" sz="1400" dirty="0" err="1" smtClean="0"/>
              <a:t>onStart</a:t>
            </a:r>
            <a:r>
              <a:rPr lang="en-US" sz="1400" dirty="0" smtClean="0"/>
              <a:t>(), </a:t>
            </a:r>
            <a:br>
              <a:rPr lang="en-US" sz="1400" dirty="0" smtClean="0"/>
            </a:br>
            <a:r>
              <a:rPr lang="en-US" sz="1400" dirty="0" err="1" smtClean="0"/>
              <a:t>onResume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 bwMode="auto">
          <a:xfrm>
            <a:off x="4633981" y="1828507"/>
            <a:ext cx="1171915" cy="476071"/>
          </a:xfrm>
          <a:prstGeom prst="roundRect">
            <a:avLst>
              <a:gd name="adj" fmla="val 50000"/>
            </a:avLst>
          </a:prstGeom>
          <a:solidFill>
            <a:srgbClr val="E1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Starting</a:t>
            </a:r>
          </a:p>
        </p:txBody>
      </p:sp>
      <p:sp>
        <p:nvSpPr>
          <p:cNvPr id="43" name="Oval 42"/>
          <p:cNvSpPr/>
          <p:nvPr/>
        </p:nvSpPr>
        <p:spPr bwMode="auto">
          <a:xfrm>
            <a:off x="6998810" y="1328552"/>
            <a:ext cx="379143" cy="35683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9451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Arc 43"/>
          <p:cNvSpPr/>
          <p:nvPr/>
        </p:nvSpPr>
        <p:spPr bwMode="auto">
          <a:xfrm rot="19779057">
            <a:off x="5816487" y="2087237"/>
            <a:ext cx="662059" cy="1029004"/>
          </a:xfrm>
          <a:custGeom>
            <a:avLst/>
            <a:gdLst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2" fmla="*/ 216508 w 433015"/>
              <a:gd name="connsiteY2" fmla="*/ 1209168 h 2418336"/>
              <a:gd name="connsiteX3" fmla="*/ 216507 w 433015"/>
              <a:gd name="connsiteY3" fmla="*/ 0 h 2418336"/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0" fmla="*/ 0 w 341443"/>
              <a:gd name="connsiteY0" fmla="*/ 0 h 1209168"/>
              <a:gd name="connsiteX1" fmla="*/ 216508 w 341443"/>
              <a:gd name="connsiteY1" fmla="*/ 1209168 h 1209168"/>
              <a:gd name="connsiteX2" fmla="*/ 1 w 341443"/>
              <a:gd name="connsiteY2" fmla="*/ 1209168 h 1209168"/>
              <a:gd name="connsiteX3" fmla="*/ 0 w 341443"/>
              <a:gd name="connsiteY3" fmla="*/ 0 h 1209168"/>
              <a:gd name="connsiteX0" fmla="*/ 0 w 341443"/>
              <a:gd name="connsiteY0" fmla="*/ 0 h 1209168"/>
              <a:gd name="connsiteX1" fmla="*/ 216508 w 341443"/>
              <a:gd name="connsiteY1" fmla="*/ 1209168 h 1209168"/>
              <a:gd name="connsiteX0" fmla="*/ 0 w 417466"/>
              <a:gd name="connsiteY0" fmla="*/ 0 h 1209168"/>
              <a:gd name="connsiteX1" fmla="*/ 216508 w 417466"/>
              <a:gd name="connsiteY1" fmla="*/ 1209168 h 1209168"/>
              <a:gd name="connsiteX2" fmla="*/ 1 w 417466"/>
              <a:gd name="connsiteY2" fmla="*/ 1209168 h 1209168"/>
              <a:gd name="connsiteX3" fmla="*/ 0 w 417466"/>
              <a:gd name="connsiteY3" fmla="*/ 0 h 1209168"/>
              <a:gd name="connsiteX0" fmla="*/ 0 w 417466"/>
              <a:gd name="connsiteY0" fmla="*/ 0 h 1209168"/>
              <a:gd name="connsiteX1" fmla="*/ 216508 w 417466"/>
              <a:gd name="connsiteY1" fmla="*/ 1209168 h 1209168"/>
              <a:gd name="connsiteX0" fmla="*/ 0 w 417466"/>
              <a:gd name="connsiteY0" fmla="*/ 0 h 1209168"/>
              <a:gd name="connsiteX1" fmla="*/ 216508 w 417466"/>
              <a:gd name="connsiteY1" fmla="*/ 1209168 h 1209168"/>
              <a:gd name="connsiteX2" fmla="*/ 1 w 417466"/>
              <a:gd name="connsiteY2" fmla="*/ 1209168 h 1209168"/>
              <a:gd name="connsiteX3" fmla="*/ 0 w 417466"/>
              <a:gd name="connsiteY3" fmla="*/ 0 h 1209168"/>
              <a:gd name="connsiteX0" fmla="*/ 0 w 417466"/>
              <a:gd name="connsiteY0" fmla="*/ 0 h 1209168"/>
              <a:gd name="connsiteX1" fmla="*/ 351107 w 417466"/>
              <a:gd name="connsiteY1" fmla="*/ 1150395 h 1209168"/>
              <a:gd name="connsiteX0" fmla="*/ 0 w 421928"/>
              <a:gd name="connsiteY0" fmla="*/ 0 h 1209168"/>
              <a:gd name="connsiteX1" fmla="*/ 216508 w 421928"/>
              <a:gd name="connsiteY1" fmla="*/ 1209168 h 1209168"/>
              <a:gd name="connsiteX2" fmla="*/ 1 w 421928"/>
              <a:gd name="connsiteY2" fmla="*/ 1209168 h 1209168"/>
              <a:gd name="connsiteX3" fmla="*/ 0 w 421928"/>
              <a:gd name="connsiteY3" fmla="*/ 0 h 1209168"/>
              <a:gd name="connsiteX0" fmla="*/ 0 w 421928"/>
              <a:gd name="connsiteY0" fmla="*/ 0 h 1209168"/>
              <a:gd name="connsiteX1" fmla="*/ 351107 w 421928"/>
              <a:gd name="connsiteY1" fmla="*/ 1150395 h 1209168"/>
              <a:gd name="connsiteX0" fmla="*/ 0 w 417466"/>
              <a:gd name="connsiteY0" fmla="*/ 0 h 1209168"/>
              <a:gd name="connsiteX1" fmla="*/ 216508 w 417466"/>
              <a:gd name="connsiteY1" fmla="*/ 1209168 h 1209168"/>
              <a:gd name="connsiteX2" fmla="*/ 1 w 417466"/>
              <a:gd name="connsiteY2" fmla="*/ 1209168 h 1209168"/>
              <a:gd name="connsiteX3" fmla="*/ 0 w 417466"/>
              <a:gd name="connsiteY3" fmla="*/ 0 h 1209168"/>
              <a:gd name="connsiteX0" fmla="*/ 0 w 417466"/>
              <a:gd name="connsiteY0" fmla="*/ 0 h 1209168"/>
              <a:gd name="connsiteX1" fmla="*/ 154873 w 417466"/>
              <a:gd name="connsiteY1" fmla="*/ 1205408 h 1209168"/>
              <a:gd name="connsiteX0" fmla="*/ 0 w 461926"/>
              <a:gd name="connsiteY0" fmla="*/ 0 h 1209168"/>
              <a:gd name="connsiteX1" fmla="*/ 216508 w 461926"/>
              <a:gd name="connsiteY1" fmla="*/ 1209168 h 1209168"/>
              <a:gd name="connsiteX2" fmla="*/ 1 w 461926"/>
              <a:gd name="connsiteY2" fmla="*/ 1209168 h 1209168"/>
              <a:gd name="connsiteX3" fmla="*/ 0 w 461926"/>
              <a:gd name="connsiteY3" fmla="*/ 0 h 1209168"/>
              <a:gd name="connsiteX0" fmla="*/ 0 w 461926"/>
              <a:gd name="connsiteY0" fmla="*/ 0 h 1209168"/>
              <a:gd name="connsiteX1" fmla="*/ 154873 w 461926"/>
              <a:gd name="connsiteY1" fmla="*/ 1205408 h 1209168"/>
              <a:gd name="connsiteX0" fmla="*/ 0 w 461926"/>
              <a:gd name="connsiteY0" fmla="*/ 0 h 1209168"/>
              <a:gd name="connsiteX1" fmla="*/ 216508 w 461926"/>
              <a:gd name="connsiteY1" fmla="*/ 1209168 h 1209168"/>
              <a:gd name="connsiteX2" fmla="*/ 1 w 461926"/>
              <a:gd name="connsiteY2" fmla="*/ 1209168 h 1209168"/>
              <a:gd name="connsiteX3" fmla="*/ 0 w 461926"/>
              <a:gd name="connsiteY3" fmla="*/ 0 h 1209168"/>
              <a:gd name="connsiteX0" fmla="*/ 0 w 461926"/>
              <a:gd name="connsiteY0" fmla="*/ 0 h 1209168"/>
              <a:gd name="connsiteX1" fmla="*/ 154873 w 461926"/>
              <a:gd name="connsiteY1" fmla="*/ 1205408 h 1209168"/>
              <a:gd name="connsiteX0" fmla="*/ 183061 w 644987"/>
              <a:gd name="connsiteY0" fmla="*/ 0 h 1209168"/>
              <a:gd name="connsiteX1" fmla="*/ 399569 w 644987"/>
              <a:gd name="connsiteY1" fmla="*/ 1209168 h 1209168"/>
              <a:gd name="connsiteX2" fmla="*/ 183062 w 644987"/>
              <a:gd name="connsiteY2" fmla="*/ 1209168 h 1209168"/>
              <a:gd name="connsiteX3" fmla="*/ 183061 w 644987"/>
              <a:gd name="connsiteY3" fmla="*/ 0 h 1209168"/>
              <a:gd name="connsiteX0" fmla="*/ 183061 w 644987"/>
              <a:gd name="connsiteY0" fmla="*/ 0 h 1209168"/>
              <a:gd name="connsiteX1" fmla="*/ 337934 w 644987"/>
              <a:gd name="connsiteY1" fmla="*/ 1205408 h 1209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4987" h="1209168" stroke="0" extrusionOk="0">
                <a:moveTo>
                  <a:pt x="183061" y="0"/>
                </a:moveTo>
                <a:cubicBezTo>
                  <a:pt x="518940" y="249388"/>
                  <a:pt x="909395" y="488274"/>
                  <a:pt x="399569" y="1209168"/>
                </a:cubicBezTo>
                <a:lnTo>
                  <a:pt x="183062" y="1209168"/>
                </a:lnTo>
                <a:cubicBezTo>
                  <a:pt x="183062" y="806112"/>
                  <a:pt x="-228829" y="99436"/>
                  <a:pt x="183061" y="0"/>
                </a:cubicBezTo>
                <a:close/>
              </a:path>
              <a:path w="644987" h="1209168" fill="none">
                <a:moveTo>
                  <a:pt x="183061" y="0"/>
                </a:moveTo>
                <a:cubicBezTo>
                  <a:pt x="302635" y="0"/>
                  <a:pt x="587558" y="870106"/>
                  <a:pt x="337934" y="1205408"/>
                </a:cubicBezTo>
              </a:path>
            </a:pathLst>
          </a:cu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 smtClean="0"/>
              <a:t>Activity Lifecycle States</a:t>
            </a:r>
            <a:endParaRPr lang="en-US" sz="3200" dirty="0"/>
          </a:p>
        </p:txBody>
      </p:sp>
      <p:sp>
        <p:nvSpPr>
          <p:cNvPr id="12292" name="Rectangle 4"/>
          <p:cNvSpPr>
            <a:spLocks noGrp="1" noChangeArrowheads="1"/>
          </p:cNvSpPr>
          <p:nvPr>
            <p:ph idx="1"/>
          </p:nvPr>
        </p:nvSpPr>
        <p:spPr>
          <a:xfrm>
            <a:off x="12032" y="1049958"/>
            <a:ext cx="3941403" cy="5060236"/>
          </a:xfrm>
        </p:spPr>
        <p:txBody>
          <a:bodyPr>
            <a:normAutofit/>
          </a:bodyPr>
          <a:lstStyle/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Activity starting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– Initialization steps</a:t>
            </a:r>
          </a:p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b="1" dirty="0" smtClean="0"/>
              <a:t>Activity running</a:t>
            </a:r>
            <a:endParaRPr lang="en-US" sz="2000" b="1" dirty="0"/>
          </a:p>
          <a:p>
            <a:pPr marL="461963" lvl="1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i="1" dirty="0" smtClean="0"/>
              <a:t>Running</a:t>
            </a:r>
            <a:r>
              <a:rPr lang="en-US" sz="2000" dirty="0" smtClean="0"/>
              <a:t> </a:t>
            </a:r>
            <a:r>
              <a:rPr lang="en-US" sz="2000" dirty="0"/>
              <a:t>–</a:t>
            </a:r>
            <a:r>
              <a:rPr lang="en-US" sz="2000" dirty="0" smtClean="0"/>
              <a:t> </a:t>
            </a:r>
            <a:r>
              <a:rPr lang="en-US" sz="2000" dirty="0"/>
              <a:t>visible, has focus</a:t>
            </a:r>
          </a:p>
          <a:p>
            <a:pPr marL="461963" lvl="1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i="1" dirty="0"/>
              <a:t>Paused</a:t>
            </a:r>
            <a:r>
              <a:rPr lang="en-US" sz="2000" dirty="0"/>
              <a:t> –</a:t>
            </a:r>
            <a:r>
              <a:rPr lang="en-US" sz="2000" dirty="0" smtClean="0"/>
              <a:t> </a:t>
            </a:r>
            <a:r>
              <a:rPr lang="en-US" sz="2000" dirty="0"/>
              <a:t>visible, does not have focus, can be terminated</a:t>
            </a:r>
          </a:p>
          <a:p>
            <a:pPr marL="461963" lvl="1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i="1" dirty="0"/>
              <a:t>Stopped</a:t>
            </a:r>
            <a:r>
              <a:rPr lang="en-US" sz="2000" dirty="0"/>
              <a:t> –</a:t>
            </a:r>
            <a:r>
              <a:rPr lang="en-US" sz="2000" dirty="0" smtClean="0"/>
              <a:t> </a:t>
            </a:r>
            <a:r>
              <a:rPr lang="en-US" sz="2000" dirty="0"/>
              <a:t>not visible, does not have focus, can be </a:t>
            </a:r>
            <a:r>
              <a:rPr lang="en-US" sz="2000" dirty="0" smtClean="0"/>
              <a:t>terminated</a:t>
            </a:r>
            <a:endParaRPr lang="en-US" sz="2000" dirty="0"/>
          </a:p>
        </p:txBody>
      </p:sp>
      <p:sp>
        <p:nvSpPr>
          <p:cNvPr id="16" name="Rectangle 15"/>
          <p:cNvSpPr/>
          <p:nvPr/>
        </p:nvSpPr>
        <p:spPr>
          <a:xfrm>
            <a:off x="5419145" y="1220739"/>
            <a:ext cx="1250855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startActivity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()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919823" y="2359079"/>
            <a:ext cx="1143968" cy="6740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onCreate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(), </a:t>
            </a:r>
            <a:b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onStart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(), </a:t>
            </a:r>
            <a:b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onResume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()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4633981" y="1828507"/>
            <a:ext cx="1171915" cy="476071"/>
          </a:xfrm>
          <a:prstGeom prst="roundRect">
            <a:avLst>
              <a:gd name="adj" fmla="val 50000"/>
            </a:avLst>
          </a:prstGeom>
          <a:solidFill>
            <a:srgbClr val="E1FFFF"/>
          </a:solidFill>
          <a:ln w="190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Starting</a:t>
            </a:r>
          </a:p>
        </p:txBody>
      </p:sp>
      <p:sp>
        <p:nvSpPr>
          <p:cNvPr id="27" name="Rounded Rectangle 26"/>
          <p:cNvSpPr/>
          <p:nvPr/>
        </p:nvSpPr>
        <p:spPr bwMode="auto">
          <a:xfrm>
            <a:off x="5805896" y="3081898"/>
            <a:ext cx="1209912" cy="476071"/>
          </a:xfrm>
          <a:prstGeom prst="roundRect">
            <a:avLst>
              <a:gd name="adj" fmla="val 50000"/>
            </a:avLst>
          </a:prstGeom>
          <a:solidFill>
            <a:srgbClr val="E1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Running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947840" y="3180638"/>
            <a:ext cx="1148007" cy="6740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dirty="0" err="1" smtClean="0"/>
              <a:t>onRestart</a:t>
            </a:r>
            <a:r>
              <a:rPr lang="en-US" sz="1400" dirty="0" smtClean="0"/>
              <a:t>(),</a:t>
            </a:r>
            <a:br>
              <a:rPr lang="en-US" sz="1400" dirty="0" smtClean="0"/>
            </a:br>
            <a:r>
              <a:rPr lang="en-US" sz="1400" dirty="0" err="1" smtClean="0"/>
              <a:t>onStart</a:t>
            </a:r>
            <a:r>
              <a:rPr lang="en-US" sz="1400" dirty="0" smtClean="0"/>
              <a:t>(),</a:t>
            </a:r>
            <a:br>
              <a:rPr lang="en-US" sz="1400" dirty="0" smtClean="0"/>
            </a:br>
            <a:r>
              <a:rPr lang="en-US" sz="1400" dirty="0" err="1" smtClean="0"/>
              <a:t>onResume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sp>
        <p:nvSpPr>
          <p:cNvPr id="36" name="Arc 40"/>
          <p:cNvSpPr/>
          <p:nvPr/>
        </p:nvSpPr>
        <p:spPr bwMode="auto">
          <a:xfrm rot="13914737">
            <a:off x="5251556" y="3056818"/>
            <a:ext cx="335179" cy="1238962"/>
          </a:xfrm>
          <a:custGeom>
            <a:avLst/>
            <a:gdLst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2" fmla="*/ 216508 w 433015"/>
              <a:gd name="connsiteY2" fmla="*/ 1209168 h 2418336"/>
              <a:gd name="connsiteX3" fmla="*/ 216507 w 433015"/>
              <a:gd name="connsiteY3" fmla="*/ 0 h 2418336"/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2" fmla="*/ 1 w 273284"/>
              <a:gd name="connsiteY2" fmla="*/ 1209168 h 1209168"/>
              <a:gd name="connsiteX3" fmla="*/ 0 w 273284"/>
              <a:gd name="connsiteY3" fmla="*/ 0 h 1209168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92708 w 442123"/>
              <a:gd name="connsiteY1" fmla="*/ 1122082 h 1209168"/>
              <a:gd name="connsiteX0" fmla="*/ 0 w 461515"/>
              <a:gd name="connsiteY0" fmla="*/ 0 h 1209168"/>
              <a:gd name="connsiteX1" fmla="*/ 216508 w 461515"/>
              <a:gd name="connsiteY1" fmla="*/ 1209168 h 1209168"/>
              <a:gd name="connsiteX2" fmla="*/ 1 w 461515"/>
              <a:gd name="connsiteY2" fmla="*/ 1209168 h 1209168"/>
              <a:gd name="connsiteX3" fmla="*/ 0 w 461515"/>
              <a:gd name="connsiteY3" fmla="*/ 0 h 1209168"/>
              <a:gd name="connsiteX0" fmla="*/ 0 w 461515"/>
              <a:gd name="connsiteY0" fmla="*/ 0 h 1209168"/>
              <a:gd name="connsiteX1" fmla="*/ 292708 w 461515"/>
              <a:gd name="connsiteY1" fmla="*/ 1122082 h 1209168"/>
              <a:gd name="connsiteX0" fmla="*/ 0 w 466867"/>
              <a:gd name="connsiteY0" fmla="*/ 66943 h 1276111"/>
              <a:gd name="connsiteX1" fmla="*/ 216508 w 466867"/>
              <a:gd name="connsiteY1" fmla="*/ 1276111 h 1276111"/>
              <a:gd name="connsiteX2" fmla="*/ 1 w 466867"/>
              <a:gd name="connsiteY2" fmla="*/ 1276111 h 1276111"/>
              <a:gd name="connsiteX3" fmla="*/ 0 w 466867"/>
              <a:gd name="connsiteY3" fmla="*/ 66943 h 1276111"/>
              <a:gd name="connsiteX0" fmla="*/ 30741 w 466867"/>
              <a:gd name="connsiteY0" fmla="*/ 0 h 1276111"/>
              <a:gd name="connsiteX1" fmla="*/ 292708 w 466867"/>
              <a:gd name="connsiteY1" fmla="*/ 1189025 h 1276111"/>
              <a:gd name="connsiteX0" fmla="*/ 0 w 478630"/>
              <a:gd name="connsiteY0" fmla="*/ 81004 h 1290172"/>
              <a:gd name="connsiteX1" fmla="*/ 216508 w 478630"/>
              <a:gd name="connsiteY1" fmla="*/ 1290172 h 1290172"/>
              <a:gd name="connsiteX2" fmla="*/ 1 w 478630"/>
              <a:gd name="connsiteY2" fmla="*/ 1290172 h 1290172"/>
              <a:gd name="connsiteX3" fmla="*/ 0 w 478630"/>
              <a:gd name="connsiteY3" fmla="*/ 81004 h 1290172"/>
              <a:gd name="connsiteX0" fmla="*/ 30741 w 478630"/>
              <a:gd name="connsiteY0" fmla="*/ 14061 h 1290172"/>
              <a:gd name="connsiteX1" fmla="*/ 292708 w 478630"/>
              <a:gd name="connsiteY1" fmla="*/ 1203086 h 129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8630" h="1290172" stroke="0" extrusionOk="0">
                <a:moveTo>
                  <a:pt x="0" y="81004"/>
                </a:moveTo>
                <a:cubicBezTo>
                  <a:pt x="119574" y="81004"/>
                  <a:pt x="782566" y="644138"/>
                  <a:pt x="216508" y="1290172"/>
                </a:cubicBezTo>
                <a:lnTo>
                  <a:pt x="1" y="1290172"/>
                </a:lnTo>
                <a:cubicBezTo>
                  <a:pt x="1" y="887116"/>
                  <a:pt x="0" y="484060"/>
                  <a:pt x="0" y="81004"/>
                </a:cubicBezTo>
                <a:close/>
              </a:path>
              <a:path w="478630" h="1290172" fill="none">
                <a:moveTo>
                  <a:pt x="30741" y="14061"/>
                </a:moveTo>
                <a:cubicBezTo>
                  <a:pt x="220226" y="-117021"/>
                  <a:pt x="760794" y="698567"/>
                  <a:pt x="292708" y="1203086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6998810" y="1328552"/>
            <a:ext cx="379143" cy="35683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Arc 43"/>
          <p:cNvSpPr/>
          <p:nvPr/>
        </p:nvSpPr>
        <p:spPr bwMode="auto">
          <a:xfrm rot="18712505">
            <a:off x="7138877" y="2889008"/>
            <a:ext cx="662059" cy="1029004"/>
          </a:xfrm>
          <a:custGeom>
            <a:avLst/>
            <a:gdLst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2" fmla="*/ 216508 w 433015"/>
              <a:gd name="connsiteY2" fmla="*/ 1209168 h 2418336"/>
              <a:gd name="connsiteX3" fmla="*/ 216507 w 433015"/>
              <a:gd name="connsiteY3" fmla="*/ 0 h 2418336"/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0" fmla="*/ 0 w 341443"/>
              <a:gd name="connsiteY0" fmla="*/ 0 h 1209168"/>
              <a:gd name="connsiteX1" fmla="*/ 216508 w 341443"/>
              <a:gd name="connsiteY1" fmla="*/ 1209168 h 1209168"/>
              <a:gd name="connsiteX2" fmla="*/ 1 w 341443"/>
              <a:gd name="connsiteY2" fmla="*/ 1209168 h 1209168"/>
              <a:gd name="connsiteX3" fmla="*/ 0 w 341443"/>
              <a:gd name="connsiteY3" fmla="*/ 0 h 1209168"/>
              <a:gd name="connsiteX0" fmla="*/ 0 w 341443"/>
              <a:gd name="connsiteY0" fmla="*/ 0 h 1209168"/>
              <a:gd name="connsiteX1" fmla="*/ 216508 w 341443"/>
              <a:gd name="connsiteY1" fmla="*/ 1209168 h 1209168"/>
              <a:gd name="connsiteX0" fmla="*/ 0 w 417466"/>
              <a:gd name="connsiteY0" fmla="*/ 0 h 1209168"/>
              <a:gd name="connsiteX1" fmla="*/ 216508 w 417466"/>
              <a:gd name="connsiteY1" fmla="*/ 1209168 h 1209168"/>
              <a:gd name="connsiteX2" fmla="*/ 1 w 417466"/>
              <a:gd name="connsiteY2" fmla="*/ 1209168 h 1209168"/>
              <a:gd name="connsiteX3" fmla="*/ 0 w 417466"/>
              <a:gd name="connsiteY3" fmla="*/ 0 h 1209168"/>
              <a:gd name="connsiteX0" fmla="*/ 0 w 417466"/>
              <a:gd name="connsiteY0" fmla="*/ 0 h 1209168"/>
              <a:gd name="connsiteX1" fmla="*/ 216508 w 417466"/>
              <a:gd name="connsiteY1" fmla="*/ 1209168 h 1209168"/>
              <a:gd name="connsiteX0" fmla="*/ 0 w 417466"/>
              <a:gd name="connsiteY0" fmla="*/ 0 h 1209168"/>
              <a:gd name="connsiteX1" fmla="*/ 216508 w 417466"/>
              <a:gd name="connsiteY1" fmla="*/ 1209168 h 1209168"/>
              <a:gd name="connsiteX2" fmla="*/ 1 w 417466"/>
              <a:gd name="connsiteY2" fmla="*/ 1209168 h 1209168"/>
              <a:gd name="connsiteX3" fmla="*/ 0 w 417466"/>
              <a:gd name="connsiteY3" fmla="*/ 0 h 1209168"/>
              <a:gd name="connsiteX0" fmla="*/ 0 w 417466"/>
              <a:gd name="connsiteY0" fmla="*/ 0 h 1209168"/>
              <a:gd name="connsiteX1" fmla="*/ 351107 w 417466"/>
              <a:gd name="connsiteY1" fmla="*/ 1150395 h 1209168"/>
              <a:gd name="connsiteX0" fmla="*/ 0 w 421928"/>
              <a:gd name="connsiteY0" fmla="*/ 0 h 1209168"/>
              <a:gd name="connsiteX1" fmla="*/ 216508 w 421928"/>
              <a:gd name="connsiteY1" fmla="*/ 1209168 h 1209168"/>
              <a:gd name="connsiteX2" fmla="*/ 1 w 421928"/>
              <a:gd name="connsiteY2" fmla="*/ 1209168 h 1209168"/>
              <a:gd name="connsiteX3" fmla="*/ 0 w 421928"/>
              <a:gd name="connsiteY3" fmla="*/ 0 h 1209168"/>
              <a:gd name="connsiteX0" fmla="*/ 0 w 421928"/>
              <a:gd name="connsiteY0" fmla="*/ 0 h 1209168"/>
              <a:gd name="connsiteX1" fmla="*/ 351107 w 421928"/>
              <a:gd name="connsiteY1" fmla="*/ 1150395 h 1209168"/>
              <a:gd name="connsiteX0" fmla="*/ 0 w 417466"/>
              <a:gd name="connsiteY0" fmla="*/ 0 h 1209168"/>
              <a:gd name="connsiteX1" fmla="*/ 216508 w 417466"/>
              <a:gd name="connsiteY1" fmla="*/ 1209168 h 1209168"/>
              <a:gd name="connsiteX2" fmla="*/ 1 w 417466"/>
              <a:gd name="connsiteY2" fmla="*/ 1209168 h 1209168"/>
              <a:gd name="connsiteX3" fmla="*/ 0 w 417466"/>
              <a:gd name="connsiteY3" fmla="*/ 0 h 1209168"/>
              <a:gd name="connsiteX0" fmla="*/ 0 w 417466"/>
              <a:gd name="connsiteY0" fmla="*/ 0 h 1209168"/>
              <a:gd name="connsiteX1" fmla="*/ 154873 w 417466"/>
              <a:gd name="connsiteY1" fmla="*/ 1205408 h 1209168"/>
              <a:gd name="connsiteX0" fmla="*/ 0 w 461926"/>
              <a:gd name="connsiteY0" fmla="*/ 0 h 1209168"/>
              <a:gd name="connsiteX1" fmla="*/ 216508 w 461926"/>
              <a:gd name="connsiteY1" fmla="*/ 1209168 h 1209168"/>
              <a:gd name="connsiteX2" fmla="*/ 1 w 461926"/>
              <a:gd name="connsiteY2" fmla="*/ 1209168 h 1209168"/>
              <a:gd name="connsiteX3" fmla="*/ 0 w 461926"/>
              <a:gd name="connsiteY3" fmla="*/ 0 h 1209168"/>
              <a:gd name="connsiteX0" fmla="*/ 0 w 461926"/>
              <a:gd name="connsiteY0" fmla="*/ 0 h 1209168"/>
              <a:gd name="connsiteX1" fmla="*/ 154873 w 461926"/>
              <a:gd name="connsiteY1" fmla="*/ 1205408 h 1209168"/>
              <a:gd name="connsiteX0" fmla="*/ 0 w 461926"/>
              <a:gd name="connsiteY0" fmla="*/ 0 h 1209168"/>
              <a:gd name="connsiteX1" fmla="*/ 216508 w 461926"/>
              <a:gd name="connsiteY1" fmla="*/ 1209168 h 1209168"/>
              <a:gd name="connsiteX2" fmla="*/ 1 w 461926"/>
              <a:gd name="connsiteY2" fmla="*/ 1209168 h 1209168"/>
              <a:gd name="connsiteX3" fmla="*/ 0 w 461926"/>
              <a:gd name="connsiteY3" fmla="*/ 0 h 1209168"/>
              <a:gd name="connsiteX0" fmla="*/ 0 w 461926"/>
              <a:gd name="connsiteY0" fmla="*/ 0 h 1209168"/>
              <a:gd name="connsiteX1" fmla="*/ 154873 w 461926"/>
              <a:gd name="connsiteY1" fmla="*/ 1205408 h 1209168"/>
              <a:gd name="connsiteX0" fmla="*/ 183061 w 644987"/>
              <a:gd name="connsiteY0" fmla="*/ 0 h 1209168"/>
              <a:gd name="connsiteX1" fmla="*/ 399569 w 644987"/>
              <a:gd name="connsiteY1" fmla="*/ 1209168 h 1209168"/>
              <a:gd name="connsiteX2" fmla="*/ 183062 w 644987"/>
              <a:gd name="connsiteY2" fmla="*/ 1209168 h 1209168"/>
              <a:gd name="connsiteX3" fmla="*/ 183061 w 644987"/>
              <a:gd name="connsiteY3" fmla="*/ 0 h 1209168"/>
              <a:gd name="connsiteX0" fmla="*/ 183061 w 644987"/>
              <a:gd name="connsiteY0" fmla="*/ 0 h 1209168"/>
              <a:gd name="connsiteX1" fmla="*/ 337934 w 644987"/>
              <a:gd name="connsiteY1" fmla="*/ 1205408 h 1209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4987" h="1209168" stroke="0" extrusionOk="0">
                <a:moveTo>
                  <a:pt x="183061" y="0"/>
                </a:moveTo>
                <a:cubicBezTo>
                  <a:pt x="518940" y="249388"/>
                  <a:pt x="909395" y="488274"/>
                  <a:pt x="399569" y="1209168"/>
                </a:cubicBezTo>
                <a:lnTo>
                  <a:pt x="183062" y="1209168"/>
                </a:lnTo>
                <a:cubicBezTo>
                  <a:pt x="183062" y="806112"/>
                  <a:pt x="-228829" y="99436"/>
                  <a:pt x="183061" y="0"/>
                </a:cubicBezTo>
                <a:close/>
              </a:path>
              <a:path w="644987" h="1209168" fill="none">
                <a:moveTo>
                  <a:pt x="183061" y="0"/>
                </a:moveTo>
                <a:cubicBezTo>
                  <a:pt x="302635" y="0"/>
                  <a:pt x="587558" y="870106"/>
                  <a:pt x="337934" y="1205408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184977" y="2839210"/>
            <a:ext cx="983667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/>
              <a:t>onPause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sp>
        <p:nvSpPr>
          <p:cNvPr id="48" name="Rectangle 47"/>
          <p:cNvSpPr/>
          <p:nvPr/>
        </p:nvSpPr>
        <p:spPr>
          <a:xfrm>
            <a:off x="6201310" y="3701085"/>
            <a:ext cx="983667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/>
              <a:t>onPause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sp>
        <p:nvSpPr>
          <p:cNvPr id="49" name="Arc 43"/>
          <p:cNvSpPr/>
          <p:nvPr/>
        </p:nvSpPr>
        <p:spPr bwMode="auto">
          <a:xfrm rot="7256280">
            <a:off x="7090583" y="3250820"/>
            <a:ext cx="662059" cy="1029004"/>
          </a:xfrm>
          <a:custGeom>
            <a:avLst/>
            <a:gdLst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2" fmla="*/ 216508 w 433015"/>
              <a:gd name="connsiteY2" fmla="*/ 1209168 h 2418336"/>
              <a:gd name="connsiteX3" fmla="*/ 216507 w 433015"/>
              <a:gd name="connsiteY3" fmla="*/ 0 h 2418336"/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0" fmla="*/ 0 w 341443"/>
              <a:gd name="connsiteY0" fmla="*/ 0 h 1209168"/>
              <a:gd name="connsiteX1" fmla="*/ 216508 w 341443"/>
              <a:gd name="connsiteY1" fmla="*/ 1209168 h 1209168"/>
              <a:gd name="connsiteX2" fmla="*/ 1 w 341443"/>
              <a:gd name="connsiteY2" fmla="*/ 1209168 h 1209168"/>
              <a:gd name="connsiteX3" fmla="*/ 0 w 341443"/>
              <a:gd name="connsiteY3" fmla="*/ 0 h 1209168"/>
              <a:gd name="connsiteX0" fmla="*/ 0 w 341443"/>
              <a:gd name="connsiteY0" fmla="*/ 0 h 1209168"/>
              <a:gd name="connsiteX1" fmla="*/ 216508 w 341443"/>
              <a:gd name="connsiteY1" fmla="*/ 1209168 h 1209168"/>
              <a:gd name="connsiteX0" fmla="*/ 0 w 417466"/>
              <a:gd name="connsiteY0" fmla="*/ 0 h 1209168"/>
              <a:gd name="connsiteX1" fmla="*/ 216508 w 417466"/>
              <a:gd name="connsiteY1" fmla="*/ 1209168 h 1209168"/>
              <a:gd name="connsiteX2" fmla="*/ 1 w 417466"/>
              <a:gd name="connsiteY2" fmla="*/ 1209168 h 1209168"/>
              <a:gd name="connsiteX3" fmla="*/ 0 w 417466"/>
              <a:gd name="connsiteY3" fmla="*/ 0 h 1209168"/>
              <a:gd name="connsiteX0" fmla="*/ 0 w 417466"/>
              <a:gd name="connsiteY0" fmla="*/ 0 h 1209168"/>
              <a:gd name="connsiteX1" fmla="*/ 216508 w 417466"/>
              <a:gd name="connsiteY1" fmla="*/ 1209168 h 1209168"/>
              <a:gd name="connsiteX0" fmla="*/ 0 w 417466"/>
              <a:gd name="connsiteY0" fmla="*/ 0 h 1209168"/>
              <a:gd name="connsiteX1" fmla="*/ 216508 w 417466"/>
              <a:gd name="connsiteY1" fmla="*/ 1209168 h 1209168"/>
              <a:gd name="connsiteX2" fmla="*/ 1 w 417466"/>
              <a:gd name="connsiteY2" fmla="*/ 1209168 h 1209168"/>
              <a:gd name="connsiteX3" fmla="*/ 0 w 417466"/>
              <a:gd name="connsiteY3" fmla="*/ 0 h 1209168"/>
              <a:gd name="connsiteX0" fmla="*/ 0 w 417466"/>
              <a:gd name="connsiteY0" fmla="*/ 0 h 1209168"/>
              <a:gd name="connsiteX1" fmla="*/ 351107 w 417466"/>
              <a:gd name="connsiteY1" fmla="*/ 1150395 h 1209168"/>
              <a:gd name="connsiteX0" fmla="*/ 0 w 421928"/>
              <a:gd name="connsiteY0" fmla="*/ 0 h 1209168"/>
              <a:gd name="connsiteX1" fmla="*/ 216508 w 421928"/>
              <a:gd name="connsiteY1" fmla="*/ 1209168 h 1209168"/>
              <a:gd name="connsiteX2" fmla="*/ 1 w 421928"/>
              <a:gd name="connsiteY2" fmla="*/ 1209168 h 1209168"/>
              <a:gd name="connsiteX3" fmla="*/ 0 w 421928"/>
              <a:gd name="connsiteY3" fmla="*/ 0 h 1209168"/>
              <a:gd name="connsiteX0" fmla="*/ 0 w 421928"/>
              <a:gd name="connsiteY0" fmla="*/ 0 h 1209168"/>
              <a:gd name="connsiteX1" fmla="*/ 351107 w 421928"/>
              <a:gd name="connsiteY1" fmla="*/ 1150395 h 1209168"/>
              <a:gd name="connsiteX0" fmla="*/ 0 w 417466"/>
              <a:gd name="connsiteY0" fmla="*/ 0 h 1209168"/>
              <a:gd name="connsiteX1" fmla="*/ 216508 w 417466"/>
              <a:gd name="connsiteY1" fmla="*/ 1209168 h 1209168"/>
              <a:gd name="connsiteX2" fmla="*/ 1 w 417466"/>
              <a:gd name="connsiteY2" fmla="*/ 1209168 h 1209168"/>
              <a:gd name="connsiteX3" fmla="*/ 0 w 417466"/>
              <a:gd name="connsiteY3" fmla="*/ 0 h 1209168"/>
              <a:gd name="connsiteX0" fmla="*/ 0 w 417466"/>
              <a:gd name="connsiteY0" fmla="*/ 0 h 1209168"/>
              <a:gd name="connsiteX1" fmla="*/ 154873 w 417466"/>
              <a:gd name="connsiteY1" fmla="*/ 1205408 h 1209168"/>
              <a:gd name="connsiteX0" fmla="*/ 0 w 461926"/>
              <a:gd name="connsiteY0" fmla="*/ 0 h 1209168"/>
              <a:gd name="connsiteX1" fmla="*/ 216508 w 461926"/>
              <a:gd name="connsiteY1" fmla="*/ 1209168 h 1209168"/>
              <a:gd name="connsiteX2" fmla="*/ 1 w 461926"/>
              <a:gd name="connsiteY2" fmla="*/ 1209168 h 1209168"/>
              <a:gd name="connsiteX3" fmla="*/ 0 w 461926"/>
              <a:gd name="connsiteY3" fmla="*/ 0 h 1209168"/>
              <a:gd name="connsiteX0" fmla="*/ 0 w 461926"/>
              <a:gd name="connsiteY0" fmla="*/ 0 h 1209168"/>
              <a:gd name="connsiteX1" fmla="*/ 154873 w 461926"/>
              <a:gd name="connsiteY1" fmla="*/ 1205408 h 1209168"/>
              <a:gd name="connsiteX0" fmla="*/ 0 w 461926"/>
              <a:gd name="connsiteY0" fmla="*/ 0 h 1209168"/>
              <a:gd name="connsiteX1" fmla="*/ 216508 w 461926"/>
              <a:gd name="connsiteY1" fmla="*/ 1209168 h 1209168"/>
              <a:gd name="connsiteX2" fmla="*/ 1 w 461926"/>
              <a:gd name="connsiteY2" fmla="*/ 1209168 h 1209168"/>
              <a:gd name="connsiteX3" fmla="*/ 0 w 461926"/>
              <a:gd name="connsiteY3" fmla="*/ 0 h 1209168"/>
              <a:gd name="connsiteX0" fmla="*/ 0 w 461926"/>
              <a:gd name="connsiteY0" fmla="*/ 0 h 1209168"/>
              <a:gd name="connsiteX1" fmla="*/ 154873 w 461926"/>
              <a:gd name="connsiteY1" fmla="*/ 1205408 h 1209168"/>
              <a:gd name="connsiteX0" fmla="*/ 183061 w 644987"/>
              <a:gd name="connsiteY0" fmla="*/ 0 h 1209168"/>
              <a:gd name="connsiteX1" fmla="*/ 399569 w 644987"/>
              <a:gd name="connsiteY1" fmla="*/ 1209168 h 1209168"/>
              <a:gd name="connsiteX2" fmla="*/ 183062 w 644987"/>
              <a:gd name="connsiteY2" fmla="*/ 1209168 h 1209168"/>
              <a:gd name="connsiteX3" fmla="*/ 183061 w 644987"/>
              <a:gd name="connsiteY3" fmla="*/ 0 h 1209168"/>
              <a:gd name="connsiteX0" fmla="*/ 183061 w 644987"/>
              <a:gd name="connsiteY0" fmla="*/ 0 h 1209168"/>
              <a:gd name="connsiteX1" fmla="*/ 337934 w 644987"/>
              <a:gd name="connsiteY1" fmla="*/ 1205408 h 1209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4987" h="1209168" stroke="0" extrusionOk="0">
                <a:moveTo>
                  <a:pt x="183061" y="0"/>
                </a:moveTo>
                <a:cubicBezTo>
                  <a:pt x="518940" y="249388"/>
                  <a:pt x="909395" y="488274"/>
                  <a:pt x="399569" y="1209168"/>
                </a:cubicBezTo>
                <a:lnTo>
                  <a:pt x="183062" y="1209168"/>
                </a:lnTo>
                <a:cubicBezTo>
                  <a:pt x="183062" y="806112"/>
                  <a:pt x="-228829" y="99436"/>
                  <a:pt x="183061" y="0"/>
                </a:cubicBezTo>
                <a:close/>
              </a:path>
              <a:path w="644987" h="1209168" fill="none">
                <a:moveTo>
                  <a:pt x="183061" y="0"/>
                </a:moveTo>
                <a:cubicBezTo>
                  <a:pt x="302635" y="0"/>
                  <a:pt x="587558" y="870106"/>
                  <a:pt x="337934" y="1205408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Arc 43"/>
          <p:cNvSpPr/>
          <p:nvPr/>
        </p:nvSpPr>
        <p:spPr bwMode="auto">
          <a:xfrm rot="5400000">
            <a:off x="6361497" y="3191997"/>
            <a:ext cx="1011057" cy="2336402"/>
          </a:xfrm>
          <a:custGeom>
            <a:avLst/>
            <a:gdLst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2" fmla="*/ 216508 w 433015"/>
              <a:gd name="connsiteY2" fmla="*/ 1209168 h 2418336"/>
              <a:gd name="connsiteX3" fmla="*/ 216507 w 433015"/>
              <a:gd name="connsiteY3" fmla="*/ 0 h 2418336"/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0" fmla="*/ 0 w 341443"/>
              <a:gd name="connsiteY0" fmla="*/ 0 h 1209168"/>
              <a:gd name="connsiteX1" fmla="*/ 216508 w 341443"/>
              <a:gd name="connsiteY1" fmla="*/ 1209168 h 1209168"/>
              <a:gd name="connsiteX2" fmla="*/ 1 w 341443"/>
              <a:gd name="connsiteY2" fmla="*/ 1209168 h 1209168"/>
              <a:gd name="connsiteX3" fmla="*/ 0 w 341443"/>
              <a:gd name="connsiteY3" fmla="*/ 0 h 1209168"/>
              <a:gd name="connsiteX0" fmla="*/ 0 w 341443"/>
              <a:gd name="connsiteY0" fmla="*/ 0 h 1209168"/>
              <a:gd name="connsiteX1" fmla="*/ 216508 w 341443"/>
              <a:gd name="connsiteY1" fmla="*/ 1209168 h 1209168"/>
              <a:gd name="connsiteX0" fmla="*/ 0 w 417466"/>
              <a:gd name="connsiteY0" fmla="*/ 0 h 1209168"/>
              <a:gd name="connsiteX1" fmla="*/ 216508 w 417466"/>
              <a:gd name="connsiteY1" fmla="*/ 1209168 h 1209168"/>
              <a:gd name="connsiteX2" fmla="*/ 1 w 417466"/>
              <a:gd name="connsiteY2" fmla="*/ 1209168 h 1209168"/>
              <a:gd name="connsiteX3" fmla="*/ 0 w 417466"/>
              <a:gd name="connsiteY3" fmla="*/ 0 h 1209168"/>
              <a:gd name="connsiteX0" fmla="*/ 0 w 417466"/>
              <a:gd name="connsiteY0" fmla="*/ 0 h 1209168"/>
              <a:gd name="connsiteX1" fmla="*/ 216508 w 417466"/>
              <a:gd name="connsiteY1" fmla="*/ 1209168 h 1209168"/>
              <a:gd name="connsiteX0" fmla="*/ 0 w 417466"/>
              <a:gd name="connsiteY0" fmla="*/ 0 h 1209168"/>
              <a:gd name="connsiteX1" fmla="*/ 216508 w 417466"/>
              <a:gd name="connsiteY1" fmla="*/ 1209168 h 1209168"/>
              <a:gd name="connsiteX2" fmla="*/ 1 w 417466"/>
              <a:gd name="connsiteY2" fmla="*/ 1209168 h 1209168"/>
              <a:gd name="connsiteX3" fmla="*/ 0 w 417466"/>
              <a:gd name="connsiteY3" fmla="*/ 0 h 1209168"/>
              <a:gd name="connsiteX0" fmla="*/ 0 w 417466"/>
              <a:gd name="connsiteY0" fmla="*/ 0 h 1209168"/>
              <a:gd name="connsiteX1" fmla="*/ 351107 w 417466"/>
              <a:gd name="connsiteY1" fmla="*/ 1150395 h 1209168"/>
              <a:gd name="connsiteX0" fmla="*/ 0 w 421928"/>
              <a:gd name="connsiteY0" fmla="*/ 0 h 1209168"/>
              <a:gd name="connsiteX1" fmla="*/ 216508 w 421928"/>
              <a:gd name="connsiteY1" fmla="*/ 1209168 h 1209168"/>
              <a:gd name="connsiteX2" fmla="*/ 1 w 421928"/>
              <a:gd name="connsiteY2" fmla="*/ 1209168 h 1209168"/>
              <a:gd name="connsiteX3" fmla="*/ 0 w 421928"/>
              <a:gd name="connsiteY3" fmla="*/ 0 h 1209168"/>
              <a:gd name="connsiteX0" fmla="*/ 0 w 421928"/>
              <a:gd name="connsiteY0" fmla="*/ 0 h 1209168"/>
              <a:gd name="connsiteX1" fmla="*/ 351107 w 421928"/>
              <a:gd name="connsiteY1" fmla="*/ 1150395 h 1209168"/>
              <a:gd name="connsiteX0" fmla="*/ 0 w 417466"/>
              <a:gd name="connsiteY0" fmla="*/ 0 h 1209168"/>
              <a:gd name="connsiteX1" fmla="*/ 216508 w 417466"/>
              <a:gd name="connsiteY1" fmla="*/ 1209168 h 1209168"/>
              <a:gd name="connsiteX2" fmla="*/ 1 w 417466"/>
              <a:gd name="connsiteY2" fmla="*/ 1209168 h 1209168"/>
              <a:gd name="connsiteX3" fmla="*/ 0 w 417466"/>
              <a:gd name="connsiteY3" fmla="*/ 0 h 1209168"/>
              <a:gd name="connsiteX0" fmla="*/ 0 w 417466"/>
              <a:gd name="connsiteY0" fmla="*/ 0 h 1209168"/>
              <a:gd name="connsiteX1" fmla="*/ 154873 w 417466"/>
              <a:gd name="connsiteY1" fmla="*/ 1205408 h 1209168"/>
              <a:gd name="connsiteX0" fmla="*/ 0 w 461926"/>
              <a:gd name="connsiteY0" fmla="*/ 0 h 1209168"/>
              <a:gd name="connsiteX1" fmla="*/ 216508 w 461926"/>
              <a:gd name="connsiteY1" fmla="*/ 1209168 h 1209168"/>
              <a:gd name="connsiteX2" fmla="*/ 1 w 461926"/>
              <a:gd name="connsiteY2" fmla="*/ 1209168 h 1209168"/>
              <a:gd name="connsiteX3" fmla="*/ 0 w 461926"/>
              <a:gd name="connsiteY3" fmla="*/ 0 h 1209168"/>
              <a:gd name="connsiteX0" fmla="*/ 0 w 461926"/>
              <a:gd name="connsiteY0" fmla="*/ 0 h 1209168"/>
              <a:gd name="connsiteX1" fmla="*/ 154873 w 461926"/>
              <a:gd name="connsiteY1" fmla="*/ 1205408 h 1209168"/>
              <a:gd name="connsiteX0" fmla="*/ 0 w 461926"/>
              <a:gd name="connsiteY0" fmla="*/ 0 h 1209168"/>
              <a:gd name="connsiteX1" fmla="*/ 216508 w 461926"/>
              <a:gd name="connsiteY1" fmla="*/ 1209168 h 1209168"/>
              <a:gd name="connsiteX2" fmla="*/ 1 w 461926"/>
              <a:gd name="connsiteY2" fmla="*/ 1209168 h 1209168"/>
              <a:gd name="connsiteX3" fmla="*/ 0 w 461926"/>
              <a:gd name="connsiteY3" fmla="*/ 0 h 1209168"/>
              <a:gd name="connsiteX0" fmla="*/ 0 w 461926"/>
              <a:gd name="connsiteY0" fmla="*/ 0 h 1209168"/>
              <a:gd name="connsiteX1" fmla="*/ 154873 w 461926"/>
              <a:gd name="connsiteY1" fmla="*/ 1205408 h 1209168"/>
              <a:gd name="connsiteX0" fmla="*/ 183061 w 644987"/>
              <a:gd name="connsiteY0" fmla="*/ 0 h 1209168"/>
              <a:gd name="connsiteX1" fmla="*/ 399569 w 644987"/>
              <a:gd name="connsiteY1" fmla="*/ 1209168 h 1209168"/>
              <a:gd name="connsiteX2" fmla="*/ 183062 w 644987"/>
              <a:gd name="connsiteY2" fmla="*/ 1209168 h 1209168"/>
              <a:gd name="connsiteX3" fmla="*/ 183061 w 644987"/>
              <a:gd name="connsiteY3" fmla="*/ 0 h 1209168"/>
              <a:gd name="connsiteX0" fmla="*/ 183061 w 644987"/>
              <a:gd name="connsiteY0" fmla="*/ 0 h 1209168"/>
              <a:gd name="connsiteX1" fmla="*/ 337934 w 644987"/>
              <a:gd name="connsiteY1" fmla="*/ 1205408 h 1209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4987" h="1209168" stroke="0" extrusionOk="0">
                <a:moveTo>
                  <a:pt x="183061" y="0"/>
                </a:moveTo>
                <a:cubicBezTo>
                  <a:pt x="518940" y="249388"/>
                  <a:pt x="909395" y="488274"/>
                  <a:pt x="399569" y="1209168"/>
                </a:cubicBezTo>
                <a:lnTo>
                  <a:pt x="183062" y="1209168"/>
                </a:lnTo>
                <a:cubicBezTo>
                  <a:pt x="183062" y="806112"/>
                  <a:pt x="-228829" y="99436"/>
                  <a:pt x="183061" y="0"/>
                </a:cubicBezTo>
                <a:close/>
              </a:path>
              <a:path w="644987" h="1209168" fill="none">
                <a:moveTo>
                  <a:pt x="183061" y="0"/>
                </a:moveTo>
                <a:cubicBezTo>
                  <a:pt x="302635" y="0"/>
                  <a:pt x="587558" y="870106"/>
                  <a:pt x="337934" y="1205408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Rounded Rectangle 37"/>
          <p:cNvSpPr/>
          <p:nvPr/>
        </p:nvSpPr>
        <p:spPr bwMode="auto">
          <a:xfrm>
            <a:off x="7844294" y="3669493"/>
            <a:ext cx="1209912" cy="476071"/>
          </a:xfrm>
          <a:prstGeom prst="roundRect">
            <a:avLst>
              <a:gd name="adj" fmla="val 50000"/>
            </a:avLst>
          </a:prstGeom>
          <a:solidFill>
            <a:srgbClr val="E1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Paused</a:t>
            </a:r>
          </a:p>
        </p:txBody>
      </p:sp>
      <p:sp>
        <p:nvSpPr>
          <p:cNvPr id="45" name="Rounded Rectangle 44"/>
          <p:cNvSpPr/>
          <p:nvPr/>
        </p:nvSpPr>
        <p:spPr bwMode="auto">
          <a:xfrm>
            <a:off x="4521844" y="4048312"/>
            <a:ext cx="1209912" cy="476071"/>
          </a:xfrm>
          <a:prstGeom prst="roundRect">
            <a:avLst>
              <a:gd name="adj" fmla="val 50000"/>
            </a:avLst>
          </a:prstGeom>
          <a:solidFill>
            <a:srgbClr val="E1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Stopped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188467" y="4204780"/>
            <a:ext cx="875561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/>
              <a:t>onStop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sp>
        <p:nvSpPr>
          <p:cNvPr id="31" name="Arc 30"/>
          <p:cNvSpPr/>
          <p:nvPr/>
        </p:nvSpPr>
        <p:spPr bwMode="auto">
          <a:xfrm rot="4070772" flipH="1">
            <a:off x="5669519" y="812210"/>
            <a:ext cx="388913" cy="2526653"/>
          </a:xfrm>
          <a:prstGeom prst="arc">
            <a:avLst>
              <a:gd name="adj1" fmla="val 16197851"/>
              <a:gd name="adj2" fmla="val 0"/>
            </a:avLst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0358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4814563" y="1097391"/>
            <a:ext cx="970144" cy="1394260"/>
            <a:chOff x="4814563" y="1097391"/>
            <a:chExt cx="970144" cy="1394260"/>
          </a:xfrm>
        </p:grpSpPr>
        <p:pic>
          <p:nvPicPr>
            <p:cNvPr id="11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14563" y="1566283"/>
              <a:ext cx="970144" cy="925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Text Box 8"/>
            <p:cNvSpPr txBox="1">
              <a:spLocks noChangeAspect="1" noChangeArrowheads="1"/>
            </p:cNvSpPr>
            <p:nvPr/>
          </p:nvSpPr>
          <p:spPr bwMode="auto">
            <a:xfrm>
              <a:off x="4866248" y="1097391"/>
              <a:ext cx="866775" cy="45085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80006" tIns="40003" rIns="80006" bIns="40003">
              <a:spAutoFit/>
            </a:bodyPr>
            <a:lstStyle/>
            <a:p>
              <a:pPr algn="ctr" defTabSz="800100" eaLnBrk="0" hangingPunct="0"/>
              <a:r>
                <a:rPr lang="en-US" sz="1200" b="1" dirty="0" smtClean="0">
                  <a:cs typeface="Arial" pitchFamily="34" charset="0"/>
                </a:rPr>
                <a:t>Product</a:t>
              </a:r>
              <a:endParaRPr lang="en-US" sz="1200" b="1" dirty="0">
                <a:cs typeface="Arial" pitchFamily="34" charset="0"/>
              </a:endParaRPr>
            </a:p>
            <a:p>
              <a:pPr algn="ctr" defTabSz="800100" eaLnBrk="0" hangingPunct="0"/>
              <a:r>
                <a:rPr lang="en-US" sz="1200" b="1" dirty="0" smtClean="0">
                  <a:cs typeface="Arial" pitchFamily="34" charset="0"/>
                </a:rPr>
                <a:t>Variant 1</a:t>
              </a:r>
              <a:endParaRPr lang="en-US" sz="1200" b="1" dirty="0">
                <a:cs typeface="Arial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289925" y="1097391"/>
            <a:ext cx="866775" cy="1358461"/>
            <a:chOff x="8289925" y="1097391"/>
            <a:chExt cx="866775" cy="1358461"/>
          </a:xfrm>
        </p:grpSpPr>
        <p:pic>
          <p:nvPicPr>
            <p:cNvPr id="12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309905" y="1629038"/>
              <a:ext cx="826814" cy="8268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Text Box 11"/>
            <p:cNvSpPr txBox="1">
              <a:spLocks noChangeAspect="1" noChangeArrowheads="1"/>
            </p:cNvSpPr>
            <p:nvPr/>
          </p:nvSpPr>
          <p:spPr bwMode="auto">
            <a:xfrm>
              <a:off x="8289925" y="1097391"/>
              <a:ext cx="866775" cy="45085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80006" tIns="40003" rIns="80006" bIns="40003">
              <a:spAutoFit/>
            </a:bodyPr>
            <a:lstStyle/>
            <a:p>
              <a:pPr algn="ctr" defTabSz="800100" eaLnBrk="0" hangingPunct="0"/>
              <a:r>
                <a:rPr lang="en-US" sz="1200" b="1" dirty="0" smtClean="0">
                  <a:cs typeface="Arial" pitchFamily="34" charset="0"/>
                </a:rPr>
                <a:t>Product</a:t>
              </a:r>
              <a:endParaRPr lang="en-US" sz="1200" b="1" dirty="0">
                <a:cs typeface="Arial" pitchFamily="34" charset="0"/>
              </a:endParaRPr>
            </a:p>
            <a:p>
              <a:pPr algn="ctr" defTabSz="800100" eaLnBrk="0" hangingPunct="0"/>
              <a:r>
                <a:rPr lang="en-US" sz="1200" b="1" dirty="0" smtClean="0">
                  <a:cs typeface="Arial" pitchFamily="34" charset="0"/>
                </a:rPr>
                <a:t>Variant 4</a:t>
              </a:r>
              <a:endParaRPr lang="en-US" sz="1200" b="1" dirty="0">
                <a:cs typeface="Arial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041930" y="1097391"/>
            <a:ext cx="866775" cy="1408549"/>
            <a:chOff x="5987508" y="1097391"/>
            <a:chExt cx="866775" cy="1408549"/>
          </a:xfrm>
        </p:grpSpPr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017626" y="1566283"/>
              <a:ext cx="806539" cy="9396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Text Box 9"/>
            <p:cNvSpPr txBox="1">
              <a:spLocks noChangeAspect="1" noChangeArrowheads="1"/>
            </p:cNvSpPr>
            <p:nvPr/>
          </p:nvSpPr>
          <p:spPr bwMode="auto">
            <a:xfrm>
              <a:off x="5987508" y="1097391"/>
              <a:ext cx="866775" cy="45085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80006" tIns="40003" rIns="80006" bIns="40003">
              <a:spAutoFit/>
            </a:bodyPr>
            <a:lstStyle/>
            <a:p>
              <a:pPr algn="ctr" defTabSz="800100" eaLnBrk="0" hangingPunct="0"/>
              <a:r>
                <a:rPr lang="en-US" sz="1200" b="1" dirty="0" smtClean="0">
                  <a:cs typeface="Arial" pitchFamily="34" charset="0"/>
                </a:rPr>
                <a:t>Product</a:t>
              </a:r>
              <a:endParaRPr lang="en-US" sz="1200" b="1" dirty="0">
                <a:cs typeface="Arial" pitchFamily="34" charset="0"/>
              </a:endParaRPr>
            </a:p>
            <a:p>
              <a:pPr algn="ctr" defTabSz="800100" eaLnBrk="0" hangingPunct="0"/>
              <a:r>
                <a:rPr lang="en-US" sz="1200" b="1" dirty="0" smtClean="0">
                  <a:cs typeface="Arial" pitchFamily="34" charset="0"/>
                </a:rPr>
                <a:t>Variant 2</a:t>
              </a:r>
              <a:endParaRPr lang="en-US" sz="1200" b="1" dirty="0">
                <a:cs typeface="Arial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165928" y="1097391"/>
            <a:ext cx="866775" cy="1273719"/>
            <a:chOff x="7216615" y="1097391"/>
            <a:chExt cx="866775" cy="1273719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450264" y="1566283"/>
              <a:ext cx="399476" cy="8048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 Box 10"/>
            <p:cNvSpPr txBox="1">
              <a:spLocks noChangeAspect="1" noChangeArrowheads="1"/>
            </p:cNvSpPr>
            <p:nvPr/>
          </p:nvSpPr>
          <p:spPr bwMode="auto">
            <a:xfrm>
              <a:off x="7216615" y="1097391"/>
              <a:ext cx="866775" cy="45085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80006" tIns="40003" rIns="80006" bIns="40003">
              <a:spAutoFit/>
            </a:bodyPr>
            <a:lstStyle/>
            <a:p>
              <a:pPr algn="ctr" defTabSz="800100" eaLnBrk="0" hangingPunct="0"/>
              <a:r>
                <a:rPr lang="en-US" sz="1200" b="1" dirty="0" smtClean="0">
                  <a:cs typeface="Arial" pitchFamily="34" charset="0"/>
                </a:rPr>
                <a:t>Product</a:t>
              </a:r>
              <a:endParaRPr lang="en-US" sz="1200" b="1" dirty="0">
                <a:cs typeface="Arial" pitchFamily="34" charset="0"/>
              </a:endParaRPr>
            </a:p>
            <a:p>
              <a:pPr algn="ctr" defTabSz="800100" eaLnBrk="0" hangingPunct="0"/>
              <a:r>
                <a:rPr lang="en-US" sz="1200" b="1" dirty="0" smtClean="0">
                  <a:cs typeface="Arial" pitchFamily="34" charset="0"/>
                </a:rPr>
                <a:t>Variant 3</a:t>
              </a:r>
              <a:endParaRPr lang="en-US" sz="1200" b="1" dirty="0">
                <a:cs typeface="Arial" pitchFamily="34" charset="0"/>
              </a:endParaRPr>
            </a:p>
          </p:txBody>
        </p:sp>
      </p:grpSp>
      <p:sp>
        <p:nvSpPr>
          <p:cNvPr id="31746" name="Rectangle 3"/>
          <p:cNvSpPr>
            <a:spLocks noChangeArrowheads="1"/>
          </p:cNvSpPr>
          <p:nvPr/>
        </p:nvSpPr>
        <p:spPr bwMode="auto">
          <a:xfrm>
            <a:off x="-2898" y="1039813"/>
            <a:ext cx="4574898" cy="5145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06400" algn="l"/>
              </a:tabLst>
            </a:pPr>
            <a:r>
              <a:rPr lang="en-US" sz="2000" dirty="0"/>
              <a:t>A </a:t>
            </a:r>
            <a:r>
              <a:rPr lang="en-US" sz="2000" i="1" dirty="0"/>
              <a:t>software product line</a:t>
            </a:r>
            <a:r>
              <a:rPr lang="en-US" sz="2000" dirty="0"/>
              <a:t> </a:t>
            </a:r>
            <a:r>
              <a:rPr lang="en-US" sz="2000" dirty="0" smtClean="0"/>
              <a:t>(SPL) is a </a:t>
            </a:r>
            <a:br>
              <a:rPr lang="en-US" sz="2000" dirty="0" smtClean="0"/>
            </a:br>
            <a:r>
              <a:rPr lang="en-US" sz="2000" dirty="0" smtClean="0"/>
              <a:t>form of systematic software reuse</a:t>
            </a:r>
          </a:p>
          <a:p>
            <a:pPr marL="452438"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06400" algn="l"/>
              </a:tabLst>
            </a:pPr>
            <a:r>
              <a:rPr lang="en-US" sz="2000" dirty="0" smtClean="0"/>
              <a:t>An SPL a </a:t>
            </a:r>
            <a:r>
              <a:rPr lang="en-US" sz="2000" dirty="0"/>
              <a:t>set of software-intensive systems </a:t>
            </a:r>
            <a:endParaRPr lang="en-US" sz="2000" dirty="0" smtClean="0"/>
          </a:p>
          <a:p>
            <a:pPr marL="452438"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06400" algn="l"/>
              </a:tabLst>
            </a:pPr>
            <a:r>
              <a:rPr lang="en-US" sz="2000" dirty="0" smtClean="0"/>
              <a:t>These systems share </a:t>
            </a:r>
            <a:r>
              <a:rPr lang="en-US" sz="2000" dirty="0"/>
              <a:t>a common, managed set of features satisfying the specific needs of a particular market segment or mission </a:t>
            </a:r>
            <a:endParaRPr lang="en-US" sz="2000" dirty="0" smtClean="0"/>
          </a:p>
          <a:p>
            <a:pPr marL="452438"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06400" algn="l"/>
              </a:tabLst>
            </a:pPr>
            <a:r>
              <a:rPr lang="en-US" sz="2000" dirty="0" smtClean="0"/>
              <a:t>They </a:t>
            </a:r>
            <a:r>
              <a:rPr lang="en-US" sz="2000" dirty="0"/>
              <a:t>are developed from a common set of core assets in a prescribed </a:t>
            </a:r>
            <a:r>
              <a:rPr lang="en-US" sz="2000" dirty="0" smtClean="0"/>
              <a:t>way</a:t>
            </a:r>
          </a:p>
        </p:txBody>
      </p:sp>
      <p:sp>
        <p:nvSpPr>
          <p:cNvPr id="212" name="Rectangle 2"/>
          <p:cNvSpPr txBox="1">
            <a:spLocks noChangeArrowheads="1"/>
          </p:cNvSpPr>
          <p:nvPr/>
        </p:nvSpPr>
        <p:spPr bwMode="auto">
          <a:xfrm>
            <a:off x="0" y="439738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>
              <a:lnSpc>
                <a:spcPct val="100000"/>
              </a:lnSpc>
              <a:buClrTx/>
              <a:buSzTx/>
              <a:defRPr/>
            </a:pPr>
            <a:r>
              <a:rPr lang="en-US" sz="3200" kern="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Overview of Software Product-Lines</a:t>
            </a:r>
            <a:endParaRPr lang="en-US" sz="3200" kern="0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AutoShape 3"/>
          <p:cNvSpPr>
            <a:spLocks noChangeArrowheads="1"/>
          </p:cNvSpPr>
          <p:nvPr/>
        </p:nvSpPr>
        <p:spPr bwMode="auto">
          <a:xfrm rot="18949531">
            <a:off x="5421193" y="2230086"/>
            <a:ext cx="762000" cy="1752600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666666"/>
              </a:gs>
              <a:gs pos="100000">
                <a:srgbClr val="DDDDDD"/>
              </a:gs>
            </a:gsLst>
            <a:lin ang="2700000" scaled="1"/>
          </a:gra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AutoShape 4"/>
          <p:cNvSpPr>
            <a:spLocks noChangeArrowheads="1"/>
          </p:cNvSpPr>
          <p:nvPr/>
        </p:nvSpPr>
        <p:spPr bwMode="auto">
          <a:xfrm rot="19620955">
            <a:off x="6320195" y="2341000"/>
            <a:ext cx="762000" cy="1447800"/>
          </a:xfrm>
          <a:prstGeom prst="triangle">
            <a:avLst>
              <a:gd name="adj" fmla="val 50000"/>
            </a:avLst>
          </a:prstGeom>
          <a:solidFill>
            <a:srgbClr val="336699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AutoShape 5"/>
          <p:cNvSpPr>
            <a:spLocks noChangeArrowheads="1"/>
          </p:cNvSpPr>
          <p:nvPr/>
        </p:nvSpPr>
        <p:spPr bwMode="auto">
          <a:xfrm rot="1083380">
            <a:off x="7005705" y="2338127"/>
            <a:ext cx="762000" cy="1447800"/>
          </a:xfrm>
          <a:prstGeom prst="triangle">
            <a:avLst>
              <a:gd name="adj" fmla="val 50000"/>
            </a:avLst>
          </a:prstGeom>
          <a:solidFill>
            <a:srgbClr val="FFFF99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AutoShape 6"/>
          <p:cNvSpPr>
            <a:spLocks noChangeArrowheads="1"/>
          </p:cNvSpPr>
          <p:nvPr/>
        </p:nvSpPr>
        <p:spPr bwMode="auto">
          <a:xfrm rot="2777197">
            <a:off x="7841938" y="2239833"/>
            <a:ext cx="762000" cy="1447800"/>
          </a:xfrm>
          <a:prstGeom prst="triangle">
            <a:avLst>
              <a:gd name="adj" fmla="val 50000"/>
            </a:avLst>
          </a:prstGeom>
          <a:solidFill>
            <a:srgbClr val="FF33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 bwMode="auto">
          <a:xfrm>
            <a:off x="5355357" y="3115818"/>
            <a:ext cx="3352871" cy="144711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168597" y="2887760"/>
            <a:ext cx="3739369" cy="1980391"/>
            <a:chOff x="4062714" y="3657601"/>
            <a:chExt cx="4474961" cy="2608206"/>
          </a:xfrm>
        </p:grpSpPr>
        <p:grpSp>
          <p:nvGrpSpPr>
            <p:cNvPr id="25" name="Group 11"/>
            <p:cNvGrpSpPr>
              <a:grpSpLocks/>
            </p:cNvGrpSpPr>
            <p:nvPr/>
          </p:nvGrpSpPr>
          <p:grpSpPr bwMode="auto">
            <a:xfrm>
              <a:off x="4062715" y="4321462"/>
              <a:ext cx="4474960" cy="600704"/>
              <a:chOff x="2428875" y="1740222"/>
              <a:chExt cx="5486400" cy="1762105"/>
            </a:xfrm>
            <a:gradFill flip="none" rotWithShape="1">
              <a:gsLst>
                <a:gs pos="0">
                  <a:srgbClr val="0033CC">
                    <a:shade val="30000"/>
                    <a:satMod val="115000"/>
                  </a:srgbClr>
                </a:gs>
                <a:gs pos="50000">
                  <a:srgbClr val="0033CC">
                    <a:shade val="67500"/>
                    <a:satMod val="115000"/>
                  </a:srgbClr>
                </a:gs>
                <a:gs pos="100000">
                  <a:srgbClr val="0033CC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effectLst/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</p:grpSpPr>
          <p:sp>
            <p:nvSpPr>
              <p:cNvPr id="32" name="Rectangle 31"/>
              <p:cNvSpPr/>
              <p:nvPr/>
            </p:nvSpPr>
            <p:spPr>
              <a:xfrm>
                <a:off x="2428875" y="1740222"/>
                <a:ext cx="5486400" cy="1762105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p3d contourW="44450" prstMaterial="matte">
                <a:bevelT w="63500" h="63500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2981592" y="2068370"/>
                <a:ext cx="4380965" cy="110581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p3d contourW="44450" prstMaterial="matte">
                <a:bevelT w="63500" h="63500"/>
                <a:contourClr>
                  <a:srgbClr val="FFFFFF"/>
                </a:contourClr>
              </a:sp3d>
            </p:spPr>
            <p:txBody>
              <a:bodyPr wrap="squar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400" b="1" dirty="0" smtClean="0">
                    <a:solidFill>
                      <a:schemeClr val="bg1"/>
                    </a:solidFill>
                    <a:latin typeface="+mn-lt"/>
                  </a:rPr>
                  <a:t>Application Frameworks</a:t>
                </a:r>
                <a:endParaRPr lang="en-US" sz="1400" b="1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sp>
          <p:nvSpPr>
            <p:cNvPr id="26" name="Rectangle 25"/>
            <p:cNvSpPr/>
            <p:nvPr/>
          </p:nvSpPr>
          <p:spPr bwMode="auto">
            <a:xfrm>
              <a:off x="4062715" y="5665103"/>
              <a:ext cx="4474960" cy="60070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Operating System Kernel</a:t>
              </a:r>
              <a:endParaRPr lang="en-US" sz="1400" b="1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grpSp>
          <p:nvGrpSpPr>
            <p:cNvPr id="27" name="Group 11"/>
            <p:cNvGrpSpPr>
              <a:grpSpLocks/>
            </p:cNvGrpSpPr>
            <p:nvPr/>
          </p:nvGrpSpPr>
          <p:grpSpPr bwMode="auto">
            <a:xfrm>
              <a:off x="4062715" y="3657601"/>
              <a:ext cx="4474960" cy="600704"/>
              <a:chOff x="2428875" y="3676465"/>
              <a:chExt cx="5486400" cy="1762102"/>
            </a:xfrm>
            <a:gradFill flip="none" rotWithShape="1">
              <a:gsLst>
                <a:gs pos="0">
                  <a:srgbClr val="0033CC">
                    <a:shade val="30000"/>
                    <a:satMod val="115000"/>
                  </a:srgbClr>
                </a:gs>
                <a:gs pos="50000">
                  <a:srgbClr val="0033CC">
                    <a:shade val="67500"/>
                    <a:satMod val="115000"/>
                  </a:srgbClr>
                </a:gs>
                <a:gs pos="100000">
                  <a:srgbClr val="0033CC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effectLst/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</p:grpSpPr>
          <p:sp>
            <p:nvSpPr>
              <p:cNvPr id="30" name="Rectangle 29"/>
              <p:cNvSpPr/>
              <p:nvPr/>
            </p:nvSpPr>
            <p:spPr>
              <a:xfrm>
                <a:off x="2428875" y="3676465"/>
                <a:ext cx="5486400" cy="1762102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p3d contourW="44450" prstMaterial="matte">
                <a:bevelT w="63500" h="63500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2770490" y="4004612"/>
                <a:ext cx="4803170" cy="1105808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p3d contourW="44450" prstMaterial="matte">
                <a:bevelT w="63500" h="63500"/>
                <a:contourClr>
                  <a:srgbClr val="FFFFFF"/>
                </a:contourClr>
              </a:sp3d>
            </p:spPr>
            <p:txBody>
              <a:bodyPr wrap="squar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400" b="1" dirty="0" smtClean="0">
                    <a:solidFill>
                      <a:schemeClr val="bg1"/>
                    </a:solidFill>
                    <a:latin typeface="+mn-lt"/>
                  </a:rPr>
                  <a:t>Bundled &amp; Third-Party Apps</a:t>
                </a:r>
                <a:endParaRPr lang="en-US" sz="1400" b="1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sp>
          <p:nvSpPr>
            <p:cNvPr id="28" name="Rectangle 27"/>
            <p:cNvSpPr/>
            <p:nvPr/>
          </p:nvSpPr>
          <p:spPr bwMode="auto">
            <a:xfrm>
              <a:off x="4062714" y="4989053"/>
              <a:ext cx="2292365" cy="600704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System Libraries</a:t>
              </a:r>
              <a:endParaRPr lang="en-US" sz="1400" b="1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6418930" y="4982882"/>
              <a:ext cx="2114349" cy="600704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 smtClean="0">
                  <a:solidFill>
                    <a:schemeClr val="tx1"/>
                  </a:solidFill>
                  <a:ea typeface="Arial Unicode MS" pitchFamily="34" charset="-128"/>
                  <a:cs typeface="Arial Unicode MS" pitchFamily="34" charset="-128"/>
                </a:rPr>
                <a:t>Virtual Machine Runtime</a:t>
              </a:r>
              <a:endParaRPr lang="en-US" sz="1400" b="1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pic>
        <p:nvPicPr>
          <p:cNvPr id="35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95279" y="5028148"/>
            <a:ext cx="746651" cy="661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987508" y="5614652"/>
            <a:ext cx="1035538" cy="592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1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20234649">
            <a:off x="7179851" y="5049041"/>
            <a:ext cx="619534" cy="619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082" y="5700756"/>
            <a:ext cx="744538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Arc 43"/>
          <p:cNvSpPr/>
          <p:nvPr/>
        </p:nvSpPr>
        <p:spPr bwMode="auto">
          <a:xfrm rot="19779057">
            <a:off x="5816487" y="2087237"/>
            <a:ext cx="662059" cy="1029004"/>
          </a:xfrm>
          <a:custGeom>
            <a:avLst/>
            <a:gdLst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2" fmla="*/ 216508 w 433015"/>
              <a:gd name="connsiteY2" fmla="*/ 1209168 h 2418336"/>
              <a:gd name="connsiteX3" fmla="*/ 216507 w 433015"/>
              <a:gd name="connsiteY3" fmla="*/ 0 h 2418336"/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0" fmla="*/ 0 w 341443"/>
              <a:gd name="connsiteY0" fmla="*/ 0 h 1209168"/>
              <a:gd name="connsiteX1" fmla="*/ 216508 w 341443"/>
              <a:gd name="connsiteY1" fmla="*/ 1209168 h 1209168"/>
              <a:gd name="connsiteX2" fmla="*/ 1 w 341443"/>
              <a:gd name="connsiteY2" fmla="*/ 1209168 h 1209168"/>
              <a:gd name="connsiteX3" fmla="*/ 0 w 341443"/>
              <a:gd name="connsiteY3" fmla="*/ 0 h 1209168"/>
              <a:gd name="connsiteX0" fmla="*/ 0 w 341443"/>
              <a:gd name="connsiteY0" fmla="*/ 0 h 1209168"/>
              <a:gd name="connsiteX1" fmla="*/ 216508 w 341443"/>
              <a:gd name="connsiteY1" fmla="*/ 1209168 h 1209168"/>
              <a:gd name="connsiteX0" fmla="*/ 0 w 417466"/>
              <a:gd name="connsiteY0" fmla="*/ 0 h 1209168"/>
              <a:gd name="connsiteX1" fmla="*/ 216508 w 417466"/>
              <a:gd name="connsiteY1" fmla="*/ 1209168 h 1209168"/>
              <a:gd name="connsiteX2" fmla="*/ 1 w 417466"/>
              <a:gd name="connsiteY2" fmla="*/ 1209168 h 1209168"/>
              <a:gd name="connsiteX3" fmla="*/ 0 w 417466"/>
              <a:gd name="connsiteY3" fmla="*/ 0 h 1209168"/>
              <a:gd name="connsiteX0" fmla="*/ 0 w 417466"/>
              <a:gd name="connsiteY0" fmla="*/ 0 h 1209168"/>
              <a:gd name="connsiteX1" fmla="*/ 216508 w 417466"/>
              <a:gd name="connsiteY1" fmla="*/ 1209168 h 1209168"/>
              <a:gd name="connsiteX0" fmla="*/ 0 w 417466"/>
              <a:gd name="connsiteY0" fmla="*/ 0 h 1209168"/>
              <a:gd name="connsiteX1" fmla="*/ 216508 w 417466"/>
              <a:gd name="connsiteY1" fmla="*/ 1209168 h 1209168"/>
              <a:gd name="connsiteX2" fmla="*/ 1 w 417466"/>
              <a:gd name="connsiteY2" fmla="*/ 1209168 h 1209168"/>
              <a:gd name="connsiteX3" fmla="*/ 0 w 417466"/>
              <a:gd name="connsiteY3" fmla="*/ 0 h 1209168"/>
              <a:gd name="connsiteX0" fmla="*/ 0 w 417466"/>
              <a:gd name="connsiteY0" fmla="*/ 0 h 1209168"/>
              <a:gd name="connsiteX1" fmla="*/ 351107 w 417466"/>
              <a:gd name="connsiteY1" fmla="*/ 1150395 h 1209168"/>
              <a:gd name="connsiteX0" fmla="*/ 0 w 421928"/>
              <a:gd name="connsiteY0" fmla="*/ 0 h 1209168"/>
              <a:gd name="connsiteX1" fmla="*/ 216508 w 421928"/>
              <a:gd name="connsiteY1" fmla="*/ 1209168 h 1209168"/>
              <a:gd name="connsiteX2" fmla="*/ 1 w 421928"/>
              <a:gd name="connsiteY2" fmla="*/ 1209168 h 1209168"/>
              <a:gd name="connsiteX3" fmla="*/ 0 w 421928"/>
              <a:gd name="connsiteY3" fmla="*/ 0 h 1209168"/>
              <a:gd name="connsiteX0" fmla="*/ 0 w 421928"/>
              <a:gd name="connsiteY0" fmla="*/ 0 h 1209168"/>
              <a:gd name="connsiteX1" fmla="*/ 351107 w 421928"/>
              <a:gd name="connsiteY1" fmla="*/ 1150395 h 1209168"/>
              <a:gd name="connsiteX0" fmla="*/ 0 w 417466"/>
              <a:gd name="connsiteY0" fmla="*/ 0 h 1209168"/>
              <a:gd name="connsiteX1" fmla="*/ 216508 w 417466"/>
              <a:gd name="connsiteY1" fmla="*/ 1209168 h 1209168"/>
              <a:gd name="connsiteX2" fmla="*/ 1 w 417466"/>
              <a:gd name="connsiteY2" fmla="*/ 1209168 h 1209168"/>
              <a:gd name="connsiteX3" fmla="*/ 0 w 417466"/>
              <a:gd name="connsiteY3" fmla="*/ 0 h 1209168"/>
              <a:gd name="connsiteX0" fmla="*/ 0 w 417466"/>
              <a:gd name="connsiteY0" fmla="*/ 0 h 1209168"/>
              <a:gd name="connsiteX1" fmla="*/ 154873 w 417466"/>
              <a:gd name="connsiteY1" fmla="*/ 1205408 h 1209168"/>
              <a:gd name="connsiteX0" fmla="*/ 0 w 461926"/>
              <a:gd name="connsiteY0" fmla="*/ 0 h 1209168"/>
              <a:gd name="connsiteX1" fmla="*/ 216508 w 461926"/>
              <a:gd name="connsiteY1" fmla="*/ 1209168 h 1209168"/>
              <a:gd name="connsiteX2" fmla="*/ 1 w 461926"/>
              <a:gd name="connsiteY2" fmla="*/ 1209168 h 1209168"/>
              <a:gd name="connsiteX3" fmla="*/ 0 w 461926"/>
              <a:gd name="connsiteY3" fmla="*/ 0 h 1209168"/>
              <a:gd name="connsiteX0" fmla="*/ 0 w 461926"/>
              <a:gd name="connsiteY0" fmla="*/ 0 h 1209168"/>
              <a:gd name="connsiteX1" fmla="*/ 154873 w 461926"/>
              <a:gd name="connsiteY1" fmla="*/ 1205408 h 1209168"/>
              <a:gd name="connsiteX0" fmla="*/ 0 w 461926"/>
              <a:gd name="connsiteY0" fmla="*/ 0 h 1209168"/>
              <a:gd name="connsiteX1" fmla="*/ 216508 w 461926"/>
              <a:gd name="connsiteY1" fmla="*/ 1209168 h 1209168"/>
              <a:gd name="connsiteX2" fmla="*/ 1 w 461926"/>
              <a:gd name="connsiteY2" fmla="*/ 1209168 h 1209168"/>
              <a:gd name="connsiteX3" fmla="*/ 0 w 461926"/>
              <a:gd name="connsiteY3" fmla="*/ 0 h 1209168"/>
              <a:gd name="connsiteX0" fmla="*/ 0 w 461926"/>
              <a:gd name="connsiteY0" fmla="*/ 0 h 1209168"/>
              <a:gd name="connsiteX1" fmla="*/ 154873 w 461926"/>
              <a:gd name="connsiteY1" fmla="*/ 1205408 h 1209168"/>
              <a:gd name="connsiteX0" fmla="*/ 183061 w 644987"/>
              <a:gd name="connsiteY0" fmla="*/ 0 h 1209168"/>
              <a:gd name="connsiteX1" fmla="*/ 399569 w 644987"/>
              <a:gd name="connsiteY1" fmla="*/ 1209168 h 1209168"/>
              <a:gd name="connsiteX2" fmla="*/ 183062 w 644987"/>
              <a:gd name="connsiteY2" fmla="*/ 1209168 h 1209168"/>
              <a:gd name="connsiteX3" fmla="*/ 183061 w 644987"/>
              <a:gd name="connsiteY3" fmla="*/ 0 h 1209168"/>
              <a:gd name="connsiteX0" fmla="*/ 183061 w 644987"/>
              <a:gd name="connsiteY0" fmla="*/ 0 h 1209168"/>
              <a:gd name="connsiteX1" fmla="*/ 337934 w 644987"/>
              <a:gd name="connsiteY1" fmla="*/ 1205408 h 1209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4987" h="1209168" stroke="0" extrusionOk="0">
                <a:moveTo>
                  <a:pt x="183061" y="0"/>
                </a:moveTo>
                <a:cubicBezTo>
                  <a:pt x="518940" y="249388"/>
                  <a:pt x="909395" y="488274"/>
                  <a:pt x="399569" y="1209168"/>
                </a:cubicBezTo>
                <a:lnTo>
                  <a:pt x="183062" y="1209168"/>
                </a:lnTo>
                <a:cubicBezTo>
                  <a:pt x="183062" y="806112"/>
                  <a:pt x="-228829" y="99436"/>
                  <a:pt x="183061" y="0"/>
                </a:cubicBezTo>
                <a:close/>
              </a:path>
              <a:path w="644987" h="1209168" fill="none">
                <a:moveTo>
                  <a:pt x="183061" y="0"/>
                </a:moveTo>
                <a:cubicBezTo>
                  <a:pt x="302635" y="0"/>
                  <a:pt x="587558" y="870106"/>
                  <a:pt x="337934" y="1205408"/>
                </a:cubicBezTo>
              </a:path>
            </a:pathLst>
          </a:cu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 smtClean="0"/>
              <a:t>Activity Lifecycle States</a:t>
            </a:r>
            <a:endParaRPr lang="en-US" sz="3200" dirty="0"/>
          </a:p>
        </p:txBody>
      </p:sp>
      <p:sp>
        <p:nvSpPr>
          <p:cNvPr id="12292" name="Rectangle 4"/>
          <p:cNvSpPr>
            <a:spLocks noGrp="1" noChangeArrowheads="1"/>
          </p:cNvSpPr>
          <p:nvPr>
            <p:ph idx="1"/>
          </p:nvPr>
        </p:nvSpPr>
        <p:spPr>
          <a:xfrm>
            <a:off x="12032" y="1049958"/>
            <a:ext cx="3941403" cy="5060236"/>
          </a:xfrm>
        </p:spPr>
        <p:txBody>
          <a:bodyPr>
            <a:normAutofit/>
          </a:bodyPr>
          <a:lstStyle/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Activity starting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– Initialization steps</a:t>
            </a:r>
          </a:p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Activity running</a:t>
            </a:r>
            <a:endParaRPr lang="en-US" sz="2000" b="1" dirty="0">
              <a:solidFill>
                <a:schemeClr val="bg1">
                  <a:lumMod val="75000"/>
                </a:schemeClr>
              </a:solidFill>
            </a:endParaRPr>
          </a:p>
          <a:p>
            <a:pPr marL="461963" lvl="1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Running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–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visible, has focus</a:t>
            </a:r>
          </a:p>
          <a:p>
            <a:pPr marL="461963" lvl="1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Paused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–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visible, does not have focus, can be terminated</a:t>
            </a:r>
          </a:p>
          <a:p>
            <a:pPr marL="461963" lvl="1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Stopped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–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not visible, does not have focus, can be terminated</a:t>
            </a:r>
          </a:p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b="1" dirty="0" smtClean="0"/>
              <a:t>Activity shut down </a:t>
            </a:r>
            <a:r>
              <a:rPr lang="en-US" sz="2000" dirty="0" smtClean="0"/>
              <a:t>– Voluntarily finished or involuntarily killed by the system 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12700" y="6381539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5100" y="6425933"/>
            <a:ext cx="8667894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3"/>
              </a:rPr>
              <a:t>developer.android.com/guide/components/activities.html</a:t>
            </a:r>
            <a:r>
              <a:rPr lang="en-US" sz="2000" dirty="0" smtClean="0"/>
              <a:t> for more info</a:t>
            </a:r>
            <a:endParaRPr lang="en-US" sz="2000" dirty="0"/>
          </a:p>
        </p:txBody>
      </p:sp>
      <p:sp>
        <p:nvSpPr>
          <p:cNvPr id="13" name="Oval 12"/>
          <p:cNvSpPr>
            <a:spLocks noChangeAspect="1"/>
          </p:cNvSpPr>
          <p:nvPr/>
        </p:nvSpPr>
        <p:spPr bwMode="auto">
          <a:xfrm>
            <a:off x="6750028" y="5532663"/>
            <a:ext cx="479614" cy="451401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419145" y="1220739"/>
            <a:ext cx="1250855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startActivity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()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919823" y="2359079"/>
            <a:ext cx="1143968" cy="6740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onCreate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(), </a:t>
            </a:r>
            <a:b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onStart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(), </a:t>
            </a:r>
            <a:b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onResume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()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4633981" y="1828507"/>
            <a:ext cx="1171915" cy="476071"/>
          </a:xfrm>
          <a:prstGeom prst="roundRect">
            <a:avLst>
              <a:gd name="adj" fmla="val 50000"/>
            </a:avLst>
          </a:prstGeom>
          <a:solidFill>
            <a:srgbClr val="E1FFFF"/>
          </a:solidFill>
          <a:ln w="190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" charset="0"/>
              </a:rPr>
              <a:t>Starting</a:t>
            </a:r>
          </a:p>
        </p:txBody>
      </p:sp>
      <p:sp>
        <p:nvSpPr>
          <p:cNvPr id="27" name="Rounded Rectangle 26"/>
          <p:cNvSpPr/>
          <p:nvPr/>
        </p:nvSpPr>
        <p:spPr bwMode="auto">
          <a:xfrm>
            <a:off x="5805896" y="3081898"/>
            <a:ext cx="1209912" cy="476071"/>
          </a:xfrm>
          <a:prstGeom prst="roundRect">
            <a:avLst>
              <a:gd name="adj" fmla="val 50000"/>
            </a:avLst>
          </a:prstGeom>
          <a:solidFill>
            <a:srgbClr val="E1FFFF"/>
          </a:solidFill>
          <a:ln w="190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" charset="0"/>
              </a:rPr>
              <a:t>Running</a:t>
            </a:r>
          </a:p>
        </p:txBody>
      </p:sp>
      <p:sp>
        <p:nvSpPr>
          <p:cNvPr id="33" name="Arc 40"/>
          <p:cNvSpPr/>
          <p:nvPr/>
        </p:nvSpPr>
        <p:spPr bwMode="auto">
          <a:xfrm rot="2890446">
            <a:off x="7795509" y="3734711"/>
            <a:ext cx="816607" cy="1865572"/>
          </a:xfrm>
          <a:custGeom>
            <a:avLst/>
            <a:gdLst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2" fmla="*/ 216508 w 433015"/>
              <a:gd name="connsiteY2" fmla="*/ 1209168 h 2418336"/>
              <a:gd name="connsiteX3" fmla="*/ 216507 w 433015"/>
              <a:gd name="connsiteY3" fmla="*/ 0 h 2418336"/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2" fmla="*/ 1 w 273284"/>
              <a:gd name="connsiteY2" fmla="*/ 1209168 h 1209168"/>
              <a:gd name="connsiteX3" fmla="*/ 0 w 273284"/>
              <a:gd name="connsiteY3" fmla="*/ 0 h 1209168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92708 w 442123"/>
              <a:gd name="connsiteY1" fmla="*/ 1122082 h 1209168"/>
              <a:gd name="connsiteX0" fmla="*/ 0 w 461515"/>
              <a:gd name="connsiteY0" fmla="*/ 0 h 1209168"/>
              <a:gd name="connsiteX1" fmla="*/ 216508 w 461515"/>
              <a:gd name="connsiteY1" fmla="*/ 1209168 h 1209168"/>
              <a:gd name="connsiteX2" fmla="*/ 1 w 461515"/>
              <a:gd name="connsiteY2" fmla="*/ 1209168 h 1209168"/>
              <a:gd name="connsiteX3" fmla="*/ 0 w 461515"/>
              <a:gd name="connsiteY3" fmla="*/ 0 h 1209168"/>
              <a:gd name="connsiteX0" fmla="*/ 0 w 461515"/>
              <a:gd name="connsiteY0" fmla="*/ 0 h 1209168"/>
              <a:gd name="connsiteX1" fmla="*/ 292708 w 461515"/>
              <a:gd name="connsiteY1" fmla="*/ 1122082 h 1209168"/>
              <a:gd name="connsiteX0" fmla="*/ 0 w 1201904"/>
              <a:gd name="connsiteY0" fmla="*/ 0 h 1209168"/>
              <a:gd name="connsiteX1" fmla="*/ 216508 w 1201904"/>
              <a:gd name="connsiteY1" fmla="*/ 1209168 h 1209168"/>
              <a:gd name="connsiteX2" fmla="*/ 1 w 1201904"/>
              <a:gd name="connsiteY2" fmla="*/ 1209168 h 1209168"/>
              <a:gd name="connsiteX3" fmla="*/ 0 w 1201904"/>
              <a:gd name="connsiteY3" fmla="*/ 0 h 1209168"/>
              <a:gd name="connsiteX0" fmla="*/ 0 w 1201904"/>
              <a:gd name="connsiteY0" fmla="*/ 0 h 1209168"/>
              <a:gd name="connsiteX1" fmla="*/ 292708 w 1201904"/>
              <a:gd name="connsiteY1" fmla="*/ 1122082 h 1209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1904" h="1209168" stroke="0" extrusionOk="0">
                <a:moveTo>
                  <a:pt x="0" y="0"/>
                </a:moveTo>
                <a:cubicBezTo>
                  <a:pt x="119574" y="0"/>
                  <a:pt x="782566" y="563134"/>
                  <a:pt x="216508" y="1209168"/>
                </a:cubicBezTo>
                <a:lnTo>
                  <a:pt x="1" y="1209168"/>
                </a:lnTo>
                <a:cubicBezTo>
                  <a:pt x="1" y="806112"/>
                  <a:pt x="0" y="403056"/>
                  <a:pt x="0" y="0"/>
                </a:cubicBezTo>
                <a:close/>
              </a:path>
              <a:path w="1201904" h="1209168" fill="none">
                <a:moveTo>
                  <a:pt x="0" y="0"/>
                </a:moveTo>
                <a:cubicBezTo>
                  <a:pt x="119574" y="0"/>
                  <a:pt x="2443362" y="446818"/>
                  <a:pt x="292708" y="1122082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209171" y="4609135"/>
            <a:ext cx="1550746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&lt;process killed</a:t>
            </a:r>
            <a:r>
              <a:rPr lang="en-US" sz="1400" dirty="0"/>
              <a:t>&gt;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947840" y="3180638"/>
            <a:ext cx="1148007" cy="6740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onRestart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(),</a:t>
            </a:r>
            <a:b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onStart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(),</a:t>
            </a:r>
            <a:b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onResume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()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Arc 40"/>
          <p:cNvSpPr/>
          <p:nvPr/>
        </p:nvSpPr>
        <p:spPr bwMode="auto">
          <a:xfrm rot="13914737">
            <a:off x="5251556" y="3056818"/>
            <a:ext cx="335179" cy="1238962"/>
          </a:xfrm>
          <a:custGeom>
            <a:avLst/>
            <a:gdLst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2" fmla="*/ 216508 w 433015"/>
              <a:gd name="connsiteY2" fmla="*/ 1209168 h 2418336"/>
              <a:gd name="connsiteX3" fmla="*/ 216507 w 433015"/>
              <a:gd name="connsiteY3" fmla="*/ 0 h 2418336"/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2" fmla="*/ 1 w 273284"/>
              <a:gd name="connsiteY2" fmla="*/ 1209168 h 1209168"/>
              <a:gd name="connsiteX3" fmla="*/ 0 w 273284"/>
              <a:gd name="connsiteY3" fmla="*/ 0 h 1209168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92708 w 442123"/>
              <a:gd name="connsiteY1" fmla="*/ 1122082 h 1209168"/>
              <a:gd name="connsiteX0" fmla="*/ 0 w 461515"/>
              <a:gd name="connsiteY0" fmla="*/ 0 h 1209168"/>
              <a:gd name="connsiteX1" fmla="*/ 216508 w 461515"/>
              <a:gd name="connsiteY1" fmla="*/ 1209168 h 1209168"/>
              <a:gd name="connsiteX2" fmla="*/ 1 w 461515"/>
              <a:gd name="connsiteY2" fmla="*/ 1209168 h 1209168"/>
              <a:gd name="connsiteX3" fmla="*/ 0 w 461515"/>
              <a:gd name="connsiteY3" fmla="*/ 0 h 1209168"/>
              <a:gd name="connsiteX0" fmla="*/ 0 w 461515"/>
              <a:gd name="connsiteY0" fmla="*/ 0 h 1209168"/>
              <a:gd name="connsiteX1" fmla="*/ 292708 w 461515"/>
              <a:gd name="connsiteY1" fmla="*/ 1122082 h 1209168"/>
              <a:gd name="connsiteX0" fmla="*/ 0 w 466867"/>
              <a:gd name="connsiteY0" fmla="*/ 66943 h 1276111"/>
              <a:gd name="connsiteX1" fmla="*/ 216508 w 466867"/>
              <a:gd name="connsiteY1" fmla="*/ 1276111 h 1276111"/>
              <a:gd name="connsiteX2" fmla="*/ 1 w 466867"/>
              <a:gd name="connsiteY2" fmla="*/ 1276111 h 1276111"/>
              <a:gd name="connsiteX3" fmla="*/ 0 w 466867"/>
              <a:gd name="connsiteY3" fmla="*/ 66943 h 1276111"/>
              <a:gd name="connsiteX0" fmla="*/ 30741 w 466867"/>
              <a:gd name="connsiteY0" fmla="*/ 0 h 1276111"/>
              <a:gd name="connsiteX1" fmla="*/ 292708 w 466867"/>
              <a:gd name="connsiteY1" fmla="*/ 1189025 h 1276111"/>
              <a:gd name="connsiteX0" fmla="*/ 0 w 478630"/>
              <a:gd name="connsiteY0" fmla="*/ 81004 h 1290172"/>
              <a:gd name="connsiteX1" fmla="*/ 216508 w 478630"/>
              <a:gd name="connsiteY1" fmla="*/ 1290172 h 1290172"/>
              <a:gd name="connsiteX2" fmla="*/ 1 w 478630"/>
              <a:gd name="connsiteY2" fmla="*/ 1290172 h 1290172"/>
              <a:gd name="connsiteX3" fmla="*/ 0 w 478630"/>
              <a:gd name="connsiteY3" fmla="*/ 81004 h 1290172"/>
              <a:gd name="connsiteX0" fmla="*/ 30741 w 478630"/>
              <a:gd name="connsiteY0" fmla="*/ 14061 h 1290172"/>
              <a:gd name="connsiteX1" fmla="*/ 292708 w 478630"/>
              <a:gd name="connsiteY1" fmla="*/ 1203086 h 129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8630" h="1290172" stroke="0" extrusionOk="0">
                <a:moveTo>
                  <a:pt x="0" y="81004"/>
                </a:moveTo>
                <a:cubicBezTo>
                  <a:pt x="119574" y="81004"/>
                  <a:pt x="782566" y="644138"/>
                  <a:pt x="216508" y="1290172"/>
                </a:cubicBezTo>
                <a:lnTo>
                  <a:pt x="1" y="1290172"/>
                </a:lnTo>
                <a:cubicBezTo>
                  <a:pt x="1" y="887116"/>
                  <a:pt x="0" y="484060"/>
                  <a:pt x="0" y="81004"/>
                </a:cubicBezTo>
                <a:close/>
              </a:path>
              <a:path w="478630" h="1290172" fill="none">
                <a:moveTo>
                  <a:pt x="30741" y="14061"/>
                </a:moveTo>
                <a:cubicBezTo>
                  <a:pt x="220226" y="-117021"/>
                  <a:pt x="760794" y="698567"/>
                  <a:pt x="292708" y="1203086"/>
                </a:cubicBezTo>
              </a:path>
            </a:pathLst>
          </a:cu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6793366" y="5570797"/>
            <a:ext cx="392925" cy="366901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Arc 42"/>
          <p:cNvSpPr/>
          <p:nvPr/>
        </p:nvSpPr>
        <p:spPr bwMode="auto">
          <a:xfrm rot="9727649">
            <a:off x="6178990" y="5102683"/>
            <a:ext cx="547215" cy="581627"/>
          </a:xfrm>
          <a:custGeom>
            <a:avLst/>
            <a:gdLst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2" fmla="*/ 493336 w 986671"/>
              <a:gd name="connsiteY2" fmla="*/ 988555 h 1977109"/>
              <a:gd name="connsiteX3" fmla="*/ 493335 w 986671"/>
              <a:gd name="connsiteY3" fmla="*/ 0 h 1977109"/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23101 w 516437"/>
              <a:gd name="connsiteY0" fmla="*/ 40441 h 1028996"/>
              <a:gd name="connsiteX1" fmla="*/ 516437 w 516437"/>
              <a:gd name="connsiteY1" fmla="*/ 1028996 h 1028996"/>
              <a:gd name="connsiteX2" fmla="*/ 23102 w 516437"/>
              <a:gd name="connsiteY2" fmla="*/ 1028996 h 1028996"/>
              <a:gd name="connsiteX3" fmla="*/ 23101 w 516437"/>
              <a:gd name="connsiteY3" fmla="*/ 40441 h 1028996"/>
              <a:gd name="connsiteX0" fmla="*/ 0 w 516437"/>
              <a:gd name="connsiteY0" fmla="*/ 0 h 1028996"/>
              <a:gd name="connsiteX1" fmla="*/ 244383 w 516437"/>
              <a:gd name="connsiteY1" fmla="*/ 969382 h 1028996"/>
              <a:gd name="connsiteX0" fmla="*/ 23101 w 516437"/>
              <a:gd name="connsiteY0" fmla="*/ 40441 h 1028996"/>
              <a:gd name="connsiteX1" fmla="*/ 516437 w 516437"/>
              <a:gd name="connsiteY1" fmla="*/ 1028996 h 1028996"/>
              <a:gd name="connsiteX2" fmla="*/ 23102 w 516437"/>
              <a:gd name="connsiteY2" fmla="*/ 1028996 h 1028996"/>
              <a:gd name="connsiteX3" fmla="*/ 23101 w 516437"/>
              <a:gd name="connsiteY3" fmla="*/ 40441 h 1028996"/>
              <a:gd name="connsiteX0" fmla="*/ 0 w 516437"/>
              <a:gd name="connsiteY0" fmla="*/ 0 h 1028996"/>
              <a:gd name="connsiteX1" fmla="*/ 244383 w 516437"/>
              <a:gd name="connsiteY1" fmla="*/ 969382 h 1028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6437" h="1028996" stroke="0" extrusionOk="0">
                <a:moveTo>
                  <a:pt x="23101" y="40441"/>
                </a:moveTo>
                <a:cubicBezTo>
                  <a:pt x="351875" y="358982"/>
                  <a:pt x="516437" y="483032"/>
                  <a:pt x="516437" y="1028996"/>
                </a:cubicBezTo>
                <a:lnTo>
                  <a:pt x="23102" y="1028996"/>
                </a:lnTo>
                <a:cubicBezTo>
                  <a:pt x="23102" y="699478"/>
                  <a:pt x="23101" y="369959"/>
                  <a:pt x="23101" y="40441"/>
                </a:cubicBezTo>
                <a:close/>
              </a:path>
              <a:path w="516437" h="1028996" fill="none">
                <a:moveTo>
                  <a:pt x="0" y="0"/>
                </a:moveTo>
                <a:cubicBezTo>
                  <a:pt x="361150" y="248312"/>
                  <a:pt x="655801" y="686094"/>
                  <a:pt x="244383" y="969382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6998810" y="1328552"/>
            <a:ext cx="379143" cy="35683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Arc 43"/>
          <p:cNvSpPr/>
          <p:nvPr/>
        </p:nvSpPr>
        <p:spPr bwMode="auto">
          <a:xfrm rot="18712505">
            <a:off x="7138877" y="2889008"/>
            <a:ext cx="662059" cy="1029004"/>
          </a:xfrm>
          <a:custGeom>
            <a:avLst/>
            <a:gdLst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2" fmla="*/ 216508 w 433015"/>
              <a:gd name="connsiteY2" fmla="*/ 1209168 h 2418336"/>
              <a:gd name="connsiteX3" fmla="*/ 216507 w 433015"/>
              <a:gd name="connsiteY3" fmla="*/ 0 h 2418336"/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0" fmla="*/ 0 w 341443"/>
              <a:gd name="connsiteY0" fmla="*/ 0 h 1209168"/>
              <a:gd name="connsiteX1" fmla="*/ 216508 w 341443"/>
              <a:gd name="connsiteY1" fmla="*/ 1209168 h 1209168"/>
              <a:gd name="connsiteX2" fmla="*/ 1 w 341443"/>
              <a:gd name="connsiteY2" fmla="*/ 1209168 h 1209168"/>
              <a:gd name="connsiteX3" fmla="*/ 0 w 341443"/>
              <a:gd name="connsiteY3" fmla="*/ 0 h 1209168"/>
              <a:gd name="connsiteX0" fmla="*/ 0 w 341443"/>
              <a:gd name="connsiteY0" fmla="*/ 0 h 1209168"/>
              <a:gd name="connsiteX1" fmla="*/ 216508 w 341443"/>
              <a:gd name="connsiteY1" fmla="*/ 1209168 h 1209168"/>
              <a:gd name="connsiteX0" fmla="*/ 0 w 417466"/>
              <a:gd name="connsiteY0" fmla="*/ 0 h 1209168"/>
              <a:gd name="connsiteX1" fmla="*/ 216508 w 417466"/>
              <a:gd name="connsiteY1" fmla="*/ 1209168 h 1209168"/>
              <a:gd name="connsiteX2" fmla="*/ 1 w 417466"/>
              <a:gd name="connsiteY2" fmla="*/ 1209168 h 1209168"/>
              <a:gd name="connsiteX3" fmla="*/ 0 w 417466"/>
              <a:gd name="connsiteY3" fmla="*/ 0 h 1209168"/>
              <a:gd name="connsiteX0" fmla="*/ 0 w 417466"/>
              <a:gd name="connsiteY0" fmla="*/ 0 h 1209168"/>
              <a:gd name="connsiteX1" fmla="*/ 216508 w 417466"/>
              <a:gd name="connsiteY1" fmla="*/ 1209168 h 1209168"/>
              <a:gd name="connsiteX0" fmla="*/ 0 w 417466"/>
              <a:gd name="connsiteY0" fmla="*/ 0 h 1209168"/>
              <a:gd name="connsiteX1" fmla="*/ 216508 w 417466"/>
              <a:gd name="connsiteY1" fmla="*/ 1209168 h 1209168"/>
              <a:gd name="connsiteX2" fmla="*/ 1 w 417466"/>
              <a:gd name="connsiteY2" fmla="*/ 1209168 h 1209168"/>
              <a:gd name="connsiteX3" fmla="*/ 0 w 417466"/>
              <a:gd name="connsiteY3" fmla="*/ 0 h 1209168"/>
              <a:gd name="connsiteX0" fmla="*/ 0 w 417466"/>
              <a:gd name="connsiteY0" fmla="*/ 0 h 1209168"/>
              <a:gd name="connsiteX1" fmla="*/ 351107 w 417466"/>
              <a:gd name="connsiteY1" fmla="*/ 1150395 h 1209168"/>
              <a:gd name="connsiteX0" fmla="*/ 0 w 421928"/>
              <a:gd name="connsiteY0" fmla="*/ 0 h 1209168"/>
              <a:gd name="connsiteX1" fmla="*/ 216508 w 421928"/>
              <a:gd name="connsiteY1" fmla="*/ 1209168 h 1209168"/>
              <a:gd name="connsiteX2" fmla="*/ 1 w 421928"/>
              <a:gd name="connsiteY2" fmla="*/ 1209168 h 1209168"/>
              <a:gd name="connsiteX3" fmla="*/ 0 w 421928"/>
              <a:gd name="connsiteY3" fmla="*/ 0 h 1209168"/>
              <a:gd name="connsiteX0" fmla="*/ 0 w 421928"/>
              <a:gd name="connsiteY0" fmla="*/ 0 h 1209168"/>
              <a:gd name="connsiteX1" fmla="*/ 351107 w 421928"/>
              <a:gd name="connsiteY1" fmla="*/ 1150395 h 1209168"/>
              <a:gd name="connsiteX0" fmla="*/ 0 w 417466"/>
              <a:gd name="connsiteY0" fmla="*/ 0 h 1209168"/>
              <a:gd name="connsiteX1" fmla="*/ 216508 w 417466"/>
              <a:gd name="connsiteY1" fmla="*/ 1209168 h 1209168"/>
              <a:gd name="connsiteX2" fmla="*/ 1 w 417466"/>
              <a:gd name="connsiteY2" fmla="*/ 1209168 h 1209168"/>
              <a:gd name="connsiteX3" fmla="*/ 0 w 417466"/>
              <a:gd name="connsiteY3" fmla="*/ 0 h 1209168"/>
              <a:gd name="connsiteX0" fmla="*/ 0 w 417466"/>
              <a:gd name="connsiteY0" fmla="*/ 0 h 1209168"/>
              <a:gd name="connsiteX1" fmla="*/ 154873 w 417466"/>
              <a:gd name="connsiteY1" fmla="*/ 1205408 h 1209168"/>
              <a:gd name="connsiteX0" fmla="*/ 0 w 461926"/>
              <a:gd name="connsiteY0" fmla="*/ 0 h 1209168"/>
              <a:gd name="connsiteX1" fmla="*/ 216508 w 461926"/>
              <a:gd name="connsiteY1" fmla="*/ 1209168 h 1209168"/>
              <a:gd name="connsiteX2" fmla="*/ 1 w 461926"/>
              <a:gd name="connsiteY2" fmla="*/ 1209168 h 1209168"/>
              <a:gd name="connsiteX3" fmla="*/ 0 w 461926"/>
              <a:gd name="connsiteY3" fmla="*/ 0 h 1209168"/>
              <a:gd name="connsiteX0" fmla="*/ 0 w 461926"/>
              <a:gd name="connsiteY0" fmla="*/ 0 h 1209168"/>
              <a:gd name="connsiteX1" fmla="*/ 154873 w 461926"/>
              <a:gd name="connsiteY1" fmla="*/ 1205408 h 1209168"/>
              <a:gd name="connsiteX0" fmla="*/ 0 w 461926"/>
              <a:gd name="connsiteY0" fmla="*/ 0 h 1209168"/>
              <a:gd name="connsiteX1" fmla="*/ 216508 w 461926"/>
              <a:gd name="connsiteY1" fmla="*/ 1209168 h 1209168"/>
              <a:gd name="connsiteX2" fmla="*/ 1 w 461926"/>
              <a:gd name="connsiteY2" fmla="*/ 1209168 h 1209168"/>
              <a:gd name="connsiteX3" fmla="*/ 0 w 461926"/>
              <a:gd name="connsiteY3" fmla="*/ 0 h 1209168"/>
              <a:gd name="connsiteX0" fmla="*/ 0 w 461926"/>
              <a:gd name="connsiteY0" fmla="*/ 0 h 1209168"/>
              <a:gd name="connsiteX1" fmla="*/ 154873 w 461926"/>
              <a:gd name="connsiteY1" fmla="*/ 1205408 h 1209168"/>
              <a:gd name="connsiteX0" fmla="*/ 183061 w 644987"/>
              <a:gd name="connsiteY0" fmla="*/ 0 h 1209168"/>
              <a:gd name="connsiteX1" fmla="*/ 399569 w 644987"/>
              <a:gd name="connsiteY1" fmla="*/ 1209168 h 1209168"/>
              <a:gd name="connsiteX2" fmla="*/ 183062 w 644987"/>
              <a:gd name="connsiteY2" fmla="*/ 1209168 h 1209168"/>
              <a:gd name="connsiteX3" fmla="*/ 183061 w 644987"/>
              <a:gd name="connsiteY3" fmla="*/ 0 h 1209168"/>
              <a:gd name="connsiteX0" fmla="*/ 183061 w 644987"/>
              <a:gd name="connsiteY0" fmla="*/ 0 h 1209168"/>
              <a:gd name="connsiteX1" fmla="*/ 337934 w 644987"/>
              <a:gd name="connsiteY1" fmla="*/ 1205408 h 1209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4987" h="1209168" stroke="0" extrusionOk="0">
                <a:moveTo>
                  <a:pt x="183061" y="0"/>
                </a:moveTo>
                <a:cubicBezTo>
                  <a:pt x="518940" y="249388"/>
                  <a:pt x="909395" y="488274"/>
                  <a:pt x="399569" y="1209168"/>
                </a:cubicBezTo>
                <a:lnTo>
                  <a:pt x="183062" y="1209168"/>
                </a:lnTo>
                <a:cubicBezTo>
                  <a:pt x="183062" y="806112"/>
                  <a:pt x="-228829" y="99436"/>
                  <a:pt x="183061" y="0"/>
                </a:cubicBezTo>
                <a:close/>
              </a:path>
              <a:path w="644987" h="1209168" fill="none">
                <a:moveTo>
                  <a:pt x="183061" y="0"/>
                </a:moveTo>
                <a:cubicBezTo>
                  <a:pt x="302635" y="0"/>
                  <a:pt x="587558" y="870106"/>
                  <a:pt x="337934" y="1205408"/>
                </a:cubicBezTo>
              </a:path>
            </a:pathLst>
          </a:cu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184977" y="2839210"/>
            <a:ext cx="983667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onPause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()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201310" y="3701085"/>
            <a:ext cx="983667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onPause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()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9" name="Arc 43"/>
          <p:cNvSpPr/>
          <p:nvPr/>
        </p:nvSpPr>
        <p:spPr bwMode="auto">
          <a:xfrm rot="7256280">
            <a:off x="7090583" y="3250820"/>
            <a:ext cx="662059" cy="1029004"/>
          </a:xfrm>
          <a:custGeom>
            <a:avLst/>
            <a:gdLst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2" fmla="*/ 216508 w 433015"/>
              <a:gd name="connsiteY2" fmla="*/ 1209168 h 2418336"/>
              <a:gd name="connsiteX3" fmla="*/ 216507 w 433015"/>
              <a:gd name="connsiteY3" fmla="*/ 0 h 2418336"/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0" fmla="*/ 0 w 341443"/>
              <a:gd name="connsiteY0" fmla="*/ 0 h 1209168"/>
              <a:gd name="connsiteX1" fmla="*/ 216508 w 341443"/>
              <a:gd name="connsiteY1" fmla="*/ 1209168 h 1209168"/>
              <a:gd name="connsiteX2" fmla="*/ 1 w 341443"/>
              <a:gd name="connsiteY2" fmla="*/ 1209168 h 1209168"/>
              <a:gd name="connsiteX3" fmla="*/ 0 w 341443"/>
              <a:gd name="connsiteY3" fmla="*/ 0 h 1209168"/>
              <a:gd name="connsiteX0" fmla="*/ 0 w 341443"/>
              <a:gd name="connsiteY0" fmla="*/ 0 h 1209168"/>
              <a:gd name="connsiteX1" fmla="*/ 216508 w 341443"/>
              <a:gd name="connsiteY1" fmla="*/ 1209168 h 1209168"/>
              <a:gd name="connsiteX0" fmla="*/ 0 w 417466"/>
              <a:gd name="connsiteY0" fmla="*/ 0 h 1209168"/>
              <a:gd name="connsiteX1" fmla="*/ 216508 w 417466"/>
              <a:gd name="connsiteY1" fmla="*/ 1209168 h 1209168"/>
              <a:gd name="connsiteX2" fmla="*/ 1 w 417466"/>
              <a:gd name="connsiteY2" fmla="*/ 1209168 h 1209168"/>
              <a:gd name="connsiteX3" fmla="*/ 0 w 417466"/>
              <a:gd name="connsiteY3" fmla="*/ 0 h 1209168"/>
              <a:gd name="connsiteX0" fmla="*/ 0 w 417466"/>
              <a:gd name="connsiteY0" fmla="*/ 0 h 1209168"/>
              <a:gd name="connsiteX1" fmla="*/ 216508 w 417466"/>
              <a:gd name="connsiteY1" fmla="*/ 1209168 h 1209168"/>
              <a:gd name="connsiteX0" fmla="*/ 0 w 417466"/>
              <a:gd name="connsiteY0" fmla="*/ 0 h 1209168"/>
              <a:gd name="connsiteX1" fmla="*/ 216508 w 417466"/>
              <a:gd name="connsiteY1" fmla="*/ 1209168 h 1209168"/>
              <a:gd name="connsiteX2" fmla="*/ 1 w 417466"/>
              <a:gd name="connsiteY2" fmla="*/ 1209168 h 1209168"/>
              <a:gd name="connsiteX3" fmla="*/ 0 w 417466"/>
              <a:gd name="connsiteY3" fmla="*/ 0 h 1209168"/>
              <a:gd name="connsiteX0" fmla="*/ 0 w 417466"/>
              <a:gd name="connsiteY0" fmla="*/ 0 h 1209168"/>
              <a:gd name="connsiteX1" fmla="*/ 351107 w 417466"/>
              <a:gd name="connsiteY1" fmla="*/ 1150395 h 1209168"/>
              <a:gd name="connsiteX0" fmla="*/ 0 w 421928"/>
              <a:gd name="connsiteY0" fmla="*/ 0 h 1209168"/>
              <a:gd name="connsiteX1" fmla="*/ 216508 w 421928"/>
              <a:gd name="connsiteY1" fmla="*/ 1209168 h 1209168"/>
              <a:gd name="connsiteX2" fmla="*/ 1 w 421928"/>
              <a:gd name="connsiteY2" fmla="*/ 1209168 h 1209168"/>
              <a:gd name="connsiteX3" fmla="*/ 0 w 421928"/>
              <a:gd name="connsiteY3" fmla="*/ 0 h 1209168"/>
              <a:gd name="connsiteX0" fmla="*/ 0 w 421928"/>
              <a:gd name="connsiteY0" fmla="*/ 0 h 1209168"/>
              <a:gd name="connsiteX1" fmla="*/ 351107 w 421928"/>
              <a:gd name="connsiteY1" fmla="*/ 1150395 h 1209168"/>
              <a:gd name="connsiteX0" fmla="*/ 0 w 417466"/>
              <a:gd name="connsiteY0" fmla="*/ 0 h 1209168"/>
              <a:gd name="connsiteX1" fmla="*/ 216508 w 417466"/>
              <a:gd name="connsiteY1" fmla="*/ 1209168 h 1209168"/>
              <a:gd name="connsiteX2" fmla="*/ 1 w 417466"/>
              <a:gd name="connsiteY2" fmla="*/ 1209168 h 1209168"/>
              <a:gd name="connsiteX3" fmla="*/ 0 w 417466"/>
              <a:gd name="connsiteY3" fmla="*/ 0 h 1209168"/>
              <a:gd name="connsiteX0" fmla="*/ 0 w 417466"/>
              <a:gd name="connsiteY0" fmla="*/ 0 h 1209168"/>
              <a:gd name="connsiteX1" fmla="*/ 154873 w 417466"/>
              <a:gd name="connsiteY1" fmla="*/ 1205408 h 1209168"/>
              <a:gd name="connsiteX0" fmla="*/ 0 w 461926"/>
              <a:gd name="connsiteY0" fmla="*/ 0 h 1209168"/>
              <a:gd name="connsiteX1" fmla="*/ 216508 w 461926"/>
              <a:gd name="connsiteY1" fmla="*/ 1209168 h 1209168"/>
              <a:gd name="connsiteX2" fmla="*/ 1 w 461926"/>
              <a:gd name="connsiteY2" fmla="*/ 1209168 h 1209168"/>
              <a:gd name="connsiteX3" fmla="*/ 0 w 461926"/>
              <a:gd name="connsiteY3" fmla="*/ 0 h 1209168"/>
              <a:gd name="connsiteX0" fmla="*/ 0 w 461926"/>
              <a:gd name="connsiteY0" fmla="*/ 0 h 1209168"/>
              <a:gd name="connsiteX1" fmla="*/ 154873 w 461926"/>
              <a:gd name="connsiteY1" fmla="*/ 1205408 h 1209168"/>
              <a:gd name="connsiteX0" fmla="*/ 0 w 461926"/>
              <a:gd name="connsiteY0" fmla="*/ 0 h 1209168"/>
              <a:gd name="connsiteX1" fmla="*/ 216508 w 461926"/>
              <a:gd name="connsiteY1" fmla="*/ 1209168 h 1209168"/>
              <a:gd name="connsiteX2" fmla="*/ 1 w 461926"/>
              <a:gd name="connsiteY2" fmla="*/ 1209168 h 1209168"/>
              <a:gd name="connsiteX3" fmla="*/ 0 w 461926"/>
              <a:gd name="connsiteY3" fmla="*/ 0 h 1209168"/>
              <a:gd name="connsiteX0" fmla="*/ 0 w 461926"/>
              <a:gd name="connsiteY0" fmla="*/ 0 h 1209168"/>
              <a:gd name="connsiteX1" fmla="*/ 154873 w 461926"/>
              <a:gd name="connsiteY1" fmla="*/ 1205408 h 1209168"/>
              <a:gd name="connsiteX0" fmla="*/ 183061 w 644987"/>
              <a:gd name="connsiteY0" fmla="*/ 0 h 1209168"/>
              <a:gd name="connsiteX1" fmla="*/ 399569 w 644987"/>
              <a:gd name="connsiteY1" fmla="*/ 1209168 h 1209168"/>
              <a:gd name="connsiteX2" fmla="*/ 183062 w 644987"/>
              <a:gd name="connsiteY2" fmla="*/ 1209168 h 1209168"/>
              <a:gd name="connsiteX3" fmla="*/ 183061 w 644987"/>
              <a:gd name="connsiteY3" fmla="*/ 0 h 1209168"/>
              <a:gd name="connsiteX0" fmla="*/ 183061 w 644987"/>
              <a:gd name="connsiteY0" fmla="*/ 0 h 1209168"/>
              <a:gd name="connsiteX1" fmla="*/ 337934 w 644987"/>
              <a:gd name="connsiteY1" fmla="*/ 1205408 h 1209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4987" h="1209168" stroke="0" extrusionOk="0">
                <a:moveTo>
                  <a:pt x="183061" y="0"/>
                </a:moveTo>
                <a:cubicBezTo>
                  <a:pt x="518940" y="249388"/>
                  <a:pt x="909395" y="488274"/>
                  <a:pt x="399569" y="1209168"/>
                </a:cubicBezTo>
                <a:lnTo>
                  <a:pt x="183062" y="1209168"/>
                </a:lnTo>
                <a:cubicBezTo>
                  <a:pt x="183062" y="806112"/>
                  <a:pt x="-228829" y="99436"/>
                  <a:pt x="183061" y="0"/>
                </a:cubicBezTo>
                <a:close/>
              </a:path>
              <a:path w="644987" h="1209168" fill="none">
                <a:moveTo>
                  <a:pt x="183061" y="0"/>
                </a:moveTo>
                <a:cubicBezTo>
                  <a:pt x="302635" y="0"/>
                  <a:pt x="587558" y="870106"/>
                  <a:pt x="337934" y="1205408"/>
                </a:cubicBezTo>
              </a:path>
            </a:pathLst>
          </a:cu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6077953" y="4794713"/>
            <a:ext cx="1391953" cy="476071"/>
          </a:xfrm>
          <a:prstGeom prst="roundRect">
            <a:avLst>
              <a:gd name="adj" fmla="val 50000"/>
            </a:avLst>
          </a:prstGeom>
          <a:solidFill>
            <a:srgbClr val="E1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Destroyed</a:t>
            </a:r>
          </a:p>
        </p:txBody>
      </p:sp>
      <p:sp>
        <p:nvSpPr>
          <p:cNvPr id="50" name="Arc 43"/>
          <p:cNvSpPr/>
          <p:nvPr/>
        </p:nvSpPr>
        <p:spPr bwMode="auto">
          <a:xfrm rot="5400000">
            <a:off x="6361497" y="3191997"/>
            <a:ext cx="1011057" cy="2336402"/>
          </a:xfrm>
          <a:custGeom>
            <a:avLst/>
            <a:gdLst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2" fmla="*/ 216508 w 433015"/>
              <a:gd name="connsiteY2" fmla="*/ 1209168 h 2418336"/>
              <a:gd name="connsiteX3" fmla="*/ 216507 w 433015"/>
              <a:gd name="connsiteY3" fmla="*/ 0 h 2418336"/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0" fmla="*/ 0 w 341443"/>
              <a:gd name="connsiteY0" fmla="*/ 0 h 1209168"/>
              <a:gd name="connsiteX1" fmla="*/ 216508 w 341443"/>
              <a:gd name="connsiteY1" fmla="*/ 1209168 h 1209168"/>
              <a:gd name="connsiteX2" fmla="*/ 1 w 341443"/>
              <a:gd name="connsiteY2" fmla="*/ 1209168 h 1209168"/>
              <a:gd name="connsiteX3" fmla="*/ 0 w 341443"/>
              <a:gd name="connsiteY3" fmla="*/ 0 h 1209168"/>
              <a:gd name="connsiteX0" fmla="*/ 0 w 341443"/>
              <a:gd name="connsiteY0" fmla="*/ 0 h 1209168"/>
              <a:gd name="connsiteX1" fmla="*/ 216508 w 341443"/>
              <a:gd name="connsiteY1" fmla="*/ 1209168 h 1209168"/>
              <a:gd name="connsiteX0" fmla="*/ 0 w 417466"/>
              <a:gd name="connsiteY0" fmla="*/ 0 h 1209168"/>
              <a:gd name="connsiteX1" fmla="*/ 216508 w 417466"/>
              <a:gd name="connsiteY1" fmla="*/ 1209168 h 1209168"/>
              <a:gd name="connsiteX2" fmla="*/ 1 w 417466"/>
              <a:gd name="connsiteY2" fmla="*/ 1209168 h 1209168"/>
              <a:gd name="connsiteX3" fmla="*/ 0 w 417466"/>
              <a:gd name="connsiteY3" fmla="*/ 0 h 1209168"/>
              <a:gd name="connsiteX0" fmla="*/ 0 w 417466"/>
              <a:gd name="connsiteY0" fmla="*/ 0 h 1209168"/>
              <a:gd name="connsiteX1" fmla="*/ 216508 w 417466"/>
              <a:gd name="connsiteY1" fmla="*/ 1209168 h 1209168"/>
              <a:gd name="connsiteX0" fmla="*/ 0 w 417466"/>
              <a:gd name="connsiteY0" fmla="*/ 0 h 1209168"/>
              <a:gd name="connsiteX1" fmla="*/ 216508 w 417466"/>
              <a:gd name="connsiteY1" fmla="*/ 1209168 h 1209168"/>
              <a:gd name="connsiteX2" fmla="*/ 1 w 417466"/>
              <a:gd name="connsiteY2" fmla="*/ 1209168 h 1209168"/>
              <a:gd name="connsiteX3" fmla="*/ 0 w 417466"/>
              <a:gd name="connsiteY3" fmla="*/ 0 h 1209168"/>
              <a:gd name="connsiteX0" fmla="*/ 0 w 417466"/>
              <a:gd name="connsiteY0" fmla="*/ 0 h 1209168"/>
              <a:gd name="connsiteX1" fmla="*/ 351107 w 417466"/>
              <a:gd name="connsiteY1" fmla="*/ 1150395 h 1209168"/>
              <a:gd name="connsiteX0" fmla="*/ 0 w 421928"/>
              <a:gd name="connsiteY0" fmla="*/ 0 h 1209168"/>
              <a:gd name="connsiteX1" fmla="*/ 216508 w 421928"/>
              <a:gd name="connsiteY1" fmla="*/ 1209168 h 1209168"/>
              <a:gd name="connsiteX2" fmla="*/ 1 w 421928"/>
              <a:gd name="connsiteY2" fmla="*/ 1209168 h 1209168"/>
              <a:gd name="connsiteX3" fmla="*/ 0 w 421928"/>
              <a:gd name="connsiteY3" fmla="*/ 0 h 1209168"/>
              <a:gd name="connsiteX0" fmla="*/ 0 w 421928"/>
              <a:gd name="connsiteY0" fmla="*/ 0 h 1209168"/>
              <a:gd name="connsiteX1" fmla="*/ 351107 w 421928"/>
              <a:gd name="connsiteY1" fmla="*/ 1150395 h 1209168"/>
              <a:gd name="connsiteX0" fmla="*/ 0 w 417466"/>
              <a:gd name="connsiteY0" fmla="*/ 0 h 1209168"/>
              <a:gd name="connsiteX1" fmla="*/ 216508 w 417466"/>
              <a:gd name="connsiteY1" fmla="*/ 1209168 h 1209168"/>
              <a:gd name="connsiteX2" fmla="*/ 1 w 417466"/>
              <a:gd name="connsiteY2" fmla="*/ 1209168 h 1209168"/>
              <a:gd name="connsiteX3" fmla="*/ 0 w 417466"/>
              <a:gd name="connsiteY3" fmla="*/ 0 h 1209168"/>
              <a:gd name="connsiteX0" fmla="*/ 0 w 417466"/>
              <a:gd name="connsiteY0" fmla="*/ 0 h 1209168"/>
              <a:gd name="connsiteX1" fmla="*/ 154873 w 417466"/>
              <a:gd name="connsiteY1" fmla="*/ 1205408 h 1209168"/>
              <a:gd name="connsiteX0" fmla="*/ 0 w 461926"/>
              <a:gd name="connsiteY0" fmla="*/ 0 h 1209168"/>
              <a:gd name="connsiteX1" fmla="*/ 216508 w 461926"/>
              <a:gd name="connsiteY1" fmla="*/ 1209168 h 1209168"/>
              <a:gd name="connsiteX2" fmla="*/ 1 w 461926"/>
              <a:gd name="connsiteY2" fmla="*/ 1209168 h 1209168"/>
              <a:gd name="connsiteX3" fmla="*/ 0 w 461926"/>
              <a:gd name="connsiteY3" fmla="*/ 0 h 1209168"/>
              <a:gd name="connsiteX0" fmla="*/ 0 w 461926"/>
              <a:gd name="connsiteY0" fmla="*/ 0 h 1209168"/>
              <a:gd name="connsiteX1" fmla="*/ 154873 w 461926"/>
              <a:gd name="connsiteY1" fmla="*/ 1205408 h 1209168"/>
              <a:gd name="connsiteX0" fmla="*/ 0 w 461926"/>
              <a:gd name="connsiteY0" fmla="*/ 0 h 1209168"/>
              <a:gd name="connsiteX1" fmla="*/ 216508 w 461926"/>
              <a:gd name="connsiteY1" fmla="*/ 1209168 h 1209168"/>
              <a:gd name="connsiteX2" fmla="*/ 1 w 461926"/>
              <a:gd name="connsiteY2" fmla="*/ 1209168 h 1209168"/>
              <a:gd name="connsiteX3" fmla="*/ 0 w 461926"/>
              <a:gd name="connsiteY3" fmla="*/ 0 h 1209168"/>
              <a:gd name="connsiteX0" fmla="*/ 0 w 461926"/>
              <a:gd name="connsiteY0" fmla="*/ 0 h 1209168"/>
              <a:gd name="connsiteX1" fmla="*/ 154873 w 461926"/>
              <a:gd name="connsiteY1" fmla="*/ 1205408 h 1209168"/>
              <a:gd name="connsiteX0" fmla="*/ 183061 w 644987"/>
              <a:gd name="connsiteY0" fmla="*/ 0 h 1209168"/>
              <a:gd name="connsiteX1" fmla="*/ 399569 w 644987"/>
              <a:gd name="connsiteY1" fmla="*/ 1209168 h 1209168"/>
              <a:gd name="connsiteX2" fmla="*/ 183062 w 644987"/>
              <a:gd name="connsiteY2" fmla="*/ 1209168 h 1209168"/>
              <a:gd name="connsiteX3" fmla="*/ 183061 w 644987"/>
              <a:gd name="connsiteY3" fmla="*/ 0 h 1209168"/>
              <a:gd name="connsiteX0" fmla="*/ 183061 w 644987"/>
              <a:gd name="connsiteY0" fmla="*/ 0 h 1209168"/>
              <a:gd name="connsiteX1" fmla="*/ 337934 w 644987"/>
              <a:gd name="connsiteY1" fmla="*/ 1205408 h 1209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4987" h="1209168" stroke="0" extrusionOk="0">
                <a:moveTo>
                  <a:pt x="183061" y="0"/>
                </a:moveTo>
                <a:cubicBezTo>
                  <a:pt x="518940" y="249388"/>
                  <a:pt x="909395" y="488274"/>
                  <a:pt x="399569" y="1209168"/>
                </a:cubicBezTo>
                <a:lnTo>
                  <a:pt x="183062" y="1209168"/>
                </a:lnTo>
                <a:cubicBezTo>
                  <a:pt x="183062" y="806112"/>
                  <a:pt x="-228829" y="99436"/>
                  <a:pt x="183061" y="0"/>
                </a:cubicBezTo>
                <a:close/>
              </a:path>
              <a:path w="644987" h="1209168" fill="none">
                <a:moveTo>
                  <a:pt x="183061" y="0"/>
                </a:moveTo>
                <a:cubicBezTo>
                  <a:pt x="302635" y="0"/>
                  <a:pt x="587558" y="870106"/>
                  <a:pt x="337934" y="1205408"/>
                </a:cubicBezTo>
              </a:path>
            </a:pathLst>
          </a:cu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Rounded Rectangle 37"/>
          <p:cNvSpPr/>
          <p:nvPr/>
        </p:nvSpPr>
        <p:spPr bwMode="auto">
          <a:xfrm>
            <a:off x="7844294" y="3669493"/>
            <a:ext cx="1209912" cy="476071"/>
          </a:xfrm>
          <a:prstGeom prst="roundRect">
            <a:avLst>
              <a:gd name="adj" fmla="val 50000"/>
            </a:avLst>
          </a:prstGeom>
          <a:solidFill>
            <a:srgbClr val="E1FFFF"/>
          </a:solidFill>
          <a:ln w="190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" charset="0"/>
              </a:rPr>
              <a:t>Paused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203628" y="4765090"/>
            <a:ext cx="155074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/>
              <a:t>onDestroy</a:t>
            </a:r>
            <a:r>
              <a:rPr lang="en-US" sz="1400" dirty="0" smtClean="0"/>
              <a:t>(),</a:t>
            </a:r>
            <a:br>
              <a:rPr lang="en-US" sz="1400" dirty="0" smtClean="0"/>
            </a:br>
            <a:r>
              <a:rPr lang="en-US" sz="1400" dirty="0" smtClean="0"/>
              <a:t>&lt;process killed</a:t>
            </a:r>
            <a:r>
              <a:rPr lang="en-US" sz="1400" dirty="0"/>
              <a:t>&gt;</a:t>
            </a:r>
          </a:p>
        </p:txBody>
      </p:sp>
      <p:sp>
        <p:nvSpPr>
          <p:cNvPr id="52" name="Arc 43"/>
          <p:cNvSpPr/>
          <p:nvPr/>
        </p:nvSpPr>
        <p:spPr bwMode="auto">
          <a:xfrm rot="17902971" flipH="1">
            <a:off x="5330027" y="4206499"/>
            <a:ext cx="662059" cy="1029004"/>
          </a:xfrm>
          <a:custGeom>
            <a:avLst/>
            <a:gdLst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2" fmla="*/ 216508 w 433015"/>
              <a:gd name="connsiteY2" fmla="*/ 1209168 h 2418336"/>
              <a:gd name="connsiteX3" fmla="*/ 216507 w 433015"/>
              <a:gd name="connsiteY3" fmla="*/ 0 h 2418336"/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0" fmla="*/ 0 w 341443"/>
              <a:gd name="connsiteY0" fmla="*/ 0 h 1209168"/>
              <a:gd name="connsiteX1" fmla="*/ 216508 w 341443"/>
              <a:gd name="connsiteY1" fmla="*/ 1209168 h 1209168"/>
              <a:gd name="connsiteX2" fmla="*/ 1 w 341443"/>
              <a:gd name="connsiteY2" fmla="*/ 1209168 h 1209168"/>
              <a:gd name="connsiteX3" fmla="*/ 0 w 341443"/>
              <a:gd name="connsiteY3" fmla="*/ 0 h 1209168"/>
              <a:gd name="connsiteX0" fmla="*/ 0 w 341443"/>
              <a:gd name="connsiteY0" fmla="*/ 0 h 1209168"/>
              <a:gd name="connsiteX1" fmla="*/ 216508 w 341443"/>
              <a:gd name="connsiteY1" fmla="*/ 1209168 h 1209168"/>
              <a:gd name="connsiteX0" fmla="*/ 0 w 417466"/>
              <a:gd name="connsiteY0" fmla="*/ 0 h 1209168"/>
              <a:gd name="connsiteX1" fmla="*/ 216508 w 417466"/>
              <a:gd name="connsiteY1" fmla="*/ 1209168 h 1209168"/>
              <a:gd name="connsiteX2" fmla="*/ 1 w 417466"/>
              <a:gd name="connsiteY2" fmla="*/ 1209168 h 1209168"/>
              <a:gd name="connsiteX3" fmla="*/ 0 w 417466"/>
              <a:gd name="connsiteY3" fmla="*/ 0 h 1209168"/>
              <a:gd name="connsiteX0" fmla="*/ 0 w 417466"/>
              <a:gd name="connsiteY0" fmla="*/ 0 h 1209168"/>
              <a:gd name="connsiteX1" fmla="*/ 216508 w 417466"/>
              <a:gd name="connsiteY1" fmla="*/ 1209168 h 1209168"/>
              <a:gd name="connsiteX0" fmla="*/ 0 w 417466"/>
              <a:gd name="connsiteY0" fmla="*/ 0 h 1209168"/>
              <a:gd name="connsiteX1" fmla="*/ 216508 w 417466"/>
              <a:gd name="connsiteY1" fmla="*/ 1209168 h 1209168"/>
              <a:gd name="connsiteX2" fmla="*/ 1 w 417466"/>
              <a:gd name="connsiteY2" fmla="*/ 1209168 h 1209168"/>
              <a:gd name="connsiteX3" fmla="*/ 0 w 417466"/>
              <a:gd name="connsiteY3" fmla="*/ 0 h 1209168"/>
              <a:gd name="connsiteX0" fmla="*/ 0 w 417466"/>
              <a:gd name="connsiteY0" fmla="*/ 0 h 1209168"/>
              <a:gd name="connsiteX1" fmla="*/ 351107 w 417466"/>
              <a:gd name="connsiteY1" fmla="*/ 1150395 h 1209168"/>
              <a:gd name="connsiteX0" fmla="*/ 0 w 421928"/>
              <a:gd name="connsiteY0" fmla="*/ 0 h 1209168"/>
              <a:gd name="connsiteX1" fmla="*/ 216508 w 421928"/>
              <a:gd name="connsiteY1" fmla="*/ 1209168 h 1209168"/>
              <a:gd name="connsiteX2" fmla="*/ 1 w 421928"/>
              <a:gd name="connsiteY2" fmla="*/ 1209168 h 1209168"/>
              <a:gd name="connsiteX3" fmla="*/ 0 w 421928"/>
              <a:gd name="connsiteY3" fmla="*/ 0 h 1209168"/>
              <a:gd name="connsiteX0" fmla="*/ 0 w 421928"/>
              <a:gd name="connsiteY0" fmla="*/ 0 h 1209168"/>
              <a:gd name="connsiteX1" fmla="*/ 351107 w 421928"/>
              <a:gd name="connsiteY1" fmla="*/ 1150395 h 1209168"/>
              <a:gd name="connsiteX0" fmla="*/ 0 w 417466"/>
              <a:gd name="connsiteY0" fmla="*/ 0 h 1209168"/>
              <a:gd name="connsiteX1" fmla="*/ 216508 w 417466"/>
              <a:gd name="connsiteY1" fmla="*/ 1209168 h 1209168"/>
              <a:gd name="connsiteX2" fmla="*/ 1 w 417466"/>
              <a:gd name="connsiteY2" fmla="*/ 1209168 h 1209168"/>
              <a:gd name="connsiteX3" fmla="*/ 0 w 417466"/>
              <a:gd name="connsiteY3" fmla="*/ 0 h 1209168"/>
              <a:gd name="connsiteX0" fmla="*/ 0 w 417466"/>
              <a:gd name="connsiteY0" fmla="*/ 0 h 1209168"/>
              <a:gd name="connsiteX1" fmla="*/ 154873 w 417466"/>
              <a:gd name="connsiteY1" fmla="*/ 1205408 h 1209168"/>
              <a:gd name="connsiteX0" fmla="*/ 0 w 461926"/>
              <a:gd name="connsiteY0" fmla="*/ 0 h 1209168"/>
              <a:gd name="connsiteX1" fmla="*/ 216508 w 461926"/>
              <a:gd name="connsiteY1" fmla="*/ 1209168 h 1209168"/>
              <a:gd name="connsiteX2" fmla="*/ 1 w 461926"/>
              <a:gd name="connsiteY2" fmla="*/ 1209168 h 1209168"/>
              <a:gd name="connsiteX3" fmla="*/ 0 w 461926"/>
              <a:gd name="connsiteY3" fmla="*/ 0 h 1209168"/>
              <a:gd name="connsiteX0" fmla="*/ 0 w 461926"/>
              <a:gd name="connsiteY0" fmla="*/ 0 h 1209168"/>
              <a:gd name="connsiteX1" fmla="*/ 154873 w 461926"/>
              <a:gd name="connsiteY1" fmla="*/ 1205408 h 1209168"/>
              <a:gd name="connsiteX0" fmla="*/ 0 w 461926"/>
              <a:gd name="connsiteY0" fmla="*/ 0 h 1209168"/>
              <a:gd name="connsiteX1" fmla="*/ 216508 w 461926"/>
              <a:gd name="connsiteY1" fmla="*/ 1209168 h 1209168"/>
              <a:gd name="connsiteX2" fmla="*/ 1 w 461926"/>
              <a:gd name="connsiteY2" fmla="*/ 1209168 h 1209168"/>
              <a:gd name="connsiteX3" fmla="*/ 0 w 461926"/>
              <a:gd name="connsiteY3" fmla="*/ 0 h 1209168"/>
              <a:gd name="connsiteX0" fmla="*/ 0 w 461926"/>
              <a:gd name="connsiteY0" fmla="*/ 0 h 1209168"/>
              <a:gd name="connsiteX1" fmla="*/ 154873 w 461926"/>
              <a:gd name="connsiteY1" fmla="*/ 1205408 h 1209168"/>
              <a:gd name="connsiteX0" fmla="*/ 183061 w 644987"/>
              <a:gd name="connsiteY0" fmla="*/ 0 h 1209168"/>
              <a:gd name="connsiteX1" fmla="*/ 399569 w 644987"/>
              <a:gd name="connsiteY1" fmla="*/ 1209168 h 1209168"/>
              <a:gd name="connsiteX2" fmla="*/ 183062 w 644987"/>
              <a:gd name="connsiteY2" fmla="*/ 1209168 h 1209168"/>
              <a:gd name="connsiteX3" fmla="*/ 183061 w 644987"/>
              <a:gd name="connsiteY3" fmla="*/ 0 h 1209168"/>
              <a:gd name="connsiteX0" fmla="*/ 183061 w 644987"/>
              <a:gd name="connsiteY0" fmla="*/ 0 h 1209168"/>
              <a:gd name="connsiteX1" fmla="*/ 337934 w 644987"/>
              <a:gd name="connsiteY1" fmla="*/ 1205408 h 1209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4987" h="1209168" stroke="0" extrusionOk="0">
                <a:moveTo>
                  <a:pt x="183061" y="0"/>
                </a:moveTo>
                <a:cubicBezTo>
                  <a:pt x="518940" y="249388"/>
                  <a:pt x="909395" y="488274"/>
                  <a:pt x="399569" y="1209168"/>
                </a:cubicBezTo>
                <a:lnTo>
                  <a:pt x="183062" y="1209168"/>
                </a:lnTo>
                <a:cubicBezTo>
                  <a:pt x="183062" y="806112"/>
                  <a:pt x="-228829" y="99436"/>
                  <a:pt x="183061" y="0"/>
                </a:cubicBezTo>
                <a:close/>
              </a:path>
              <a:path w="644987" h="1209168" fill="none">
                <a:moveTo>
                  <a:pt x="183061" y="0"/>
                </a:moveTo>
                <a:cubicBezTo>
                  <a:pt x="302635" y="0"/>
                  <a:pt x="587558" y="870106"/>
                  <a:pt x="337934" y="1205408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Rounded Rectangle 44"/>
          <p:cNvSpPr/>
          <p:nvPr/>
        </p:nvSpPr>
        <p:spPr bwMode="auto">
          <a:xfrm>
            <a:off x="4521844" y="4048312"/>
            <a:ext cx="1209912" cy="476071"/>
          </a:xfrm>
          <a:prstGeom prst="roundRect">
            <a:avLst>
              <a:gd name="adj" fmla="val 50000"/>
            </a:avLst>
          </a:prstGeom>
          <a:solidFill>
            <a:srgbClr val="E1FFFF"/>
          </a:solidFill>
          <a:ln w="190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" charset="0"/>
              </a:rPr>
              <a:t>Stopped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188467" y="4204780"/>
            <a:ext cx="875561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onStop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()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" name="Arc 30"/>
          <p:cNvSpPr/>
          <p:nvPr/>
        </p:nvSpPr>
        <p:spPr bwMode="auto">
          <a:xfrm rot="4070772" flipH="1">
            <a:off x="5669519" y="812210"/>
            <a:ext cx="388913" cy="2526653"/>
          </a:xfrm>
          <a:prstGeom prst="arc">
            <a:avLst>
              <a:gd name="adj1" fmla="val 16197851"/>
              <a:gd name="adj2" fmla="val 0"/>
            </a:avLst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27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State diagram for an Android Activity Lifecyc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429722"/>
            <a:ext cx="4612189" cy="596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-101600" y="533400"/>
            <a:ext cx="6515100" cy="381000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/>
              <a:t>Activity Lifecycle Hook Methods</a:t>
            </a:r>
            <a:endParaRPr lang="en-US" sz="32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-12700" y="1120252"/>
            <a:ext cx="5207000" cy="5251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indent="-233363" eaLnBrk="1" hangingPunct="1">
              <a:spcBef>
                <a:spcPts val="12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 smtClean="0"/>
              <a:t>The </a:t>
            </a:r>
            <a:r>
              <a:rPr lang="en-US" sz="2000" dirty="0"/>
              <a:t>Android </a:t>
            </a:r>
            <a:r>
              <a:rPr lang="en-US" sz="2000" dirty="0" smtClean="0"/>
              <a:t>runtime calls hook methods on an Activity to </a:t>
            </a:r>
            <a:r>
              <a:rPr lang="en-US" sz="2000" dirty="0"/>
              <a:t>control its </a:t>
            </a:r>
            <a:r>
              <a:rPr lang="en-US" sz="2000" dirty="0" smtClean="0"/>
              <a:t>lifecycle</a:t>
            </a:r>
            <a:r>
              <a:rPr lang="en-US" sz="2000" dirty="0"/>
              <a:t>:</a:t>
            </a:r>
          </a:p>
          <a:p>
            <a:pPr lvl="1" indent="-233363" eaLnBrk="1" hangingPunct="1">
              <a:spcBef>
                <a:spcPts val="1200"/>
              </a:spcBef>
              <a:buClrTx/>
              <a:buFont typeface="Arial" pitchFamily="34" charset="0"/>
              <a:buChar char="•"/>
              <a:defRPr/>
            </a:pPr>
            <a:r>
              <a:rPr lang="en-US" sz="2000" b="1" dirty="0" err="1"/>
              <a:t>onCreate</a:t>
            </a:r>
            <a:r>
              <a:rPr lang="en-US" sz="2000" b="1" dirty="0"/>
              <a:t>() </a:t>
            </a:r>
            <a:r>
              <a:rPr lang="en-US" sz="2000" dirty="0" smtClean="0"/>
              <a:t>– called to initialize an Activity when it is first created</a:t>
            </a:r>
            <a:endParaRPr lang="en-US" sz="2000" dirty="0" smtClean="0">
              <a:ea typeface="ＭＳ Ｐゴシック" pitchFamily="34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172200" y="1168594"/>
            <a:ext cx="1084072" cy="293477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60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State diagram for an Android Activity Lifecyc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429722"/>
            <a:ext cx="4612189" cy="596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-101600" y="533400"/>
            <a:ext cx="6515100" cy="381000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/>
              <a:t>Activity Lifecycle Hook Methods</a:t>
            </a:r>
            <a:endParaRPr lang="en-US" sz="3200" dirty="0"/>
          </a:p>
        </p:txBody>
      </p:sp>
      <p:sp>
        <p:nvSpPr>
          <p:cNvPr id="7" name="Rectangle 6"/>
          <p:cNvSpPr/>
          <p:nvPr/>
        </p:nvSpPr>
        <p:spPr bwMode="auto">
          <a:xfrm>
            <a:off x="6172200" y="1625809"/>
            <a:ext cx="1084072" cy="293477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-12700" y="1120252"/>
            <a:ext cx="5207000" cy="5251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indent="-233363" eaLnBrk="1" hangingPunct="1">
              <a:spcBef>
                <a:spcPts val="12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 smtClean="0"/>
              <a:t>The </a:t>
            </a:r>
            <a:r>
              <a:rPr lang="en-US" sz="2000" dirty="0"/>
              <a:t>Android </a:t>
            </a:r>
            <a:r>
              <a:rPr lang="en-US" sz="2000" dirty="0" smtClean="0"/>
              <a:t>runtime calls hook methods on an Activity to </a:t>
            </a:r>
            <a:r>
              <a:rPr lang="en-US" sz="2000" dirty="0"/>
              <a:t>control its </a:t>
            </a:r>
            <a:r>
              <a:rPr lang="en-US" sz="2000" dirty="0" smtClean="0"/>
              <a:t>lifecycle</a:t>
            </a:r>
            <a:r>
              <a:rPr lang="en-US" sz="2000" dirty="0"/>
              <a:t>:</a:t>
            </a:r>
          </a:p>
          <a:p>
            <a:pPr lvl="1" indent="-233363" eaLnBrk="1" hangingPunct="1">
              <a:spcBef>
                <a:spcPts val="1200"/>
              </a:spcBef>
              <a:buClrTx/>
              <a:buFont typeface="Arial" pitchFamily="34" charset="0"/>
              <a:buChar char="•"/>
              <a:defRPr/>
            </a:pP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</a:rPr>
              <a:t>onCreate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()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called to initialize an Activity when it is first created</a:t>
            </a:r>
          </a:p>
          <a:p>
            <a:pPr lvl="1" indent="-233363" eaLnBrk="1" hangingPunct="1">
              <a:spcBef>
                <a:spcPts val="1200"/>
              </a:spcBef>
              <a:buClrTx/>
              <a:buFont typeface="Arial" pitchFamily="34" charset="0"/>
              <a:buChar char="•"/>
              <a:defRPr/>
            </a:pPr>
            <a:r>
              <a:rPr lang="en-US" sz="2000" b="1" dirty="0" err="1">
                <a:ea typeface="ＭＳ Ｐゴシック" pitchFamily="34" charset="-128"/>
              </a:rPr>
              <a:t>onStart</a:t>
            </a:r>
            <a:r>
              <a:rPr lang="en-US" sz="2000" b="1" dirty="0">
                <a:ea typeface="ＭＳ Ｐゴシック" pitchFamily="34" charset="-128"/>
              </a:rPr>
              <a:t>() </a:t>
            </a:r>
            <a:r>
              <a:rPr lang="en-US" sz="2000" dirty="0">
                <a:ea typeface="ＭＳ Ｐゴシック" pitchFamily="34" charset="-128"/>
              </a:rPr>
              <a:t>– called </a:t>
            </a:r>
            <a:r>
              <a:rPr lang="en-US" sz="2000" dirty="0" smtClean="0">
                <a:ea typeface="ＭＳ Ｐゴシック" pitchFamily="34" charset="-128"/>
              </a:rPr>
              <a:t>when Activity is becoming visible to the user</a:t>
            </a:r>
            <a:endParaRPr lang="en-US" sz="2000" dirty="0">
              <a:ea typeface="ＭＳ Ｐゴシック" pitchFamily="34" charset="-128"/>
            </a:endParaRPr>
          </a:p>
          <a:p>
            <a:pPr marL="169862" lvl="1" indent="0">
              <a:buNone/>
            </a:pPr>
            <a:endParaRPr lang="en-US" sz="20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144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State diagram for an Android Activity Lifecyc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429722"/>
            <a:ext cx="4612189" cy="596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-101600" y="533400"/>
            <a:ext cx="6515100" cy="381000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/>
              <a:t>Activity Lifecycle Hook Methods</a:t>
            </a:r>
            <a:endParaRPr lang="en-US" sz="32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-12700" y="1120252"/>
            <a:ext cx="5207000" cy="5251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indent="-233363" eaLnBrk="1" hangingPunct="1">
              <a:spcBef>
                <a:spcPts val="12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 smtClean="0"/>
              <a:t>The </a:t>
            </a:r>
            <a:r>
              <a:rPr lang="en-US" sz="2000" dirty="0"/>
              <a:t>Android </a:t>
            </a:r>
            <a:r>
              <a:rPr lang="en-US" sz="2000" dirty="0" smtClean="0"/>
              <a:t>runtime calls hook methods on an Activity to </a:t>
            </a:r>
            <a:r>
              <a:rPr lang="en-US" sz="2000" dirty="0"/>
              <a:t>control its </a:t>
            </a:r>
            <a:r>
              <a:rPr lang="en-US" sz="2000" dirty="0" smtClean="0"/>
              <a:t>lifecycle</a:t>
            </a:r>
            <a:r>
              <a:rPr lang="en-US" sz="2000" dirty="0"/>
              <a:t>:</a:t>
            </a:r>
          </a:p>
          <a:p>
            <a:pPr lvl="1" indent="-233363" eaLnBrk="1" hangingPunct="1">
              <a:spcBef>
                <a:spcPts val="1200"/>
              </a:spcBef>
              <a:buClrTx/>
              <a:buFont typeface="Arial" pitchFamily="34" charset="0"/>
              <a:buChar char="•"/>
              <a:defRPr/>
            </a:pP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</a:rPr>
              <a:t>onCreate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()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called to initialize an Activity when it is first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created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lvl="1" indent="-233363" eaLnBrk="1" hangingPunct="1">
              <a:spcBef>
                <a:spcPts val="1200"/>
              </a:spcBef>
              <a:buClrTx/>
              <a:buFont typeface="Arial" pitchFamily="34" charset="0"/>
              <a:buChar char="•"/>
              <a:defRPr/>
            </a:pP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  <a:t>onStart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  <a:t>()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  <a:t>–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  <a:t>called when Activity is becoming visible to the user</a:t>
            </a:r>
            <a:endParaRPr lang="en-US" sz="2000" dirty="0" smtClean="0">
              <a:solidFill>
                <a:schemeClr val="bg1">
                  <a:lumMod val="75000"/>
                </a:schemeClr>
              </a:solidFill>
              <a:ea typeface="ＭＳ Ｐゴシック" pitchFamily="34" charset="-128"/>
            </a:endParaRPr>
          </a:p>
          <a:p>
            <a:pPr lvl="1" indent="-233363" eaLnBrk="1" hangingPunct="1">
              <a:spcBef>
                <a:spcPts val="1200"/>
              </a:spcBef>
              <a:buClrTx/>
              <a:buFont typeface="Arial" pitchFamily="34" charset="0"/>
              <a:buChar char="•"/>
              <a:defRPr/>
            </a:pPr>
            <a:r>
              <a:rPr lang="en-US" sz="2000" b="1" dirty="0" err="1" smtClean="0">
                <a:ea typeface="ＭＳ Ｐゴシック" pitchFamily="34" charset="-128"/>
              </a:rPr>
              <a:t>onResume</a:t>
            </a:r>
            <a:r>
              <a:rPr lang="en-US" sz="2000" b="1" dirty="0" smtClean="0">
                <a:ea typeface="ＭＳ Ｐゴシック" pitchFamily="34" charset="-128"/>
              </a:rPr>
              <a:t>() </a:t>
            </a:r>
            <a:r>
              <a:rPr lang="en-US" sz="2000" dirty="0" smtClean="0">
                <a:ea typeface="ＭＳ Ｐゴシック" pitchFamily="34" charset="-128"/>
              </a:rPr>
              <a:t>– called when user returns to an Activity from another</a:t>
            </a:r>
          </a:p>
          <a:p>
            <a:pPr marL="169862" lvl="1" indent="0">
              <a:buNone/>
            </a:pPr>
            <a:endParaRPr lang="en-US" sz="2000" dirty="0" smtClean="0">
              <a:ea typeface="ＭＳ Ｐゴシック" pitchFamily="34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172200" y="2091989"/>
            <a:ext cx="1084072" cy="293477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35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State diagram for an Android Activity Lifecyc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429722"/>
            <a:ext cx="4612189" cy="596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-101600" y="533400"/>
            <a:ext cx="6515100" cy="381000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/>
              <a:t>Activity Lifecycle Hook Methods</a:t>
            </a:r>
            <a:endParaRPr lang="en-US" sz="32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-12701" y="1120252"/>
            <a:ext cx="5283947" cy="5251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indent="-233363" eaLnBrk="1" hangingPunct="1">
              <a:spcBef>
                <a:spcPts val="12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 smtClean="0"/>
              <a:t>The </a:t>
            </a:r>
            <a:r>
              <a:rPr lang="en-US" sz="2000" dirty="0"/>
              <a:t>Android </a:t>
            </a:r>
            <a:r>
              <a:rPr lang="en-US" sz="2000" dirty="0" smtClean="0"/>
              <a:t>runtime calls hook methods on an Activity to </a:t>
            </a:r>
            <a:r>
              <a:rPr lang="en-US" sz="2000" dirty="0"/>
              <a:t>control its </a:t>
            </a:r>
            <a:r>
              <a:rPr lang="en-US" sz="2000" dirty="0" smtClean="0"/>
              <a:t>lifecycle</a:t>
            </a:r>
            <a:r>
              <a:rPr lang="en-US" sz="2000" dirty="0"/>
              <a:t>:</a:t>
            </a:r>
          </a:p>
          <a:p>
            <a:pPr lvl="1" indent="-233363" eaLnBrk="1" hangingPunct="1">
              <a:spcBef>
                <a:spcPts val="1200"/>
              </a:spcBef>
              <a:buClrTx/>
              <a:buFont typeface="Arial" pitchFamily="34" charset="0"/>
              <a:buChar char="•"/>
              <a:defRPr/>
            </a:pP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</a:rPr>
              <a:t>onCreate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()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called to initialize an Activity when it is first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created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lvl="1" indent="-233363" eaLnBrk="1" hangingPunct="1">
              <a:spcBef>
                <a:spcPts val="1200"/>
              </a:spcBef>
              <a:buClrTx/>
              <a:buFont typeface="Arial" pitchFamily="34" charset="0"/>
              <a:buChar char="•"/>
              <a:defRPr/>
            </a:pP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  <a:t>onStart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  <a:t>()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  <a:t>– called when Activity is becoming visible to the user</a:t>
            </a:r>
          </a:p>
          <a:p>
            <a:pPr lvl="1" indent="-233363" eaLnBrk="1" hangingPunct="1">
              <a:spcBef>
                <a:spcPts val="1200"/>
              </a:spcBef>
              <a:buClrTx/>
              <a:buFont typeface="Arial" pitchFamily="34" charset="0"/>
              <a:buChar char="•"/>
              <a:defRPr/>
            </a:pP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  <a:t>onResume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  <a:t>()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  <a:t>– called when user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  <a:t>returns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  <a:t>to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  <a:t>an Activity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  <a:t>from another</a:t>
            </a:r>
          </a:p>
          <a:p>
            <a:pPr lvl="1" indent="-233363" eaLnBrk="1" hangingPunct="1">
              <a:spcBef>
                <a:spcPts val="1200"/>
              </a:spcBef>
              <a:buClrTx/>
              <a:buFont typeface="Arial" pitchFamily="34" charset="0"/>
              <a:buChar char="•"/>
              <a:defRPr/>
            </a:pPr>
            <a:r>
              <a:rPr lang="en-US" sz="2000" b="1" dirty="0" err="1"/>
              <a:t>onPause</a:t>
            </a:r>
            <a:r>
              <a:rPr lang="en-US" sz="2000" b="1" dirty="0"/>
              <a:t>() </a:t>
            </a:r>
            <a:r>
              <a:rPr lang="en-US" sz="2000" dirty="0"/>
              <a:t>– </a:t>
            </a:r>
            <a:r>
              <a:rPr lang="en-US" sz="2000" dirty="0" smtClean="0"/>
              <a:t>called when user leaves an Activity that’s </a:t>
            </a:r>
            <a:r>
              <a:rPr lang="en-US" sz="2000" dirty="0"/>
              <a:t>still visible in background</a:t>
            </a:r>
          </a:p>
          <a:p>
            <a:pPr marL="169862" lvl="1" indent="0">
              <a:buNone/>
            </a:pPr>
            <a:endParaRPr lang="en-US" sz="2000" dirty="0" smtClean="0">
              <a:ea typeface="ＭＳ Ｐゴシック" pitchFamily="34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172200" y="3616039"/>
            <a:ext cx="1084072" cy="293477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00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State diagram for an Android Activity Lifecyc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429722"/>
            <a:ext cx="4612189" cy="596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-101600" y="533400"/>
            <a:ext cx="6515100" cy="381000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/>
              <a:t>Activity Lifecycle Hook Methods</a:t>
            </a:r>
            <a:endParaRPr lang="en-US" sz="32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-12701" y="1120252"/>
            <a:ext cx="5364629" cy="5251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indent="-233363" eaLnBrk="1" hangingPunct="1">
              <a:spcBef>
                <a:spcPts val="12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 smtClean="0"/>
              <a:t>The </a:t>
            </a:r>
            <a:r>
              <a:rPr lang="en-US" sz="2000" dirty="0"/>
              <a:t>Android </a:t>
            </a:r>
            <a:r>
              <a:rPr lang="en-US" sz="2000" dirty="0" smtClean="0"/>
              <a:t>runtime calls hook methods </a:t>
            </a:r>
            <a:br>
              <a:rPr lang="en-US" sz="2000" dirty="0" smtClean="0"/>
            </a:br>
            <a:r>
              <a:rPr lang="en-US" sz="2000" dirty="0" smtClean="0"/>
              <a:t>on an Activity to </a:t>
            </a:r>
            <a:r>
              <a:rPr lang="en-US" sz="2000" dirty="0"/>
              <a:t>control its </a:t>
            </a:r>
            <a:r>
              <a:rPr lang="en-US" sz="2000" dirty="0" smtClean="0"/>
              <a:t>lifecycle</a:t>
            </a:r>
            <a:r>
              <a:rPr lang="en-US" sz="2000" dirty="0"/>
              <a:t>:</a:t>
            </a:r>
          </a:p>
          <a:p>
            <a:pPr lvl="1" indent="-233363" eaLnBrk="1" hangingPunct="1">
              <a:spcBef>
                <a:spcPts val="1200"/>
              </a:spcBef>
              <a:buClrTx/>
              <a:buFont typeface="Arial" pitchFamily="34" charset="0"/>
              <a:buChar char="•"/>
              <a:defRPr/>
            </a:pP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</a:rPr>
              <a:t>onCreate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()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called to initialize an Activity when it is first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created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lvl="1" indent="-233363" eaLnBrk="1" hangingPunct="1">
              <a:spcBef>
                <a:spcPts val="1200"/>
              </a:spcBef>
              <a:buClrTx/>
              <a:buFont typeface="Arial" pitchFamily="34" charset="0"/>
              <a:buChar char="•"/>
              <a:defRPr/>
            </a:pP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  <a:t>onStart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  <a:t>()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  <a:t>– called when Activity is becoming visible to the user</a:t>
            </a:r>
          </a:p>
          <a:p>
            <a:pPr lvl="1" indent="-233363" eaLnBrk="1" hangingPunct="1">
              <a:spcBef>
                <a:spcPts val="1200"/>
              </a:spcBef>
              <a:buClrTx/>
              <a:buFont typeface="Arial" pitchFamily="34" charset="0"/>
              <a:buChar char="•"/>
              <a:defRPr/>
            </a:pP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  <a:t>onResume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  <a:t>()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  <a:t>– called when user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  <a:t>returns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  <a:t>to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  <a:t>an Activity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  <a:t>from another</a:t>
            </a:r>
          </a:p>
          <a:p>
            <a:pPr lvl="1" indent="-233363" eaLnBrk="1" hangingPunct="1">
              <a:spcBef>
                <a:spcPts val="1200"/>
              </a:spcBef>
              <a:buClrTx/>
              <a:buFont typeface="Arial" pitchFamily="34" charset="0"/>
              <a:buChar char="•"/>
              <a:defRPr/>
            </a:pP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</a:rPr>
              <a:t>onPause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()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– called when user leaves an Activity that’s still visible in background</a:t>
            </a:r>
          </a:p>
          <a:p>
            <a:pPr lvl="1" indent="-233363" eaLnBrk="1" hangingPunct="1">
              <a:spcBef>
                <a:spcPts val="1200"/>
              </a:spcBef>
              <a:buClrTx/>
              <a:buFont typeface="Arial" pitchFamily="34" charset="0"/>
              <a:buChar char="•"/>
              <a:defRPr/>
            </a:pPr>
            <a:r>
              <a:rPr lang="en-US" sz="2000" b="1" dirty="0" err="1" smtClean="0"/>
              <a:t>onStop</a:t>
            </a:r>
            <a:r>
              <a:rPr lang="en-US" sz="2000" b="1" dirty="0"/>
              <a:t>() </a:t>
            </a:r>
            <a:r>
              <a:rPr lang="en-US" sz="2000" dirty="0" smtClean="0"/>
              <a:t>– called </a:t>
            </a:r>
            <a:r>
              <a:rPr lang="en-US" sz="2000" dirty="0"/>
              <a:t>when </a:t>
            </a:r>
            <a:r>
              <a:rPr lang="en-US" sz="2000" dirty="0" smtClean="0"/>
              <a:t>user leaves </a:t>
            </a:r>
            <a:br>
              <a:rPr lang="en-US" sz="2000" dirty="0" smtClean="0"/>
            </a:br>
            <a:r>
              <a:rPr lang="en-US" sz="2000" dirty="0" smtClean="0"/>
              <a:t>an Activity </a:t>
            </a:r>
            <a:r>
              <a:rPr lang="en-US" sz="2000" dirty="0"/>
              <a:t>for </a:t>
            </a:r>
            <a:r>
              <a:rPr lang="en-US" sz="2000" dirty="0" smtClean="0"/>
              <a:t>another</a:t>
            </a:r>
            <a:endParaRPr lang="en-US" sz="2000" dirty="0" smtClean="0">
              <a:ea typeface="ＭＳ Ｐゴシック" pitchFamily="34" charset="-128"/>
            </a:endParaRPr>
          </a:p>
          <a:p>
            <a:pPr lvl="1"/>
            <a:endParaRPr lang="en-US" sz="2000" dirty="0" smtClean="0">
              <a:ea typeface="ＭＳ Ｐゴシック" pitchFamily="34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172200" y="4485644"/>
            <a:ext cx="1084072" cy="293477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5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State diagram for an Android Activity Lifecyc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429722"/>
            <a:ext cx="4612189" cy="596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 bwMode="auto">
          <a:xfrm>
            <a:off x="12700" y="6390504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-101600" y="533400"/>
            <a:ext cx="6515100" cy="381000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/>
              <a:t>Activity Lifecycle Hook Methods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116540" y="6430396"/>
            <a:ext cx="8915400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4"/>
              </a:rPr>
              <a:t>developer.android.com/reference/android/app/Activity.html</a:t>
            </a:r>
            <a:r>
              <a:rPr lang="en-US" sz="2000" dirty="0" smtClean="0"/>
              <a:t> for more info</a:t>
            </a:r>
            <a:endParaRPr lang="en-US" sz="20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-12701" y="1120252"/>
            <a:ext cx="5283947" cy="5251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indent="-233363" eaLnBrk="1" hangingPunct="1">
              <a:spcBef>
                <a:spcPts val="12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 smtClean="0"/>
              <a:t>The </a:t>
            </a:r>
            <a:r>
              <a:rPr lang="en-US" sz="2000" dirty="0"/>
              <a:t>Android </a:t>
            </a:r>
            <a:r>
              <a:rPr lang="en-US" sz="2000" dirty="0" smtClean="0"/>
              <a:t>runtime calls hook methods on an Activity to </a:t>
            </a:r>
            <a:r>
              <a:rPr lang="en-US" sz="2000" dirty="0"/>
              <a:t>control its </a:t>
            </a:r>
            <a:r>
              <a:rPr lang="en-US" sz="2000" dirty="0" smtClean="0"/>
              <a:t>lifecycle</a:t>
            </a:r>
            <a:r>
              <a:rPr lang="en-US" sz="2000" dirty="0"/>
              <a:t>:</a:t>
            </a:r>
          </a:p>
          <a:p>
            <a:pPr lvl="1" indent="-233363" eaLnBrk="1" hangingPunct="1">
              <a:spcBef>
                <a:spcPts val="1200"/>
              </a:spcBef>
              <a:buClrTx/>
              <a:buFont typeface="Arial" pitchFamily="34" charset="0"/>
              <a:buChar char="•"/>
              <a:defRPr/>
            </a:pP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</a:rPr>
              <a:t>onCreate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()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–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called to initialize an Activity when it is first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created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lvl="1" indent="-233363" eaLnBrk="1" hangingPunct="1">
              <a:spcBef>
                <a:spcPts val="1200"/>
              </a:spcBef>
              <a:buClrTx/>
              <a:buFont typeface="Arial" pitchFamily="34" charset="0"/>
              <a:buChar char="•"/>
              <a:defRPr/>
            </a:pP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  <a:t>onStart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  <a:t>()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  <a:t>– called when Activity is becoming visible to the user</a:t>
            </a:r>
          </a:p>
          <a:p>
            <a:pPr lvl="1" indent="-233363" eaLnBrk="1" hangingPunct="1">
              <a:spcBef>
                <a:spcPts val="1200"/>
              </a:spcBef>
              <a:buClrTx/>
              <a:buFont typeface="Arial" pitchFamily="34" charset="0"/>
              <a:buChar char="•"/>
              <a:defRPr/>
            </a:pP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  <a:t>onResume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  <a:t>()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  <a:t>– called when user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  <a:t>returns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  <a:t>to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  <a:t>an Activity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  <a:t>from another</a:t>
            </a:r>
          </a:p>
          <a:p>
            <a:pPr lvl="1" indent="-233363" eaLnBrk="1" hangingPunct="1">
              <a:spcBef>
                <a:spcPts val="1200"/>
              </a:spcBef>
              <a:buClrTx/>
              <a:buFont typeface="Arial" pitchFamily="34" charset="0"/>
              <a:buChar char="•"/>
              <a:defRPr/>
            </a:pP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</a:rPr>
              <a:t>onPause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()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– called when user leaves an Activity that’s still visible in background</a:t>
            </a:r>
          </a:p>
          <a:p>
            <a:pPr lvl="1" indent="-233363" eaLnBrk="1" hangingPunct="1">
              <a:spcBef>
                <a:spcPts val="1200"/>
              </a:spcBef>
              <a:buClrTx/>
              <a:buFont typeface="Arial" pitchFamily="34" charset="0"/>
              <a:buChar char="•"/>
              <a:defRPr/>
            </a:pP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</a:rPr>
              <a:t>onStop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()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– called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when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user leaves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an Activity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for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another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lvl="1" indent="-233363" eaLnBrk="1" hangingPunct="1">
              <a:spcBef>
                <a:spcPts val="1200"/>
              </a:spcBef>
              <a:buClrTx/>
              <a:buFont typeface="Arial" pitchFamily="34" charset="0"/>
              <a:buChar char="•"/>
              <a:defRPr/>
            </a:pPr>
            <a:r>
              <a:rPr lang="en-US" sz="2000" b="1" dirty="0" err="1" smtClean="0">
                <a:ea typeface="ＭＳ Ｐゴシック" pitchFamily="34" charset="-128"/>
              </a:rPr>
              <a:t>onDestroy</a:t>
            </a:r>
            <a:r>
              <a:rPr lang="en-US" sz="2000" b="1" dirty="0">
                <a:ea typeface="ＭＳ Ｐゴシック" pitchFamily="34" charset="-128"/>
              </a:rPr>
              <a:t>() </a:t>
            </a:r>
            <a:r>
              <a:rPr lang="en-US" sz="2000" dirty="0" smtClean="0">
                <a:ea typeface="ＭＳ Ｐゴシック" pitchFamily="34" charset="-128"/>
              </a:rPr>
              <a:t>– called when Activity </a:t>
            </a:r>
            <a:r>
              <a:rPr lang="en-US" sz="2000" dirty="0">
                <a:ea typeface="ＭＳ Ｐゴシック" pitchFamily="34" charset="-128"/>
              </a:rPr>
              <a:t>is being released &amp; needs to clean </a:t>
            </a:r>
            <a:r>
              <a:rPr lang="en-US" sz="2000" dirty="0" smtClean="0">
                <a:ea typeface="ＭＳ Ｐゴシック" pitchFamily="34" charset="-128"/>
              </a:rPr>
              <a:t>up its allocated resources</a:t>
            </a:r>
          </a:p>
          <a:p>
            <a:pPr lvl="1"/>
            <a:endParaRPr lang="en-US" sz="2000" dirty="0" smtClean="0">
              <a:ea typeface="ＭＳ Ｐゴシック" pitchFamily="34" charset="-128"/>
            </a:endParaRPr>
          </a:p>
          <a:p>
            <a:pPr lvl="1"/>
            <a:endParaRPr lang="en-US" sz="2000" dirty="0" smtClean="0">
              <a:ea typeface="ＭＳ Ｐゴシック" pitchFamily="34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172200" y="5364214"/>
            <a:ext cx="1084072" cy="293477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00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88900" y="513535"/>
            <a:ext cx="89916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Useful Helper Class for Activity Lifecycle Methods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700" y="1118344"/>
            <a:ext cx="91313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public abstract class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LifecycleLoggingActivity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extends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Activity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public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onCreate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(Bundle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savedInstanceState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super.onCreate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savedInstanceState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Log.d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getClass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getSimpleName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(),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        "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onCreate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()");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savedInstanceState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== null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Log.d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getClass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getSimpleName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(),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"activity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created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anew");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else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Log.d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getClass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getSimpleName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(), "activity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restarted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"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public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onStart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()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super.onStart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Log.d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getClass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getSimpleName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(), "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onStart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()");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...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99697" y="1602697"/>
            <a:ext cx="33713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Inherit from Activity class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71033" y="4583155"/>
            <a:ext cx="349250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336699"/>
                </a:solidFill>
              </a:rPr>
              <a:t>Automatically log lifecycle </a:t>
            </a:r>
            <a:r>
              <a:rPr lang="en-US" b="1" dirty="0">
                <a:solidFill>
                  <a:srgbClr val="336699"/>
                </a:solidFill>
              </a:rPr>
              <a:t>hook method </a:t>
            </a:r>
            <a:r>
              <a:rPr lang="en-US" b="1" dirty="0" smtClean="0">
                <a:solidFill>
                  <a:srgbClr val="336699"/>
                </a:solidFill>
              </a:rPr>
              <a:t>calls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93640" y="6444464"/>
            <a:ext cx="7518400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Note the “inversion of control” in the Android Activity framework</a:t>
            </a:r>
            <a:endParaRPr lang="en-US" sz="2000" dirty="0"/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 rot="16200000" flipV="1">
            <a:off x="7708480" y="1430330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623982" y="4269249"/>
            <a:ext cx="711191" cy="706059"/>
            <a:chOff x="3623982" y="4269249"/>
            <a:chExt cx="711191" cy="706059"/>
          </a:xfrm>
        </p:grpSpPr>
        <p:sp>
          <p:nvSpPr>
            <p:cNvPr id="13" name="Left Arrow 12"/>
            <p:cNvSpPr/>
            <p:nvPr/>
          </p:nvSpPr>
          <p:spPr bwMode="auto">
            <a:xfrm>
              <a:off x="3623982" y="4691428"/>
              <a:ext cx="636495" cy="283880"/>
            </a:xfrm>
            <a:prstGeom prst="leftArrow">
              <a:avLst>
                <a:gd name="adj1" fmla="val 50000"/>
                <a:gd name="adj2" fmla="val 47375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1200" b="1" u="none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9" name="Left Arrow 8"/>
            <p:cNvSpPr/>
            <p:nvPr/>
          </p:nvSpPr>
          <p:spPr bwMode="auto">
            <a:xfrm rot="5400000">
              <a:off x="3874985" y="4445557"/>
              <a:ext cx="636495" cy="283880"/>
            </a:xfrm>
            <a:prstGeom prst="leftArrow">
              <a:avLst>
                <a:gd name="adj1" fmla="val 50000"/>
                <a:gd name="adj2" fmla="val 47375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1200" b="1" u="none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2" name="Rectangle 1"/>
            <p:cNvSpPr/>
            <p:nvPr/>
          </p:nvSpPr>
          <p:spPr bwMode="auto">
            <a:xfrm>
              <a:off x="4095750" y="4771779"/>
              <a:ext cx="63500" cy="126533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9182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  <p:bldP spid="14" grpId="0" animBg="1"/>
      <p:bldP spid="1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pPr algn="ctr"/>
            <a:r>
              <a:rPr lang="en-US" sz="3200" dirty="0" smtClean="0"/>
              <a:t>Recap of an Android Service</a:t>
            </a:r>
            <a:endParaRPr lang="en-US" sz="18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0" y="1098161"/>
            <a:ext cx="4670612" cy="4625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indent="-233363" eaLnBrk="1" hangingPunct="1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/>
              <a:t>A Service is an </a:t>
            </a:r>
            <a:r>
              <a:rPr lang="en-US" sz="2000" dirty="0" smtClean="0"/>
              <a:t>app component </a:t>
            </a:r>
            <a:r>
              <a:rPr lang="en-US" sz="2000" dirty="0"/>
              <a:t>that can perform long-running operations in the background &amp; does not provide </a:t>
            </a:r>
            <a:r>
              <a:rPr lang="en-US" sz="2000" dirty="0" smtClean="0"/>
              <a:t>direct access to the user interface</a:t>
            </a:r>
          </a:p>
          <a:p>
            <a:pPr marL="457200" indent="-228600" eaLnBrk="1" hangingPunct="1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 smtClean="0"/>
              <a:t>e.g</a:t>
            </a:r>
            <a:r>
              <a:rPr lang="en-US" sz="2000" dirty="0"/>
              <a:t>., a service might handle network transactions, play music, perform file I/O, interact with a content provider, </a:t>
            </a:r>
            <a:r>
              <a:rPr lang="en-US" sz="2000" dirty="0" smtClean="0"/>
              <a:t>or </a:t>
            </a:r>
            <a:r>
              <a:rPr lang="en-US" sz="2000" dirty="0"/>
              <a:t>run periodic </a:t>
            </a:r>
            <a:r>
              <a:rPr lang="en-US" sz="2000" dirty="0" smtClean="0"/>
              <a:t>tasks</a:t>
            </a:r>
            <a:endParaRPr lang="en-US" sz="2000" dirty="0"/>
          </a:p>
        </p:txBody>
      </p:sp>
      <p:sp>
        <p:nvSpPr>
          <p:cNvPr id="13" name="Rounded Rectangle 12"/>
          <p:cNvSpPr/>
          <p:nvPr/>
        </p:nvSpPr>
        <p:spPr bwMode="auto">
          <a:xfrm>
            <a:off x="6802280" y="1093183"/>
            <a:ext cx="2070790" cy="845974"/>
          </a:xfrm>
          <a:prstGeom prst="roundRect">
            <a:avLst/>
          </a:prstGeom>
          <a:solidFill>
            <a:srgbClr val="E1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898974" y="1179155"/>
            <a:ext cx="2041471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r>
              <a:rPr lang="en-US" altLang="en-US" sz="1400" dirty="0"/>
              <a:t>1</a:t>
            </a:r>
            <a:r>
              <a:rPr lang="en-US" altLang="en-US" sz="1400" dirty="0" smtClean="0"/>
              <a:t>: Activity calls </a:t>
            </a:r>
            <a:br>
              <a:rPr lang="en-US" altLang="en-US" sz="1400" dirty="0" smtClean="0"/>
            </a:br>
            <a:r>
              <a:rPr lang="en-US" altLang="en-US" sz="1400" dirty="0" err="1" smtClean="0"/>
              <a:t>downloadImage</a:t>
            </a:r>
            <a:r>
              <a:rPr lang="en-US" altLang="en-US" sz="1400" dirty="0" smtClean="0"/>
              <a:t>() </a:t>
            </a:r>
            <a:br>
              <a:rPr lang="en-US" altLang="en-US" sz="1400" dirty="0" smtClean="0"/>
            </a:br>
            <a:r>
              <a:rPr lang="en-US" altLang="en-US" sz="1400" dirty="0" smtClean="0"/>
              <a:t>with image URL</a:t>
            </a:r>
            <a:endParaRPr lang="en-US" sz="14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7192061" y="1966086"/>
            <a:ext cx="1860020" cy="3603821"/>
            <a:chOff x="3009610" y="1951973"/>
            <a:chExt cx="2003523" cy="3917528"/>
          </a:xfrm>
        </p:grpSpPr>
        <p:pic>
          <p:nvPicPr>
            <p:cNvPr id="16" name="Picture 1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610" y="1951973"/>
              <a:ext cx="2003523" cy="3917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2" descr="http://www.dre.vanderbilt.edu/~schmidt/cs282/lab3/threadeddownload1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626" y="2349426"/>
              <a:ext cx="1745171" cy="3050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Flowchart: Magnetic Disk 17"/>
          <p:cNvSpPr/>
          <p:nvPr/>
        </p:nvSpPr>
        <p:spPr bwMode="auto">
          <a:xfrm>
            <a:off x="4769310" y="4763251"/>
            <a:ext cx="1641541" cy="1467326"/>
          </a:xfrm>
          <a:prstGeom prst="flowChartMagneticDisk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Image Metadata</a:t>
            </a:r>
            <a:b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Content</a:t>
            </a:r>
            <a:b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Provider</a:t>
            </a:r>
          </a:p>
        </p:txBody>
      </p:sp>
      <p:sp>
        <p:nvSpPr>
          <p:cNvPr id="19" name="Flowchart: Multidocument 18"/>
          <p:cNvSpPr/>
          <p:nvPr/>
        </p:nvSpPr>
        <p:spPr bwMode="auto">
          <a:xfrm>
            <a:off x="6577436" y="5567721"/>
            <a:ext cx="1131329" cy="654784"/>
          </a:xfrm>
          <a:prstGeom prst="flowChartMultidocument">
            <a:avLst/>
          </a:prstGeom>
          <a:solidFill>
            <a:srgbClr val="FF9966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i="1" dirty="0" smtClean="0">
                <a:latin typeface="Arial" charset="0"/>
              </a:rPr>
              <a:t>Image Files</a:t>
            </a:r>
            <a:endParaRPr kumimoji="0" lang="en-US" sz="14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0" name="Curved Connector 19"/>
          <p:cNvCxnSpPr/>
          <p:nvPr/>
        </p:nvCxnSpPr>
        <p:spPr bwMode="auto">
          <a:xfrm rot="16200000" flipV="1">
            <a:off x="6137171" y="4641580"/>
            <a:ext cx="1161722" cy="614360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24" name="Curved Connector 23"/>
          <p:cNvCxnSpPr/>
          <p:nvPr/>
        </p:nvCxnSpPr>
        <p:spPr bwMode="auto">
          <a:xfrm rot="5400000" flipH="1" flipV="1">
            <a:off x="5497626" y="4428646"/>
            <a:ext cx="745887" cy="548194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12" name="Curved Connector 11"/>
          <p:cNvCxnSpPr/>
          <p:nvPr/>
        </p:nvCxnSpPr>
        <p:spPr bwMode="auto">
          <a:xfrm rot="5400000">
            <a:off x="6043630" y="1398834"/>
            <a:ext cx="958258" cy="582416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21" name="Group 20"/>
          <p:cNvGrpSpPr/>
          <p:nvPr/>
        </p:nvGrpSpPr>
        <p:grpSpPr>
          <a:xfrm>
            <a:off x="4813622" y="2194571"/>
            <a:ext cx="2128134" cy="2183025"/>
            <a:chOff x="6304934" y="2802958"/>
            <a:chExt cx="2266930" cy="1633113"/>
          </a:xfrm>
          <a:solidFill>
            <a:srgbClr val="FFFF99"/>
          </a:solidFill>
        </p:grpSpPr>
        <p:sp>
          <p:nvSpPr>
            <p:cNvPr id="22" name="Rounded Rectangle 21"/>
            <p:cNvSpPr/>
            <p:nvPr/>
          </p:nvSpPr>
          <p:spPr bwMode="auto">
            <a:xfrm>
              <a:off x="6304934" y="2802958"/>
              <a:ext cx="2266930" cy="1633113"/>
            </a:xfrm>
            <a:prstGeom prst="round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348007" y="2887857"/>
              <a:ext cx="1996509" cy="3416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en-US" dirty="0" smtClean="0"/>
                <a:t>Download Service</a:t>
              </a:r>
              <a:endParaRPr lang="en-US" dirty="0"/>
            </a:p>
          </p:txBody>
        </p:sp>
      </p:grpSp>
      <p:sp>
        <p:nvSpPr>
          <p:cNvPr id="25" name="Rectangle 24"/>
          <p:cNvSpPr/>
          <p:nvPr/>
        </p:nvSpPr>
        <p:spPr>
          <a:xfrm>
            <a:off x="4781621" y="2830416"/>
            <a:ext cx="2172049" cy="1461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00000"/>
              </a:lnSpc>
              <a:spcBef>
                <a:spcPts val="600"/>
              </a:spcBef>
            </a:pPr>
            <a:r>
              <a:rPr lang="en-US" altLang="en-US" sz="1400" dirty="0"/>
              <a:t>2</a:t>
            </a:r>
            <a:r>
              <a:rPr lang="en-US" altLang="en-US" sz="1400" dirty="0" smtClean="0"/>
              <a:t>: Sends GET request </a:t>
            </a:r>
            <a:br>
              <a:rPr lang="en-US" altLang="en-US" sz="1400" dirty="0" smtClean="0"/>
            </a:br>
            <a:r>
              <a:rPr lang="en-US" altLang="en-US" sz="1400" dirty="0" smtClean="0"/>
              <a:t>to web server</a:t>
            </a:r>
          </a:p>
          <a:p>
            <a:pPr marL="228600" indent="-228600">
              <a:lnSpc>
                <a:spcPct val="100000"/>
              </a:lnSpc>
              <a:spcBef>
                <a:spcPts val="600"/>
              </a:spcBef>
            </a:pPr>
            <a:r>
              <a:rPr lang="en-US" sz="1400" dirty="0" smtClean="0"/>
              <a:t>3: Stores downloaded image in </a:t>
            </a:r>
            <a:r>
              <a:rPr lang="en-US" sz="1400" dirty="0" err="1" smtClean="0"/>
              <a:t>filesystem</a:t>
            </a:r>
            <a:r>
              <a:rPr lang="en-US" sz="1400" dirty="0" smtClean="0"/>
              <a:t> </a:t>
            </a:r>
            <a:br>
              <a:rPr lang="en-US" sz="1400" dirty="0" smtClean="0"/>
            </a:br>
            <a:r>
              <a:rPr lang="en-US" sz="1400" dirty="0" smtClean="0"/>
              <a:t>&amp; metadata in Content Provider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69837" y="6425933"/>
            <a:ext cx="7517635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r>
              <a:rPr lang="en-US" sz="2000" dirty="0" smtClean="0"/>
              <a:t>See </a:t>
            </a:r>
            <a:r>
              <a:rPr lang="en-US" sz="2000" dirty="0" smtClean="0">
                <a:hlinkClick r:id="rId5"/>
              </a:rPr>
              <a:t>www.dre.vanderbilt.edu/~schmidt/cs282</a:t>
            </a:r>
            <a:r>
              <a:rPr lang="en-US" sz="2000" dirty="0" smtClean="0"/>
              <a:t> for info on this app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121969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9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pPr algn="ctr"/>
            <a:r>
              <a:rPr lang="en-US" sz="3200" dirty="0" smtClean="0"/>
              <a:t>Recap of an Android Service</a:t>
            </a:r>
            <a:endParaRPr lang="en-US" sz="18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" y="1098161"/>
            <a:ext cx="4679576" cy="4625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indent="-233363" eaLnBrk="1" hangingPunct="1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 Service is an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app component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that can perform long-running operations in the background &amp; does not provide direct access to the user interface</a:t>
            </a:r>
          </a:p>
          <a:p>
            <a:pPr marL="457200" indent="-228600" eaLnBrk="1" hangingPunct="1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e.g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., a service might handle network transactions, play music, perform file I/O, interact with a content provider,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run periodic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tasks</a:t>
            </a:r>
          </a:p>
          <a:p>
            <a:pPr marL="233363" indent="-228600" eaLnBrk="1" hangingPunct="1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 smtClean="0"/>
              <a:t>Another app component </a:t>
            </a:r>
            <a:r>
              <a:rPr lang="en-US" sz="2000" dirty="0"/>
              <a:t>can start a service &amp; it will continue to run in the background even if the user switches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to </a:t>
            </a:r>
            <a:r>
              <a:rPr lang="en-US" sz="2000" dirty="0"/>
              <a:t>another </a:t>
            </a:r>
            <a:r>
              <a:rPr lang="en-US" sz="2000" dirty="0" smtClean="0"/>
              <a:t>app/activity</a:t>
            </a:r>
            <a:endParaRPr lang="en-US" sz="2000" dirty="0"/>
          </a:p>
        </p:txBody>
      </p:sp>
      <p:sp>
        <p:nvSpPr>
          <p:cNvPr id="26" name="Rounded Rectangle 25"/>
          <p:cNvSpPr/>
          <p:nvPr/>
        </p:nvSpPr>
        <p:spPr bwMode="auto">
          <a:xfrm>
            <a:off x="6802280" y="1093183"/>
            <a:ext cx="2070790" cy="845974"/>
          </a:xfrm>
          <a:prstGeom prst="roundRect">
            <a:avLst/>
          </a:prstGeom>
          <a:solidFill>
            <a:srgbClr val="E1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898974" y="1179155"/>
            <a:ext cx="2041471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r>
              <a:rPr lang="en-US" altLang="en-US" sz="1400" dirty="0"/>
              <a:t>1</a:t>
            </a:r>
            <a:r>
              <a:rPr lang="en-US" altLang="en-US" sz="1400" dirty="0" smtClean="0"/>
              <a:t>: Activity calls </a:t>
            </a:r>
            <a:br>
              <a:rPr lang="en-US" altLang="en-US" sz="1400" dirty="0" smtClean="0"/>
            </a:br>
            <a:r>
              <a:rPr lang="en-US" altLang="en-US" sz="1400" dirty="0" err="1" smtClean="0"/>
              <a:t>downloadImage</a:t>
            </a:r>
            <a:r>
              <a:rPr lang="en-US" altLang="en-US" sz="1400" dirty="0" smtClean="0"/>
              <a:t>() </a:t>
            </a:r>
            <a:br>
              <a:rPr lang="en-US" altLang="en-US" sz="1400" dirty="0" smtClean="0"/>
            </a:br>
            <a:r>
              <a:rPr lang="en-US" altLang="en-US" sz="1400" dirty="0" smtClean="0"/>
              <a:t>with image URL</a:t>
            </a:r>
            <a:endParaRPr lang="en-US" sz="1400" dirty="0"/>
          </a:p>
        </p:txBody>
      </p:sp>
      <p:grpSp>
        <p:nvGrpSpPr>
          <p:cNvPr id="28" name="Group 27"/>
          <p:cNvGrpSpPr/>
          <p:nvPr/>
        </p:nvGrpSpPr>
        <p:grpSpPr>
          <a:xfrm>
            <a:off x="7192061" y="1966086"/>
            <a:ext cx="1860020" cy="3603821"/>
            <a:chOff x="3009610" y="1951973"/>
            <a:chExt cx="2003523" cy="3917528"/>
          </a:xfrm>
        </p:grpSpPr>
        <p:pic>
          <p:nvPicPr>
            <p:cNvPr id="29" name="Picture 2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610" y="1951973"/>
              <a:ext cx="2003523" cy="3917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2" descr="http://www.dre.vanderbilt.edu/~schmidt/cs282/lab3/threadeddownload1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626" y="2349426"/>
              <a:ext cx="1745171" cy="3050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Flowchart: Magnetic Disk 30"/>
          <p:cNvSpPr/>
          <p:nvPr/>
        </p:nvSpPr>
        <p:spPr bwMode="auto">
          <a:xfrm>
            <a:off x="4769310" y="4763251"/>
            <a:ext cx="1641541" cy="1467326"/>
          </a:xfrm>
          <a:prstGeom prst="flowChartMagneticDisk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Image Metadata</a:t>
            </a:r>
            <a:b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Content</a:t>
            </a:r>
            <a:b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Provider</a:t>
            </a:r>
          </a:p>
        </p:txBody>
      </p:sp>
      <p:sp>
        <p:nvSpPr>
          <p:cNvPr id="32" name="Flowchart: Multidocument 31"/>
          <p:cNvSpPr/>
          <p:nvPr/>
        </p:nvSpPr>
        <p:spPr bwMode="auto">
          <a:xfrm>
            <a:off x="6577436" y="5567721"/>
            <a:ext cx="1131329" cy="654784"/>
          </a:xfrm>
          <a:prstGeom prst="flowChartMultidocument">
            <a:avLst/>
          </a:prstGeom>
          <a:solidFill>
            <a:srgbClr val="FF9966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i="1" dirty="0" smtClean="0">
                <a:latin typeface="Arial" charset="0"/>
              </a:rPr>
              <a:t>Image Files</a:t>
            </a:r>
            <a:endParaRPr kumimoji="0" lang="en-US" sz="14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3" name="Curved Connector 32"/>
          <p:cNvCxnSpPr/>
          <p:nvPr/>
        </p:nvCxnSpPr>
        <p:spPr bwMode="auto">
          <a:xfrm rot="16200000" flipV="1">
            <a:off x="6137171" y="4641580"/>
            <a:ext cx="1161722" cy="614360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34" name="Curved Connector 33"/>
          <p:cNvCxnSpPr/>
          <p:nvPr/>
        </p:nvCxnSpPr>
        <p:spPr bwMode="auto">
          <a:xfrm rot="5400000" flipH="1" flipV="1">
            <a:off x="5497626" y="4428646"/>
            <a:ext cx="745887" cy="548194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35" name="Curved Connector 34"/>
          <p:cNvCxnSpPr/>
          <p:nvPr/>
        </p:nvCxnSpPr>
        <p:spPr bwMode="auto">
          <a:xfrm rot="5400000">
            <a:off x="6043630" y="1398834"/>
            <a:ext cx="958258" cy="582416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36" name="Group 35"/>
          <p:cNvGrpSpPr/>
          <p:nvPr/>
        </p:nvGrpSpPr>
        <p:grpSpPr>
          <a:xfrm>
            <a:off x="4813622" y="2194571"/>
            <a:ext cx="2128134" cy="2183025"/>
            <a:chOff x="6304934" y="2802958"/>
            <a:chExt cx="2266930" cy="1633113"/>
          </a:xfrm>
          <a:solidFill>
            <a:srgbClr val="FFFF99"/>
          </a:solidFill>
        </p:grpSpPr>
        <p:sp>
          <p:nvSpPr>
            <p:cNvPr id="37" name="Rounded Rectangle 36"/>
            <p:cNvSpPr/>
            <p:nvPr/>
          </p:nvSpPr>
          <p:spPr bwMode="auto">
            <a:xfrm>
              <a:off x="6304934" y="2802958"/>
              <a:ext cx="2266930" cy="1633113"/>
            </a:xfrm>
            <a:prstGeom prst="round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348007" y="2887857"/>
              <a:ext cx="1996509" cy="3416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en-US" dirty="0" smtClean="0"/>
                <a:t>Download Service</a:t>
              </a:r>
              <a:endParaRPr lang="en-US" dirty="0"/>
            </a:p>
          </p:txBody>
        </p:sp>
      </p:grpSp>
      <p:sp>
        <p:nvSpPr>
          <p:cNvPr id="39" name="Rectangle 38"/>
          <p:cNvSpPr/>
          <p:nvPr/>
        </p:nvSpPr>
        <p:spPr>
          <a:xfrm>
            <a:off x="4781621" y="2830416"/>
            <a:ext cx="2172049" cy="1461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00000"/>
              </a:lnSpc>
              <a:spcBef>
                <a:spcPts val="600"/>
              </a:spcBef>
            </a:pPr>
            <a:r>
              <a:rPr lang="en-US" altLang="en-US" sz="1400" dirty="0"/>
              <a:t>2</a:t>
            </a:r>
            <a:r>
              <a:rPr lang="en-US" altLang="en-US" sz="1400" dirty="0" smtClean="0"/>
              <a:t>: Sends GET request </a:t>
            </a:r>
            <a:br>
              <a:rPr lang="en-US" altLang="en-US" sz="1400" dirty="0" smtClean="0"/>
            </a:br>
            <a:r>
              <a:rPr lang="en-US" altLang="en-US" sz="1400" dirty="0" smtClean="0"/>
              <a:t>to web server</a:t>
            </a:r>
          </a:p>
          <a:p>
            <a:pPr marL="228600" indent="-228600">
              <a:lnSpc>
                <a:spcPct val="100000"/>
              </a:lnSpc>
              <a:spcBef>
                <a:spcPts val="600"/>
              </a:spcBef>
            </a:pPr>
            <a:r>
              <a:rPr lang="en-US" sz="1400" dirty="0" smtClean="0"/>
              <a:t>3: Stores downloaded image in </a:t>
            </a:r>
            <a:r>
              <a:rPr lang="en-US" sz="1400" dirty="0" err="1" smtClean="0"/>
              <a:t>filesystem</a:t>
            </a:r>
            <a:r>
              <a:rPr lang="en-US" sz="1400" dirty="0" smtClean="0"/>
              <a:t> </a:t>
            </a:r>
            <a:br>
              <a:rPr lang="en-US" sz="1400" dirty="0" smtClean="0"/>
            </a:br>
            <a:r>
              <a:rPr lang="en-US" sz="1400" dirty="0" smtClean="0"/>
              <a:t>&amp; metadata in Content Provider</a:t>
            </a:r>
          </a:p>
        </p:txBody>
      </p:sp>
    </p:spTree>
    <p:extLst>
      <p:ext uri="{BB962C8B-B14F-4D97-AF65-F5344CB8AC3E}">
        <p14:creationId xmlns:p14="http://schemas.microsoft.com/office/powerpoint/2010/main" val="34729473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4814563" y="1097391"/>
            <a:ext cx="970144" cy="1394260"/>
            <a:chOff x="4814563" y="1097391"/>
            <a:chExt cx="970144" cy="1394260"/>
          </a:xfrm>
        </p:grpSpPr>
        <p:pic>
          <p:nvPicPr>
            <p:cNvPr id="11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14563" y="1566283"/>
              <a:ext cx="970144" cy="925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Text Box 8"/>
            <p:cNvSpPr txBox="1">
              <a:spLocks noChangeAspect="1" noChangeArrowheads="1"/>
            </p:cNvSpPr>
            <p:nvPr/>
          </p:nvSpPr>
          <p:spPr bwMode="auto">
            <a:xfrm>
              <a:off x="4866248" y="1097391"/>
              <a:ext cx="866775" cy="45085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80006" tIns="40003" rIns="80006" bIns="40003">
              <a:spAutoFit/>
            </a:bodyPr>
            <a:lstStyle/>
            <a:p>
              <a:pPr algn="ctr" defTabSz="800100" eaLnBrk="0" hangingPunct="0"/>
              <a:r>
                <a:rPr lang="en-US" sz="1200" b="1" dirty="0" smtClean="0">
                  <a:cs typeface="Arial" pitchFamily="34" charset="0"/>
                </a:rPr>
                <a:t>Product</a:t>
              </a:r>
              <a:endParaRPr lang="en-US" sz="1200" b="1" dirty="0">
                <a:cs typeface="Arial" pitchFamily="34" charset="0"/>
              </a:endParaRPr>
            </a:p>
            <a:p>
              <a:pPr algn="ctr" defTabSz="800100" eaLnBrk="0" hangingPunct="0"/>
              <a:r>
                <a:rPr lang="en-US" sz="1200" b="1" dirty="0" smtClean="0">
                  <a:cs typeface="Arial" pitchFamily="34" charset="0"/>
                </a:rPr>
                <a:t>Variant 1</a:t>
              </a:r>
              <a:endParaRPr lang="en-US" sz="1200" b="1" dirty="0">
                <a:cs typeface="Arial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289925" y="1097391"/>
            <a:ext cx="866775" cy="1358461"/>
            <a:chOff x="8289925" y="1097391"/>
            <a:chExt cx="866775" cy="1358461"/>
          </a:xfrm>
        </p:grpSpPr>
        <p:pic>
          <p:nvPicPr>
            <p:cNvPr id="12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309905" y="1629038"/>
              <a:ext cx="826814" cy="8268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Text Box 11"/>
            <p:cNvSpPr txBox="1">
              <a:spLocks noChangeAspect="1" noChangeArrowheads="1"/>
            </p:cNvSpPr>
            <p:nvPr/>
          </p:nvSpPr>
          <p:spPr bwMode="auto">
            <a:xfrm>
              <a:off x="8289925" y="1097391"/>
              <a:ext cx="866775" cy="45085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80006" tIns="40003" rIns="80006" bIns="40003">
              <a:spAutoFit/>
            </a:bodyPr>
            <a:lstStyle/>
            <a:p>
              <a:pPr algn="ctr" defTabSz="800100" eaLnBrk="0" hangingPunct="0"/>
              <a:r>
                <a:rPr lang="en-US" sz="1200" b="1" dirty="0" smtClean="0">
                  <a:cs typeface="Arial" pitchFamily="34" charset="0"/>
                </a:rPr>
                <a:t>Product</a:t>
              </a:r>
              <a:endParaRPr lang="en-US" sz="1200" b="1" dirty="0">
                <a:cs typeface="Arial" pitchFamily="34" charset="0"/>
              </a:endParaRPr>
            </a:p>
            <a:p>
              <a:pPr algn="ctr" defTabSz="800100" eaLnBrk="0" hangingPunct="0"/>
              <a:r>
                <a:rPr lang="en-US" sz="1200" b="1" dirty="0" smtClean="0">
                  <a:cs typeface="Arial" pitchFamily="34" charset="0"/>
                </a:rPr>
                <a:t>Variant 4</a:t>
              </a:r>
              <a:endParaRPr lang="en-US" sz="1200" b="1" dirty="0">
                <a:cs typeface="Arial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041930" y="1097391"/>
            <a:ext cx="866775" cy="1408549"/>
            <a:chOff x="5987508" y="1097391"/>
            <a:chExt cx="866775" cy="1408549"/>
          </a:xfrm>
        </p:grpSpPr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017626" y="1566283"/>
              <a:ext cx="806539" cy="9396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Text Box 9"/>
            <p:cNvSpPr txBox="1">
              <a:spLocks noChangeAspect="1" noChangeArrowheads="1"/>
            </p:cNvSpPr>
            <p:nvPr/>
          </p:nvSpPr>
          <p:spPr bwMode="auto">
            <a:xfrm>
              <a:off x="5987508" y="1097391"/>
              <a:ext cx="866775" cy="45085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80006" tIns="40003" rIns="80006" bIns="40003">
              <a:spAutoFit/>
            </a:bodyPr>
            <a:lstStyle/>
            <a:p>
              <a:pPr algn="ctr" defTabSz="800100" eaLnBrk="0" hangingPunct="0"/>
              <a:r>
                <a:rPr lang="en-US" sz="1200" b="1" dirty="0" smtClean="0">
                  <a:cs typeface="Arial" pitchFamily="34" charset="0"/>
                </a:rPr>
                <a:t>Product</a:t>
              </a:r>
              <a:endParaRPr lang="en-US" sz="1200" b="1" dirty="0">
                <a:cs typeface="Arial" pitchFamily="34" charset="0"/>
              </a:endParaRPr>
            </a:p>
            <a:p>
              <a:pPr algn="ctr" defTabSz="800100" eaLnBrk="0" hangingPunct="0"/>
              <a:r>
                <a:rPr lang="en-US" sz="1200" b="1" dirty="0" smtClean="0">
                  <a:cs typeface="Arial" pitchFamily="34" charset="0"/>
                </a:rPr>
                <a:t>Variant 2</a:t>
              </a:r>
              <a:endParaRPr lang="en-US" sz="1200" b="1" dirty="0">
                <a:cs typeface="Arial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165928" y="1097391"/>
            <a:ext cx="866775" cy="1273719"/>
            <a:chOff x="7216615" y="1097391"/>
            <a:chExt cx="866775" cy="1273719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450264" y="1566283"/>
              <a:ext cx="399476" cy="8048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 Box 10"/>
            <p:cNvSpPr txBox="1">
              <a:spLocks noChangeAspect="1" noChangeArrowheads="1"/>
            </p:cNvSpPr>
            <p:nvPr/>
          </p:nvSpPr>
          <p:spPr bwMode="auto">
            <a:xfrm>
              <a:off x="7216615" y="1097391"/>
              <a:ext cx="866775" cy="45085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80006" tIns="40003" rIns="80006" bIns="40003">
              <a:spAutoFit/>
            </a:bodyPr>
            <a:lstStyle/>
            <a:p>
              <a:pPr algn="ctr" defTabSz="800100" eaLnBrk="0" hangingPunct="0"/>
              <a:r>
                <a:rPr lang="en-US" sz="1200" b="1" dirty="0" smtClean="0">
                  <a:cs typeface="Arial" pitchFamily="34" charset="0"/>
                </a:rPr>
                <a:t>Product</a:t>
              </a:r>
              <a:endParaRPr lang="en-US" sz="1200" b="1" dirty="0">
                <a:cs typeface="Arial" pitchFamily="34" charset="0"/>
              </a:endParaRPr>
            </a:p>
            <a:p>
              <a:pPr algn="ctr" defTabSz="800100" eaLnBrk="0" hangingPunct="0"/>
              <a:r>
                <a:rPr lang="en-US" sz="1200" b="1" dirty="0" smtClean="0">
                  <a:cs typeface="Arial" pitchFamily="34" charset="0"/>
                </a:rPr>
                <a:t>Variant 3</a:t>
              </a:r>
              <a:endParaRPr lang="en-US" sz="1200" b="1" dirty="0">
                <a:cs typeface="Arial" pitchFamily="34" charset="0"/>
              </a:endParaRPr>
            </a:p>
          </p:txBody>
        </p:sp>
      </p:grpSp>
      <p:sp>
        <p:nvSpPr>
          <p:cNvPr id="13" name="Rectangle 12"/>
          <p:cNvSpPr/>
          <p:nvPr/>
        </p:nvSpPr>
        <p:spPr bwMode="auto">
          <a:xfrm>
            <a:off x="12700" y="6388376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746" name="Rectangle 3"/>
          <p:cNvSpPr>
            <a:spLocks noChangeArrowheads="1"/>
          </p:cNvSpPr>
          <p:nvPr/>
        </p:nvSpPr>
        <p:spPr bwMode="auto">
          <a:xfrm>
            <a:off x="-2898" y="1039813"/>
            <a:ext cx="4613349" cy="5145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06400" algn="l"/>
              </a:tabLst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 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software product line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 (SPL) is a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form of systematic software reuse</a:t>
            </a:r>
          </a:p>
          <a:p>
            <a:pPr marL="452438"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06400" algn="l"/>
              </a:tabLst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An SPL a set of software-intensive systems </a:t>
            </a:r>
          </a:p>
          <a:p>
            <a:pPr marL="452438"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06400" algn="l"/>
              </a:tabLst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These systems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share a common, managed set of features satisfying the specific needs of a particular market segment or mission </a:t>
            </a:r>
          </a:p>
          <a:p>
            <a:pPr marL="452438"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06400" algn="l"/>
              </a:tabLst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They are developed from a common set of core assets in a prescribed way</a:t>
            </a: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06400" algn="l"/>
              </a:tabLst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Frameworks (&amp; patterns) can help define &amp; improve core SPL assets by </a:t>
            </a:r>
            <a:r>
              <a:rPr lang="en-US" sz="2000" dirty="0" smtClean="0">
                <a:cs typeface="Arial" pitchFamily="34" charset="0"/>
              </a:rPr>
              <a:t>factoring </a:t>
            </a:r>
            <a:r>
              <a:rPr lang="en-US" sz="2000" dirty="0">
                <a:cs typeface="Arial" pitchFamily="34" charset="0"/>
              </a:rPr>
              <a:t>out many reusable general-purpose &amp; domain-specific services from </a:t>
            </a:r>
            <a:r>
              <a:rPr lang="en-US" sz="2000" dirty="0" smtClean="0">
                <a:cs typeface="Arial" pitchFamily="34" charset="0"/>
              </a:rPr>
              <a:t>application responsibility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212" name="Rectangle 2"/>
          <p:cNvSpPr txBox="1">
            <a:spLocks noChangeArrowheads="1"/>
          </p:cNvSpPr>
          <p:nvPr/>
        </p:nvSpPr>
        <p:spPr bwMode="auto">
          <a:xfrm>
            <a:off x="0" y="439738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>
              <a:lnSpc>
                <a:spcPct val="100000"/>
              </a:lnSpc>
              <a:buClrTx/>
              <a:buSzTx/>
              <a:defRPr/>
            </a:pPr>
            <a:r>
              <a:rPr lang="en-US" sz="3200" kern="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Overview of Software Product-Lines</a:t>
            </a:r>
            <a:endParaRPr lang="en-US" sz="3200" kern="0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5817" y="6431690"/>
            <a:ext cx="8569269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r>
              <a:rPr lang="en-US" sz="2000" dirty="0" smtClean="0"/>
              <a:t>See </a:t>
            </a:r>
            <a:r>
              <a:rPr lang="en-US" sz="2000" dirty="0" smtClean="0">
                <a:hlinkClick r:id="rId7"/>
              </a:rPr>
              <a:t>www.sei.cmu.edu/productlines</a:t>
            </a:r>
            <a:r>
              <a:rPr lang="en-US" sz="2000" dirty="0" smtClean="0"/>
              <a:t> for more info on software product-lines</a:t>
            </a:r>
            <a:endParaRPr lang="en-US" sz="2000" dirty="0"/>
          </a:p>
        </p:txBody>
      </p:sp>
      <p:sp>
        <p:nvSpPr>
          <p:cNvPr id="14" name="AutoShape 3"/>
          <p:cNvSpPr>
            <a:spLocks noChangeArrowheads="1"/>
          </p:cNvSpPr>
          <p:nvPr/>
        </p:nvSpPr>
        <p:spPr bwMode="auto">
          <a:xfrm rot="18949531">
            <a:off x="5421193" y="2230086"/>
            <a:ext cx="762000" cy="1752600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666666"/>
              </a:gs>
              <a:gs pos="100000">
                <a:srgbClr val="DDDDDD"/>
              </a:gs>
            </a:gsLst>
            <a:lin ang="2700000" scaled="1"/>
          </a:gra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AutoShape 4"/>
          <p:cNvSpPr>
            <a:spLocks noChangeArrowheads="1"/>
          </p:cNvSpPr>
          <p:nvPr/>
        </p:nvSpPr>
        <p:spPr bwMode="auto">
          <a:xfrm rot="19620955">
            <a:off x="6320195" y="2341000"/>
            <a:ext cx="762000" cy="1447800"/>
          </a:xfrm>
          <a:prstGeom prst="triangle">
            <a:avLst>
              <a:gd name="adj" fmla="val 50000"/>
            </a:avLst>
          </a:prstGeom>
          <a:solidFill>
            <a:srgbClr val="336699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AutoShape 5"/>
          <p:cNvSpPr>
            <a:spLocks noChangeArrowheads="1"/>
          </p:cNvSpPr>
          <p:nvPr/>
        </p:nvSpPr>
        <p:spPr bwMode="auto">
          <a:xfrm rot="1083380">
            <a:off x="7005705" y="2338127"/>
            <a:ext cx="762000" cy="1447800"/>
          </a:xfrm>
          <a:prstGeom prst="triangle">
            <a:avLst>
              <a:gd name="adj" fmla="val 50000"/>
            </a:avLst>
          </a:prstGeom>
          <a:solidFill>
            <a:srgbClr val="FFFF99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AutoShape 6"/>
          <p:cNvSpPr>
            <a:spLocks noChangeArrowheads="1"/>
          </p:cNvSpPr>
          <p:nvPr/>
        </p:nvSpPr>
        <p:spPr bwMode="auto">
          <a:xfrm rot="2777197">
            <a:off x="7841938" y="2239833"/>
            <a:ext cx="762000" cy="1447800"/>
          </a:xfrm>
          <a:prstGeom prst="triangle">
            <a:avLst>
              <a:gd name="adj" fmla="val 50000"/>
            </a:avLst>
          </a:prstGeom>
          <a:solidFill>
            <a:srgbClr val="FF33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 bwMode="auto">
          <a:xfrm>
            <a:off x="5355357" y="3115818"/>
            <a:ext cx="3352871" cy="144711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168597" y="2887760"/>
            <a:ext cx="3739369" cy="1980391"/>
            <a:chOff x="4062714" y="3657601"/>
            <a:chExt cx="4474961" cy="2608206"/>
          </a:xfrm>
        </p:grpSpPr>
        <p:grpSp>
          <p:nvGrpSpPr>
            <p:cNvPr id="25" name="Group 11"/>
            <p:cNvGrpSpPr>
              <a:grpSpLocks/>
            </p:cNvGrpSpPr>
            <p:nvPr/>
          </p:nvGrpSpPr>
          <p:grpSpPr bwMode="auto">
            <a:xfrm>
              <a:off x="4062715" y="4321462"/>
              <a:ext cx="4474960" cy="600704"/>
              <a:chOff x="2428875" y="1740222"/>
              <a:chExt cx="5486400" cy="1762105"/>
            </a:xfrm>
            <a:gradFill flip="none" rotWithShape="1">
              <a:gsLst>
                <a:gs pos="0">
                  <a:srgbClr val="0033CC">
                    <a:shade val="30000"/>
                    <a:satMod val="115000"/>
                  </a:srgbClr>
                </a:gs>
                <a:gs pos="50000">
                  <a:srgbClr val="0033CC">
                    <a:shade val="67500"/>
                    <a:satMod val="115000"/>
                  </a:srgbClr>
                </a:gs>
                <a:gs pos="100000">
                  <a:srgbClr val="0033CC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effectLst/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</p:grpSpPr>
          <p:sp>
            <p:nvSpPr>
              <p:cNvPr id="32" name="Rectangle 31"/>
              <p:cNvSpPr/>
              <p:nvPr/>
            </p:nvSpPr>
            <p:spPr>
              <a:xfrm>
                <a:off x="2428875" y="1740222"/>
                <a:ext cx="5486400" cy="1762105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p3d contourW="44450" prstMaterial="matte">
                <a:bevelT w="63500" h="63500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2981592" y="2068370"/>
                <a:ext cx="4380965" cy="110581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p3d contourW="44450" prstMaterial="matte">
                <a:bevelT w="63500" h="63500"/>
                <a:contourClr>
                  <a:srgbClr val="FFFFFF"/>
                </a:contourClr>
              </a:sp3d>
            </p:spPr>
            <p:txBody>
              <a:bodyPr wrap="squar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400" b="1" dirty="0" smtClean="0">
                    <a:solidFill>
                      <a:schemeClr val="bg1"/>
                    </a:solidFill>
                    <a:latin typeface="+mn-lt"/>
                  </a:rPr>
                  <a:t>Application Frameworks</a:t>
                </a:r>
                <a:endParaRPr lang="en-US" sz="1400" b="1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sp>
          <p:nvSpPr>
            <p:cNvPr id="26" name="Rectangle 25"/>
            <p:cNvSpPr/>
            <p:nvPr/>
          </p:nvSpPr>
          <p:spPr bwMode="auto">
            <a:xfrm>
              <a:off x="4062715" y="5665103"/>
              <a:ext cx="4474960" cy="60070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Operating System Kernel</a:t>
              </a:r>
              <a:endParaRPr lang="en-US" sz="1400" b="1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grpSp>
          <p:nvGrpSpPr>
            <p:cNvPr id="27" name="Group 11"/>
            <p:cNvGrpSpPr>
              <a:grpSpLocks/>
            </p:cNvGrpSpPr>
            <p:nvPr/>
          </p:nvGrpSpPr>
          <p:grpSpPr bwMode="auto">
            <a:xfrm>
              <a:off x="4062715" y="3657601"/>
              <a:ext cx="4474960" cy="600704"/>
              <a:chOff x="2428875" y="3676465"/>
              <a:chExt cx="5486400" cy="1762102"/>
            </a:xfrm>
            <a:gradFill flip="none" rotWithShape="1">
              <a:gsLst>
                <a:gs pos="0">
                  <a:srgbClr val="0033CC">
                    <a:shade val="30000"/>
                    <a:satMod val="115000"/>
                  </a:srgbClr>
                </a:gs>
                <a:gs pos="50000">
                  <a:srgbClr val="0033CC">
                    <a:shade val="67500"/>
                    <a:satMod val="115000"/>
                  </a:srgbClr>
                </a:gs>
                <a:gs pos="100000">
                  <a:srgbClr val="0033CC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effectLst/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</p:grpSpPr>
          <p:sp>
            <p:nvSpPr>
              <p:cNvPr id="30" name="Rectangle 29"/>
              <p:cNvSpPr/>
              <p:nvPr/>
            </p:nvSpPr>
            <p:spPr>
              <a:xfrm>
                <a:off x="2428875" y="3676465"/>
                <a:ext cx="5486400" cy="1762102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p3d contourW="44450" prstMaterial="matte">
                <a:bevelT w="63500" h="63500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2770490" y="4004612"/>
                <a:ext cx="4803170" cy="1105808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p3d contourW="44450" prstMaterial="matte">
                <a:bevelT w="63500" h="63500"/>
                <a:contourClr>
                  <a:srgbClr val="FFFFFF"/>
                </a:contourClr>
              </a:sp3d>
            </p:spPr>
            <p:txBody>
              <a:bodyPr wrap="squar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400" b="1" dirty="0" smtClean="0">
                    <a:solidFill>
                      <a:schemeClr val="bg1"/>
                    </a:solidFill>
                    <a:latin typeface="+mn-lt"/>
                  </a:rPr>
                  <a:t>Bundled &amp; Third-Party Apps</a:t>
                </a:r>
                <a:endParaRPr lang="en-US" sz="1400" b="1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sp>
          <p:nvSpPr>
            <p:cNvPr id="28" name="Rectangle 27"/>
            <p:cNvSpPr/>
            <p:nvPr/>
          </p:nvSpPr>
          <p:spPr bwMode="auto">
            <a:xfrm>
              <a:off x="4062714" y="4989053"/>
              <a:ext cx="2292365" cy="600704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System Libraries</a:t>
              </a:r>
              <a:endParaRPr lang="en-US" sz="1400" b="1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6418930" y="4982882"/>
              <a:ext cx="2114349" cy="600704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 smtClean="0">
                  <a:solidFill>
                    <a:schemeClr val="tx1"/>
                  </a:solidFill>
                  <a:ea typeface="Arial Unicode MS" pitchFamily="34" charset="-128"/>
                  <a:cs typeface="Arial Unicode MS" pitchFamily="34" charset="-128"/>
                </a:rPr>
                <a:t>Virtual Machine Runtime</a:t>
              </a:r>
              <a:endParaRPr lang="en-US" sz="1400" b="1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pic>
        <p:nvPicPr>
          <p:cNvPr id="35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95279" y="5028148"/>
            <a:ext cx="746651" cy="661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987508" y="5614652"/>
            <a:ext cx="1035538" cy="592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1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 rot="20234649">
            <a:off x="7179851" y="5049041"/>
            <a:ext cx="619534" cy="619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082" y="5700756"/>
            <a:ext cx="744538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3601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12700" y="6390504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itle 9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pPr algn="ctr"/>
            <a:r>
              <a:rPr lang="en-US" sz="3200" dirty="0" smtClean="0"/>
              <a:t>Recap of an Android Service</a:t>
            </a:r>
            <a:endParaRPr lang="en-US" sz="18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" y="1098161"/>
            <a:ext cx="4679576" cy="5344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indent="-233363" eaLnBrk="1" hangingPunct="1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 Service is an app component that can perform long-running operations in the background &amp; does not provide direct access to the user interface</a:t>
            </a:r>
          </a:p>
          <a:p>
            <a:pPr marL="457200" indent="-228600" eaLnBrk="1" hangingPunct="1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e.g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., a service might handle network transactions, play music, perform file I/O, interact with a content provider,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run periodic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tasks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33363" indent="-233363" eaLnBrk="1" hangingPunct="1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Another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app component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can start a service &amp; it will continue to run in the background even if the user switches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to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another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app/activity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33363" indent="-233363" eaLnBrk="1" hangingPunct="1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 smtClean="0"/>
              <a:t>Components </a:t>
            </a:r>
            <a:r>
              <a:rPr lang="en-US" sz="2000" dirty="0"/>
              <a:t>can also bind to </a:t>
            </a:r>
            <a:r>
              <a:rPr lang="en-US" sz="2000" dirty="0" smtClean="0"/>
              <a:t>services</a:t>
            </a:r>
            <a:br>
              <a:rPr lang="en-US" sz="2000" dirty="0" smtClean="0"/>
            </a:br>
            <a:r>
              <a:rPr lang="en-US" sz="2000" dirty="0" smtClean="0"/>
              <a:t> </a:t>
            </a:r>
            <a:r>
              <a:rPr lang="en-US" sz="2000" dirty="0"/>
              <a:t>to interact with them &amp; perform local </a:t>
            </a:r>
            <a:br>
              <a:rPr lang="en-US" sz="2000" dirty="0"/>
            </a:br>
            <a:r>
              <a:rPr lang="en-US" sz="2000" dirty="0"/>
              <a:t>or remote IPC</a:t>
            </a:r>
          </a:p>
        </p:txBody>
      </p:sp>
      <p:sp>
        <p:nvSpPr>
          <p:cNvPr id="8" name="Rectangle 7"/>
          <p:cNvSpPr/>
          <p:nvPr/>
        </p:nvSpPr>
        <p:spPr>
          <a:xfrm>
            <a:off x="319745" y="6425167"/>
            <a:ext cx="8543925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S</a:t>
            </a:r>
            <a:r>
              <a:rPr lang="en-US" sz="2000" dirty="0" smtClean="0"/>
              <a:t>ee </a:t>
            </a:r>
            <a:r>
              <a:rPr lang="en-US" sz="2000" dirty="0" smtClean="0">
                <a:hlinkClick r:id="rId3"/>
              </a:rPr>
              <a:t>developer.android.com/guide/components/services.html</a:t>
            </a:r>
            <a:r>
              <a:rPr lang="en-US" sz="2000" dirty="0" smtClean="0"/>
              <a:t> for more info</a:t>
            </a:r>
            <a:endParaRPr lang="en-US" sz="2000" dirty="0"/>
          </a:p>
        </p:txBody>
      </p:sp>
      <p:sp>
        <p:nvSpPr>
          <p:cNvPr id="26" name="Rounded Rectangle 25"/>
          <p:cNvSpPr/>
          <p:nvPr/>
        </p:nvSpPr>
        <p:spPr bwMode="auto">
          <a:xfrm>
            <a:off x="6802280" y="1093183"/>
            <a:ext cx="2070790" cy="845974"/>
          </a:xfrm>
          <a:prstGeom prst="roundRect">
            <a:avLst/>
          </a:prstGeom>
          <a:solidFill>
            <a:srgbClr val="E1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898974" y="1179155"/>
            <a:ext cx="2041471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r>
              <a:rPr lang="en-US" altLang="en-US" sz="1400" dirty="0"/>
              <a:t>1</a:t>
            </a:r>
            <a:r>
              <a:rPr lang="en-US" altLang="en-US" sz="1400" dirty="0" smtClean="0"/>
              <a:t>: Activity calls </a:t>
            </a:r>
            <a:br>
              <a:rPr lang="en-US" altLang="en-US" sz="1400" dirty="0" smtClean="0"/>
            </a:br>
            <a:r>
              <a:rPr lang="en-US" altLang="en-US" sz="1400" dirty="0" err="1" smtClean="0"/>
              <a:t>downloadImage</a:t>
            </a:r>
            <a:r>
              <a:rPr lang="en-US" altLang="en-US" sz="1400" dirty="0" smtClean="0"/>
              <a:t>() </a:t>
            </a:r>
            <a:br>
              <a:rPr lang="en-US" altLang="en-US" sz="1400" dirty="0" smtClean="0"/>
            </a:br>
            <a:r>
              <a:rPr lang="en-US" altLang="en-US" sz="1400" dirty="0" smtClean="0"/>
              <a:t>with image URL</a:t>
            </a:r>
            <a:endParaRPr lang="en-US" sz="1400" dirty="0"/>
          </a:p>
        </p:txBody>
      </p:sp>
      <p:grpSp>
        <p:nvGrpSpPr>
          <p:cNvPr id="28" name="Group 27"/>
          <p:cNvGrpSpPr/>
          <p:nvPr/>
        </p:nvGrpSpPr>
        <p:grpSpPr>
          <a:xfrm>
            <a:off x="7192061" y="1966086"/>
            <a:ext cx="1860020" cy="3603821"/>
            <a:chOff x="3009610" y="1951973"/>
            <a:chExt cx="2003523" cy="3917528"/>
          </a:xfrm>
        </p:grpSpPr>
        <p:pic>
          <p:nvPicPr>
            <p:cNvPr id="29" name="Picture 2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610" y="1951973"/>
              <a:ext cx="2003523" cy="3917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2" descr="http://www.dre.vanderbilt.edu/~schmidt/cs282/lab3/threadeddownload1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626" y="2349426"/>
              <a:ext cx="1745171" cy="3050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Flowchart: Magnetic Disk 30"/>
          <p:cNvSpPr/>
          <p:nvPr/>
        </p:nvSpPr>
        <p:spPr bwMode="auto">
          <a:xfrm>
            <a:off x="4769310" y="4763251"/>
            <a:ext cx="1641541" cy="1467326"/>
          </a:xfrm>
          <a:prstGeom prst="flowChartMagneticDisk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Image Metadata</a:t>
            </a:r>
            <a:b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Content</a:t>
            </a:r>
            <a:b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Provider</a:t>
            </a:r>
          </a:p>
        </p:txBody>
      </p:sp>
      <p:sp>
        <p:nvSpPr>
          <p:cNvPr id="32" name="Flowchart: Multidocument 31"/>
          <p:cNvSpPr/>
          <p:nvPr/>
        </p:nvSpPr>
        <p:spPr bwMode="auto">
          <a:xfrm>
            <a:off x="6577436" y="5567721"/>
            <a:ext cx="1131329" cy="654784"/>
          </a:xfrm>
          <a:prstGeom prst="flowChartMultidocument">
            <a:avLst/>
          </a:prstGeom>
          <a:solidFill>
            <a:srgbClr val="FF9966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i="1" dirty="0" smtClean="0">
                <a:latin typeface="Arial" charset="0"/>
              </a:rPr>
              <a:t>Image Files</a:t>
            </a:r>
            <a:endParaRPr kumimoji="0" lang="en-US" sz="14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3" name="Curved Connector 32"/>
          <p:cNvCxnSpPr/>
          <p:nvPr/>
        </p:nvCxnSpPr>
        <p:spPr bwMode="auto">
          <a:xfrm rot="16200000" flipV="1">
            <a:off x="6137171" y="4641580"/>
            <a:ext cx="1161722" cy="614360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34" name="Curved Connector 33"/>
          <p:cNvCxnSpPr/>
          <p:nvPr/>
        </p:nvCxnSpPr>
        <p:spPr bwMode="auto">
          <a:xfrm rot="5400000" flipH="1" flipV="1">
            <a:off x="5497626" y="4428646"/>
            <a:ext cx="745887" cy="548194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35" name="Curved Connector 34"/>
          <p:cNvCxnSpPr/>
          <p:nvPr/>
        </p:nvCxnSpPr>
        <p:spPr bwMode="auto">
          <a:xfrm rot="5400000">
            <a:off x="6043630" y="1398834"/>
            <a:ext cx="958258" cy="582416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36" name="Group 35"/>
          <p:cNvGrpSpPr/>
          <p:nvPr/>
        </p:nvGrpSpPr>
        <p:grpSpPr>
          <a:xfrm>
            <a:off x="4813622" y="2194571"/>
            <a:ext cx="2128134" cy="2183025"/>
            <a:chOff x="6304934" y="2802958"/>
            <a:chExt cx="2266930" cy="1633113"/>
          </a:xfrm>
          <a:solidFill>
            <a:srgbClr val="FFFF99"/>
          </a:solidFill>
        </p:grpSpPr>
        <p:sp>
          <p:nvSpPr>
            <p:cNvPr id="37" name="Rounded Rectangle 36"/>
            <p:cNvSpPr/>
            <p:nvPr/>
          </p:nvSpPr>
          <p:spPr bwMode="auto">
            <a:xfrm>
              <a:off x="6304934" y="2802958"/>
              <a:ext cx="2266930" cy="1633113"/>
            </a:xfrm>
            <a:prstGeom prst="round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348007" y="2887857"/>
              <a:ext cx="1996509" cy="3416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en-US" dirty="0" smtClean="0"/>
                <a:t>Download Service</a:t>
              </a:r>
              <a:endParaRPr lang="en-US" dirty="0"/>
            </a:p>
          </p:txBody>
        </p:sp>
      </p:grpSp>
      <p:sp>
        <p:nvSpPr>
          <p:cNvPr id="39" name="Rectangle 38"/>
          <p:cNvSpPr/>
          <p:nvPr/>
        </p:nvSpPr>
        <p:spPr>
          <a:xfrm>
            <a:off x="4781621" y="2830416"/>
            <a:ext cx="2172049" cy="1461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00000"/>
              </a:lnSpc>
              <a:spcBef>
                <a:spcPts val="600"/>
              </a:spcBef>
            </a:pPr>
            <a:r>
              <a:rPr lang="en-US" altLang="en-US" sz="1400" dirty="0"/>
              <a:t>2</a:t>
            </a:r>
            <a:r>
              <a:rPr lang="en-US" altLang="en-US" sz="1400" dirty="0" smtClean="0"/>
              <a:t>: Sends GET request </a:t>
            </a:r>
            <a:br>
              <a:rPr lang="en-US" altLang="en-US" sz="1400" dirty="0" smtClean="0"/>
            </a:br>
            <a:r>
              <a:rPr lang="en-US" altLang="en-US" sz="1400" dirty="0" smtClean="0"/>
              <a:t>to web server</a:t>
            </a:r>
          </a:p>
          <a:p>
            <a:pPr marL="228600" indent="-228600">
              <a:lnSpc>
                <a:spcPct val="100000"/>
              </a:lnSpc>
              <a:spcBef>
                <a:spcPts val="600"/>
              </a:spcBef>
            </a:pPr>
            <a:r>
              <a:rPr lang="en-US" sz="1400" dirty="0" smtClean="0"/>
              <a:t>3: Stores downloaded image in </a:t>
            </a:r>
            <a:r>
              <a:rPr lang="en-US" sz="1400" dirty="0" err="1" smtClean="0"/>
              <a:t>filesystem</a:t>
            </a:r>
            <a:r>
              <a:rPr lang="en-US" sz="1400" dirty="0" smtClean="0"/>
              <a:t> </a:t>
            </a:r>
            <a:br>
              <a:rPr lang="en-US" sz="1400" dirty="0" smtClean="0"/>
            </a:br>
            <a:r>
              <a:rPr lang="en-US" sz="1400" dirty="0" smtClean="0"/>
              <a:t>&amp; metadata in Content Provider</a:t>
            </a:r>
          </a:p>
        </p:txBody>
      </p:sp>
    </p:spTree>
    <p:extLst>
      <p:ext uri="{BB962C8B-B14F-4D97-AF65-F5344CB8AC3E}">
        <p14:creationId xmlns:p14="http://schemas.microsoft.com/office/powerpoint/2010/main" val="6235893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0" y="1006429"/>
            <a:ext cx="8283388" cy="4512617"/>
          </a:xfrm>
          <a:prstGeom prst="rect">
            <a:avLst/>
          </a:prstGeom>
        </p:spPr>
        <p:txBody>
          <a:bodyPr vert="horz" lIns="54864" tIns="91440" rtlCol="0">
            <a:no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indent="-233363">
              <a:lnSpc>
                <a:spcPct val="100000"/>
              </a:lnSpc>
              <a:spcBef>
                <a:spcPts val="600"/>
              </a:spcBef>
              <a:buClrTx/>
              <a:buSzPct val="110000"/>
              <a:buFont typeface="Arial" pitchFamily="34" charset="0"/>
              <a:buChar char="•"/>
              <a:defRPr/>
            </a:pPr>
            <a:r>
              <a:rPr lang="en-US" sz="2000" dirty="0"/>
              <a:t>Implementing a Service is similar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to </a:t>
            </a:r>
            <a:r>
              <a:rPr lang="en-US" sz="2000" dirty="0"/>
              <a:t>implementing an Activity</a:t>
            </a:r>
          </a:p>
          <a:p>
            <a:pPr marL="457200" lvl="1" indent="-233363">
              <a:lnSpc>
                <a:spcPct val="100000"/>
              </a:lnSpc>
              <a:spcBef>
                <a:spcPts val="600"/>
              </a:spcBef>
              <a:buClrTx/>
              <a:buSzPct val="110000"/>
              <a:buFont typeface="Arial" pitchFamily="34" charset="0"/>
              <a:buChar char="•"/>
              <a:defRPr/>
            </a:pPr>
            <a:r>
              <a:rPr lang="en-US" sz="2000" dirty="0"/>
              <a:t>e.g., inherit from </a:t>
            </a:r>
            <a:r>
              <a:rPr lang="en-US" sz="2000" dirty="0" smtClean="0"/>
              <a:t>Android Service </a:t>
            </a:r>
            <a:br>
              <a:rPr lang="en-US" sz="2000" dirty="0" smtClean="0"/>
            </a:br>
            <a:r>
              <a:rPr lang="en-US" sz="2000" dirty="0" smtClean="0"/>
              <a:t>class</a:t>
            </a:r>
            <a:r>
              <a:rPr lang="en-US" sz="2000" dirty="0"/>
              <a:t>, </a:t>
            </a:r>
            <a:r>
              <a:rPr lang="en-US" sz="2000" dirty="0" smtClean="0"/>
              <a:t>override </a:t>
            </a:r>
            <a:r>
              <a:rPr lang="en-US" sz="2000" dirty="0"/>
              <a:t>lifecycle methods,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include Service </a:t>
            </a:r>
            <a:r>
              <a:rPr lang="en-US" sz="2000" dirty="0"/>
              <a:t>in </a:t>
            </a:r>
            <a:r>
              <a:rPr lang="en-US" sz="2000" dirty="0" smtClean="0"/>
              <a:t>the </a:t>
            </a:r>
            <a:r>
              <a:rPr lang="en-US" sz="2000" dirty="0" err="1" smtClean="0"/>
              <a:t>config</a:t>
            </a:r>
            <a:r>
              <a:rPr lang="en-US" sz="2000" dirty="0" smtClean="0"/>
              <a:t> file</a:t>
            </a:r>
            <a:br>
              <a:rPr lang="en-US" sz="2000" dirty="0" smtClean="0"/>
            </a:br>
            <a:r>
              <a:rPr lang="en-US" sz="2000" dirty="0" smtClean="0"/>
              <a:t>AndroidManifest.xml, </a:t>
            </a:r>
            <a:r>
              <a:rPr lang="en-US" sz="2000" dirty="0"/>
              <a:t>etc.</a:t>
            </a:r>
          </a:p>
          <a:p>
            <a:pPr lvl="1">
              <a:spcBef>
                <a:spcPts val="600"/>
              </a:spcBef>
            </a:pPr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 smtClean="0"/>
              <a:t>Implementing a Service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4455468" y="1094269"/>
            <a:ext cx="518877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public class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Service extends 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      ...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public void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onCreate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sv-SE" b="1" dirty="0" smtClean="0">
                <a:latin typeface="Courier New" pitchFamily="49" charset="0"/>
                <a:cs typeface="Courier New" pitchFamily="49" charset="0"/>
              </a:rPr>
              <a:t>   public </a:t>
            </a:r>
            <a:r>
              <a:rPr lang="sv-SE" b="1" dirty="0">
                <a:latin typeface="Courier New" pitchFamily="49" charset="0"/>
                <a:cs typeface="Courier New" pitchFamily="49" charset="0"/>
              </a:rPr>
              <a:t>int </a:t>
            </a:r>
            <a:r>
              <a:rPr lang="sv-SE" b="1" dirty="0" smtClean="0">
                <a:latin typeface="Courier New" pitchFamily="49" charset="0"/>
                <a:cs typeface="Courier New" pitchFamily="49" charset="0"/>
              </a:rPr>
              <a:t>onStartCommand</a:t>
            </a:r>
            <a:br>
              <a:rPr lang="sv-SE" b="1" dirty="0" smtClean="0">
                <a:latin typeface="Courier New" pitchFamily="49" charset="0"/>
                <a:cs typeface="Courier New" pitchFamily="49" charset="0"/>
              </a:rPr>
            </a:br>
            <a:r>
              <a:rPr lang="sv-SE" b="1" dirty="0" smtClean="0">
                <a:latin typeface="Courier New" pitchFamily="49" charset="0"/>
                <a:cs typeface="Courier New" pitchFamily="49" charset="0"/>
              </a:rPr>
              <a:t>     (</a:t>
            </a:r>
            <a:r>
              <a:rPr lang="sv-SE" b="1" dirty="0">
                <a:latin typeface="Courier New" pitchFamily="49" charset="0"/>
                <a:cs typeface="Courier New" pitchFamily="49" charset="0"/>
              </a:rPr>
              <a:t>Intent intent, </a:t>
            </a:r>
            <a:r>
              <a:rPr lang="sv-SE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sv-SE" b="1" dirty="0" smtClean="0">
                <a:latin typeface="Courier New" pitchFamily="49" charset="0"/>
                <a:cs typeface="Courier New" pitchFamily="49" charset="0"/>
              </a:rPr>
            </a:br>
            <a:r>
              <a:rPr lang="sv-SE" b="1" dirty="0" smtClean="0">
                <a:latin typeface="Courier New" pitchFamily="49" charset="0"/>
                <a:cs typeface="Courier New" pitchFamily="49" charset="0"/>
              </a:rPr>
              <a:t>      int </a:t>
            </a:r>
            <a:r>
              <a:rPr lang="sv-SE" b="1" dirty="0">
                <a:latin typeface="Courier New" pitchFamily="49" charset="0"/>
                <a:cs typeface="Courier New" pitchFamily="49" charset="0"/>
              </a:rPr>
              <a:t>flags, int startId</a:t>
            </a:r>
            <a:r>
              <a:rPr lang="sv-SE" b="1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public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abstract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IBinder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onBind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(Intent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intent);  </a:t>
            </a:r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public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boolean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onUnbind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(Intent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intent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);    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protected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onDestroy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...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42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0" y="1006429"/>
            <a:ext cx="8283388" cy="4512617"/>
          </a:xfrm>
          <a:prstGeom prst="rect">
            <a:avLst/>
          </a:prstGeom>
        </p:spPr>
        <p:txBody>
          <a:bodyPr vert="horz" lIns="54864" tIns="91440" rtlCol="0">
            <a:no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indent="-233363">
              <a:lnSpc>
                <a:spcPct val="100000"/>
              </a:lnSpc>
              <a:spcBef>
                <a:spcPts val="600"/>
              </a:spcBef>
              <a:buClrTx/>
              <a:buSzPct val="11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Implementing a Service is similar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to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implementing an Activity</a:t>
            </a:r>
          </a:p>
          <a:p>
            <a:pPr marL="457200" lvl="1" indent="-233363">
              <a:lnSpc>
                <a:spcPct val="100000"/>
              </a:lnSpc>
              <a:spcBef>
                <a:spcPts val="600"/>
              </a:spcBef>
              <a:buClrTx/>
              <a:buSzPct val="11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e.g., inherit from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Android Service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class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override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lifecycle methods,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include Service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the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config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file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AndroidManifest.xml,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etc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  <a:p>
            <a:pPr marL="233363" lvl="1" indent="-233363">
              <a:lnSpc>
                <a:spcPct val="100000"/>
              </a:lnSpc>
              <a:spcBef>
                <a:spcPts val="600"/>
              </a:spcBef>
              <a:buClrTx/>
              <a:buSzPct val="110000"/>
              <a:buFont typeface="Arial" pitchFamily="34" charset="0"/>
              <a:buChar char="•"/>
              <a:defRPr/>
            </a:pPr>
            <a:r>
              <a:rPr lang="en-US" sz="2000" dirty="0"/>
              <a:t>Android communicates state </a:t>
            </a:r>
            <a:br>
              <a:rPr lang="en-US" sz="2000" dirty="0"/>
            </a:br>
            <a:r>
              <a:rPr lang="en-US" sz="2000" dirty="0"/>
              <a:t>changes to </a:t>
            </a:r>
            <a:r>
              <a:rPr lang="en-US" sz="2000" dirty="0" smtClean="0"/>
              <a:t>a Service by </a:t>
            </a:r>
            <a:r>
              <a:rPr lang="en-US" sz="2000" dirty="0"/>
              <a:t>calling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its lifecycle </a:t>
            </a:r>
            <a:r>
              <a:rPr lang="en-US" sz="2000" dirty="0"/>
              <a:t>hook methods</a:t>
            </a:r>
          </a:p>
          <a:p>
            <a:pPr marL="457200" lvl="1" indent="-233363">
              <a:lnSpc>
                <a:spcPct val="100000"/>
              </a:lnSpc>
              <a:spcBef>
                <a:spcPts val="600"/>
              </a:spcBef>
              <a:buClrTx/>
              <a:buSzPct val="110000"/>
              <a:buFont typeface="Arial" pitchFamily="34" charset="0"/>
              <a:buChar char="•"/>
              <a:defRPr/>
            </a:pPr>
            <a:endParaRPr lang="en-US" sz="2000" dirty="0"/>
          </a:p>
          <a:p>
            <a:pPr lvl="1">
              <a:spcBef>
                <a:spcPts val="600"/>
              </a:spcBef>
            </a:pPr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 smtClean="0"/>
              <a:t>Implementing a Service</a:t>
            </a:r>
            <a:endParaRPr lang="en-US" sz="3200" dirty="0"/>
          </a:p>
        </p:txBody>
      </p:sp>
      <p:pic>
        <p:nvPicPr>
          <p:cNvPr id="5" name="Picture 2" descr="http://developer.android.com/images/service_lifecyc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960" y="1136742"/>
            <a:ext cx="3705225" cy="482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64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12700" y="6309074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0" y="1006429"/>
            <a:ext cx="8283388" cy="4512617"/>
          </a:xfrm>
          <a:prstGeom prst="rect">
            <a:avLst/>
          </a:prstGeom>
        </p:spPr>
        <p:txBody>
          <a:bodyPr vert="horz" lIns="54864" tIns="91440" rtlCol="0">
            <a:no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indent="-233363">
              <a:lnSpc>
                <a:spcPct val="100000"/>
              </a:lnSpc>
              <a:spcBef>
                <a:spcPts val="600"/>
              </a:spcBef>
              <a:buClrTx/>
              <a:buSzPct val="11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Implementing a Service is similar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to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implementing an Activity</a:t>
            </a:r>
          </a:p>
          <a:p>
            <a:pPr marL="457200" lvl="1" indent="-233363">
              <a:lnSpc>
                <a:spcPct val="100000"/>
              </a:lnSpc>
              <a:spcBef>
                <a:spcPts val="600"/>
              </a:spcBef>
              <a:buClrTx/>
              <a:buSzPct val="11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e.g., inherit from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Android Service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class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override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lifecycle methods,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include Service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the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config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file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AndroidManifest.xml,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etc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  <a:p>
            <a:pPr marL="233363" lvl="1" indent="-233363">
              <a:lnSpc>
                <a:spcPct val="100000"/>
              </a:lnSpc>
              <a:spcBef>
                <a:spcPts val="600"/>
              </a:spcBef>
              <a:buClrTx/>
              <a:buSzPct val="11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Android communicates state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changes to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 Service by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calling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its lifecycle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hook methods</a:t>
            </a:r>
          </a:p>
          <a:p>
            <a:pPr marL="457200" lvl="1" indent="-233363">
              <a:lnSpc>
                <a:spcPct val="100000"/>
              </a:lnSpc>
              <a:spcBef>
                <a:spcPts val="600"/>
              </a:spcBef>
              <a:buClrTx/>
              <a:buSzPct val="110000"/>
              <a:buFont typeface="Arial" pitchFamily="34" charset="0"/>
              <a:buChar char="•"/>
              <a:defRPr/>
            </a:pPr>
            <a:endParaRPr lang="en-US" sz="2000" dirty="0"/>
          </a:p>
          <a:p>
            <a:pPr lvl="1">
              <a:spcBef>
                <a:spcPts val="600"/>
              </a:spcBef>
            </a:pPr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 smtClean="0"/>
              <a:t>Implementing a Service</a:t>
            </a:r>
            <a:endParaRPr lang="en-US" sz="3200" dirty="0"/>
          </a:p>
        </p:txBody>
      </p:sp>
      <p:pic>
        <p:nvPicPr>
          <p:cNvPr id="5" name="Picture 2" descr="http://developer.android.com/images/service_lifecyc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960" y="1136742"/>
            <a:ext cx="3705225" cy="482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34730" y="4195819"/>
            <a:ext cx="4643458" cy="263149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</a:pPr>
            <a:r>
              <a:rPr lang="en-US" sz="2000" b="1" dirty="0"/>
              <a:t>Commonality</a:t>
            </a:r>
            <a:r>
              <a:rPr lang="en-US" sz="2000" dirty="0"/>
              <a:t>: Provides </a:t>
            </a:r>
            <a:r>
              <a:rPr lang="en-US" sz="2000" dirty="0" smtClean="0"/>
              <a:t>common </a:t>
            </a:r>
            <a:r>
              <a:rPr lang="en-US" sz="2000" dirty="0"/>
              <a:t>interface for </a:t>
            </a:r>
            <a:r>
              <a:rPr lang="en-US" sz="2000" dirty="0" smtClean="0"/>
              <a:t>performing long-running operations that don’t interact directly with </a:t>
            </a:r>
            <a:r>
              <a:rPr lang="en-US" sz="2000" dirty="0"/>
              <a:t>the </a:t>
            </a:r>
            <a:r>
              <a:rPr lang="en-US" sz="2000" dirty="0" smtClean="0"/>
              <a:t>user interface</a:t>
            </a:r>
            <a:endParaRPr lang="en-US" sz="2000" dirty="0"/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</a:pPr>
            <a:r>
              <a:rPr lang="en-US" sz="2000" b="1" dirty="0"/>
              <a:t>Variability</a:t>
            </a:r>
            <a:r>
              <a:rPr lang="en-US" sz="2000" dirty="0"/>
              <a:t>: </a:t>
            </a:r>
            <a:r>
              <a:rPr lang="en-US" sz="2000" dirty="0" smtClean="0"/>
              <a:t>Subclasses can override lifecycle hook methods to perform necessary initialization for </a:t>
            </a:r>
            <a:r>
              <a:rPr lang="en-US" sz="2000" i="1" dirty="0"/>
              <a:t>S</a:t>
            </a:r>
            <a:r>
              <a:rPr lang="en-US" sz="2000" i="1" dirty="0" smtClean="0"/>
              <a:t>tarted</a:t>
            </a:r>
            <a:r>
              <a:rPr lang="en-US" sz="2000" dirty="0" smtClean="0"/>
              <a:t> &amp; </a:t>
            </a:r>
            <a:r>
              <a:rPr lang="en-US" sz="2000" i="1" dirty="0" smtClean="0"/>
              <a:t>Bound</a:t>
            </a:r>
            <a:r>
              <a:rPr lang="en-US" sz="2000" dirty="0" smtClean="0"/>
              <a:t> Services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2342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developer.android.com/images/service_lifecyc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960" y="1136742"/>
            <a:ext cx="3705225" cy="482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0" y="1096079"/>
            <a:ext cx="8283388" cy="4512617"/>
          </a:xfrm>
          <a:prstGeom prst="rect">
            <a:avLst/>
          </a:prstGeom>
        </p:spPr>
        <p:txBody>
          <a:bodyPr vert="horz" lIns="54864" tIns="91440" rtlCol="0">
            <a:no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indent="-233363">
              <a:lnSpc>
                <a:spcPct val="100000"/>
              </a:lnSpc>
              <a:spcBef>
                <a:spcPts val="600"/>
              </a:spcBef>
              <a:buClrTx/>
              <a:buSzPct val="110000"/>
              <a:buFont typeface="Arial" pitchFamily="34" charset="0"/>
              <a:buChar char="•"/>
              <a:defRPr/>
            </a:pPr>
            <a:r>
              <a:rPr lang="en-US" sz="2000" dirty="0" smtClean="0"/>
              <a:t>Services lifecycle methods include</a:t>
            </a:r>
            <a:endParaRPr lang="en-US" sz="2000" dirty="0"/>
          </a:p>
          <a:p>
            <a:pPr marL="457200" lvl="1" indent="-233363">
              <a:lnSpc>
                <a:spcPct val="100000"/>
              </a:lnSpc>
              <a:spcBef>
                <a:spcPts val="600"/>
              </a:spcBef>
              <a:buClrTx/>
              <a:buSzPct val="110000"/>
              <a:buFont typeface="Arial" pitchFamily="34" charset="0"/>
              <a:buChar char="•"/>
              <a:defRPr/>
            </a:pPr>
            <a:r>
              <a:rPr lang="en-US" sz="2000" b="1" dirty="0" err="1" smtClean="0"/>
              <a:t>onCreate</a:t>
            </a:r>
            <a:r>
              <a:rPr lang="en-US" sz="2000" b="1" dirty="0" smtClean="0"/>
              <a:t>() </a:t>
            </a:r>
            <a:r>
              <a:rPr lang="en-US" sz="2000" dirty="0">
                <a:ea typeface="ＭＳ Ｐゴシック" pitchFamily="34" charset="-128"/>
              </a:rPr>
              <a:t>– </a:t>
            </a:r>
            <a:r>
              <a:rPr lang="en-US" sz="2000" dirty="0" smtClean="0"/>
              <a:t>called when Service </a:t>
            </a:r>
            <a:br>
              <a:rPr lang="en-US" sz="2000" dirty="0" smtClean="0"/>
            </a:br>
            <a:r>
              <a:rPr lang="en-US" sz="2000" dirty="0" smtClean="0"/>
              <a:t>process is </a:t>
            </a:r>
            <a:r>
              <a:rPr lang="en-US" sz="2000" dirty="0"/>
              <a:t>created, by any means</a:t>
            </a:r>
          </a:p>
          <a:p>
            <a:pPr lvl="1">
              <a:spcBef>
                <a:spcPts val="600"/>
              </a:spcBef>
            </a:pPr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 smtClean="0"/>
              <a:t>Service Lifecycle Hook Methods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5266765" y="1897231"/>
            <a:ext cx="1084072" cy="293477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69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developer.android.com/images/service_lifecyc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960" y="1136742"/>
            <a:ext cx="3705225" cy="482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0" y="1096079"/>
            <a:ext cx="8283388" cy="4512617"/>
          </a:xfrm>
          <a:prstGeom prst="rect">
            <a:avLst/>
          </a:prstGeom>
        </p:spPr>
        <p:txBody>
          <a:bodyPr vert="horz" lIns="54864" tIns="91440" rtlCol="0">
            <a:no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indent="-233363">
              <a:lnSpc>
                <a:spcPct val="100000"/>
              </a:lnSpc>
              <a:spcBef>
                <a:spcPts val="600"/>
              </a:spcBef>
              <a:buClrTx/>
              <a:buSzPct val="110000"/>
              <a:buFont typeface="Arial" pitchFamily="34" charset="0"/>
              <a:buChar char="•"/>
              <a:defRPr/>
            </a:pPr>
            <a:r>
              <a:rPr lang="en-US" sz="2000" dirty="0" smtClean="0"/>
              <a:t>Services lifecycle methods include</a:t>
            </a:r>
            <a:endParaRPr lang="en-US" sz="2000" dirty="0"/>
          </a:p>
          <a:p>
            <a:pPr marL="457200" lvl="1" indent="-233363">
              <a:lnSpc>
                <a:spcPct val="100000"/>
              </a:lnSpc>
              <a:spcBef>
                <a:spcPts val="600"/>
              </a:spcBef>
              <a:buClrTx/>
              <a:buSzPct val="110000"/>
              <a:buFont typeface="Arial" pitchFamily="34" charset="0"/>
              <a:buChar char="•"/>
              <a:defRPr/>
            </a:pP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</a:rPr>
              <a:t>onCreate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()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  <a:t>–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called when Service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process is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created, by any means</a:t>
            </a:r>
          </a:p>
          <a:p>
            <a:pPr marL="457200" lvl="1" indent="-233363">
              <a:lnSpc>
                <a:spcPct val="100000"/>
              </a:lnSpc>
              <a:spcBef>
                <a:spcPts val="600"/>
              </a:spcBef>
              <a:buClrTx/>
              <a:buSzPct val="110000"/>
              <a:buFont typeface="Arial" pitchFamily="34" charset="0"/>
              <a:buChar char="•"/>
              <a:defRPr/>
            </a:pPr>
            <a:r>
              <a:rPr lang="en-US" sz="2000" b="1" dirty="0" err="1"/>
              <a:t>onStartCommand</a:t>
            </a:r>
            <a:r>
              <a:rPr lang="en-US" sz="2000" b="1" dirty="0" smtClean="0"/>
              <a:t>() </a:t>
            </a:r>
            <a:r>
              <a:rPr lang="en-US" sz="2000" dirty="0">
                <a:ea typeface="ＭＳ Ｐゴシック" pitchFamily="34" charset="-128"/>
              </a:rPr>
              <a:t>– </a:t>
            </a:r>
            <a:r>
              <a:rPr lang="en-US" sz="2000" dirty="0" smtClean="0"/>
              <a:t>called </a:t>
            </a:r>
            <a:r>
              <a:rPr lang="en-US" sz="2000" dirty="0"/>
              <a:t>each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time Service is </a:t>
            </a:r>
            <a:r>
              <a:rPr lang="en-US" sz="2000" dirty="0"/>
              <a:t>sent a command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via </a:t>
            </a:r>
            <a:r>
              <a:rPr lang="en-US" sz="2000" dirty="0" err="1"/>
              <a:t>startService</a:t>
            </a:r>
            <a:r>
              <a:rPr lang="en-US" sz="2000" dirty="0"/>
              <a:t>()</a:t>
            </a:r>
          </a:p>
          <a:p>
            <a:pPr lvl="1">
              <a:spcBef>
                <a:spcPts val="600"/>
              </a:spcBef>
            </a:pPr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 smtClean="0"/>
              <a:t>Service Lifecycle Hook Methods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5248836" y="2402607"/>
            <a:ext cx="1084072" cy="293477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2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developer.android.com/images/service_lifecyc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960" y="1136742"/>
            <a:ext cx="3705225" cy="482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0" y="1096079"/>
            <a:ext cx="8283388" cy="4512617"/>
          </a:xfrm>
          <a:prstGeom prst="rect">
            <a:avLst/>
          </a:prstGeom>
        </p:spPr>
        <p:txBody>
          <a:bodyPr vert="horz" lIns="54864" tIns="91440" rtlCol="0">
            <a:no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indent="-233363">
              <a:lnSpc>
                <a:spcPct val="100000"/>
              </a:lnSpc>
              <a:spcBef>
                <a:spcPts val="600"/>
              </a:spcBef>
              <a:buClrTx/>
              <a:buSzPct val="110000"/>
              <a:buFont typeface="Arial" pitchFamily="34" charset="0"/>
              <a:buChar char="•"/>
              <a:defRPr/>
            </a:pPr>
            <a:r>
              <a:rPr lang="en-US" sz="2000" dirty="0" smtClean="0"/>
              <a:t>Services lifecycle methods include</a:t>
            </a:r>
            <a:endParaRPr lang="en-US" sz="2000" dirty="0"/>
          </a:p>
          <a:p>
            <a:pPr marL="457200" lvl="1" indent="-233363">
              <a:lnSpc>
                <a:spcPct val="100000"/>
              </a:lnSpc>
              <a:spcBef>
                <a:spcPts val="600"/>
              </a:spcBef>
              <a:buClrTx/>
              <a:buSzPct val="110000"/>
              <a:buFont typeface="Arial" pitchFamily="34" charset="0"/>
              <a:buChar char="•"/>
              <a:defRPr/>
            </a:pP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</a:rPr>
              <a:t>onCreate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()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  <a:t>–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called when Service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process is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created, by any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means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457200" lvl="1" indent="-233363">
              <a:lnSpc>
                <a:spcPct val="100000"/>
              </a:lnSpc>
              <a:spcBef>
                <a:spcPts val="600"/>
              </a:spcBef>
              <a:buClrTx/>
              <a:buSzPct val="110000"/>
              <a:buFont typeface="Arial" pitchFamily="34" charset="0"/>
              <a:buChar char="•"/>
              <a:defRPr/>
            </a:pP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</a:rPr>
              <a:t>onStartCommand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()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  <a:t>–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called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each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time Service is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sent a command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via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startService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()</a:t>
            </a:r>
          </a:p>
          <a:p>
            <a:pPr marL="457200" lvl="1" indent="-233363">
              <a:lnSpc>
                <a:spcPct val="100000"/>
              </a:lnSpc>
              <a:spcBef>
                <a:spcPts val="600"/>
              </a:spcBef>
              <a:buClrTx/>
              <a:buSzPct val="110000"/>
              <a:buFont typeface="Arial" pitchFamily="34" charset="0"/>
              <a:buChar char="•"/>
              <a:defRPr/>
            </a:pPr>
            <a:r>
              <a:rPr lang="en-US" sz="2000" b="1" dirty="0" err="1"/>
              <a:t>onBind</a:t>
            </a:r>
            <a:r>
              <a:rPr lang="en-US" sz="2000" b="1" dirty="0" smtClean="0"/>
              <a:t>()/</a:t>
            </a:r>
            <a:r>
              <a:rPr lang="en-US" sz="2000" b="1" dirty="0" err="1" smtClean="0"/>
              <a:t>onUnbind</a:t>
            </a:r>
            <a:r>
              <a:rPr lang="en-US" sz="2000" b="1" dirty="0" smtClean="0"/>
              <a:t> </a:t>
            </a:r>
            <a:r>
              <a:rPr lang="en-US" sz="2000" dirty="0">
                <a:ea typeface="ＭＳ Ｐゴシック" pitchFamily="34" charset="-128"/>
              </a:rPr>
              <a:t>– </a:t>
            </a:r>
            <a:r>
              <a:rPr lang="en-US" sz="2000" dirty="0" smtClean="0"/>
              <a:t>called when </a:t>
            </a:r>
            <a:br>
              <a:rPr lang="en-US" sz="2000" dirty="0" smtClean="0"/>
            </a:br>
            <a:r>
              <a:rPr lang="en-US" sz="2000" dirty="0" smtClean="0"/>
              <a:t>a client binds/unbinds </a:t>
            </a:r>
            <a:r>
              <a:rPr lang="en-US" sz="2000" dirty="0"/>
              <a:t>to </a:t>
            </a:r>
            <a:r>
              <a:rPr lang="en-US" sz="2000" dirty="0" smtClean="0"/>
              <a:t>Service </a:t>
            </a:r>
            <a:r>
              <a:rPr lang="en-US" sz="2000" dirty="0"/>
              <a:t>via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err="1" smtClean="0"/>
              <a:t>bindService</a:t>
            </a:r>
            <a:r>
              <a:rPr lang="en-US" sz="2000" dirty="0" smtClean="0"/>
              <a:t>()/</a:t>
            </a:r>
            <a:r>
              <a:rPr lang="en-US" sz="2000" dirty="0" err="1" smtClean="0"/>
              <a:t>unBindService</a:t>
            </a:r>
            <a:r>
              <a:rPr lang="en-US" sz="2000" dirty="0" smtClean="0"/>
              <a:t>()</a:t>
            </a:r>
            <a:endParaRPr lang="en-US" sz="2000" dirty="0"/>
          </a:p>
          <a:p>
            <a:pPr lvl="1">
              <a:spcBef>
                <a:spcPts val="600"/>
              </a:spcBef>
            </a:pPr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 smtClean="0"/>
              <a:t>Service Lifecycle Hook Methods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7328645" y="2423781"/>
            <a:ext cx="1084072" cy="293477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328645" y="3974675"/>
            <a:ext cx="1084072" cy="293477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65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developer.android.com/images/service_lifecyc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960" y="1136742"/>
            <a:ext cx="3705225" cy="482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0" y="1096079"/>
            <a:ext cx="8283388" cy="4512617"/>
          </a:xfrm>
          <a:prstGeom prst="rect">
            <a:avLst/>
          </a:prstGeom>
        </p:spPr>
        <p:txBody>
          <a:bodyPr vert="horz" lIns="54864" tIns="91440" rtlCol="0">
            <a:no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indent="-233363">
              <a:lnSpc>
                <a:spcPct val="100000"/>
              </a:lnSpc>
              <a:spcBef>
                <a:spcPts val="600"/>
              </a:spcBef>
              <a:buClrTx/>
              <a:buSzPct val="110000"/>
              <a:buFont typeface="Arial" pitchFamily="34" charset="0"/>
              <a:buChar char="•"/>
              <a:defRPr/>
            </a:pPr>
            <a:r>
              <a:rPr lang="en-US" sz="2000" dirty="0" smtClean="0"/>
              <a:t>Services lifecycle methods include</a:t>
            </a:r>
            <a:endParaRPr lang="en-US" sz="2000" dirty="0"/>
          </a:p>
          <a:p>
            <a:pPr marL="457200" lvl="1" indent="-233363">
              <a:lnSpc>
                <a:spcPct val="100000"/>
              </a:lnSpc>
              <a:spcBef>
                <a:spcPts val="600"/>
              </a:spcBef>
              <a:buClrTx/>
              <a:buSzPct val="110000"/>
              <a:buFont typeface="Arial" pitchFamily="34" charset="0"/>
              <a:buChar char="•"/>
              <a:defRPr/>
            </a:pP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</a:rPr>
              <a:t>onCreate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()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  <a:t>–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called when Service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process is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created, by any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means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457200" lvl="1" indent="-233363">
              <a:lnSpc>
                <a:spcPct val="100000"/>
              </a:lnSpc>
              <a:spcBef>
                <a:spcPts val="600"/>
              </a:spcBef>
              <a:buClrTx/>
              <a:buSzPct val="110000"/>
              <a:buFont typeface="Arial" pitchFamily="34" charset="0"/>
              <a:buChar char="•"/>
              <a:defRPr/>
            </a:pP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</a:rPr>
              <a:t>onStartCommand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()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  <a:t>–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called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each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time Service is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sent a command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via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startService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()</a:t>
            </a:r>
          </a:p>
          <a:p>
            <a:pPr marL="457200" lvl="1" indent="-233363">
              <a:lnSpc>
                <a:spcPct val="100000"/>
              </a:lnSpc>
              <a:spcBef>
                <a:spcPts val="600"/>
              </a:spcBef>
              <a:buClrTx/>
              <a:buSzPct val="110000"/>
              <a:buFont typeface="Arial" pitchFamily="34" charset="0"/>
              <a:buChar char="•"/>
              <a:defRPr/>
            </a:pP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</a:rPr>
              <a:t>onBind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()/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</a:rPr>
              <a:t>onUnbind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ea typeface="ＭＳ Ｐゴシック" pitchFamily="34" charset="-128"/>
              </a:rPr>
              <a:t>–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called when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 client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binds/unbinds to Service via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bindService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()/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unBindService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()</a:t>
            </a:r>
          </a:p>
          <a:p>
            <a:pPr marL="457200" lvl="1" indent="-233363">
              <a:lnSpc>
                <a:spcPct val="100000"/>
              </a:lnSpc>
              <a:spcBef>
                <a:spcPts val="600"/>
              </a:spcBef>
              <a:buClrTx/>
              <a:buSzPct val="110000"/>
              <a:buFont typeface="Arial" pitchFamily="34" charset="0"/>
              <a:buChar char="•"/>
              <a:defRPr/>
            </a:pPr>
            <a:r>
              <a:rPr lang="en-US" sz="2000" b="1" dirty="0" err="1" smtClean="0"/>
              <a:t>onDestroy</a:t>
            </a:r>
            <a:r>
              <a:rPr lang="en-US" sz="2000" b="1" dirty="0"/>
              <a:t>() </a:t>
            </a:r>
            <a:r>
              <a:rPr lang="en-US" sz="2000" dirty="0">
                <a:ea typeface="ＭＳ Ｐゴシック" pitchFamily="34" charset="-128"/>
              </a:rPr>
              <a:t>– </a:t>
            </a:r>
            <a:r>
              <a:rPr lang="en-US" sz="2000" dirty="0" smtClean="0"/>
              <a:t>called </a:t>
            </a:r>
            <a:r>
              <a:rPr lang="en-US" sz="2000" dirty="0"/>
              <a:t>as </a:t>
            </a:r>
            <a:r>
              <a:rPr lang="en-US" sz="2000" dirty="0" smtClean="0"/>
              <a:t>Service </a:t>
            </a:r>
            <a:br>
              <a:rPr lang="en-US" sz="2000" dirty="0" smtClean="0"/>
            </a:br>
            <a:r>
              <a:rPr lang="en-US" sz="2000" dirty="0" smtClean="0"/>
              <a:t>is </a:t>
            </a:r>
            <a:r>
              <a:rPr lang="en-US" sz="2000" dirty="0"/>
              <a:t>being </a:t>
            </a:r>
            <a:r>
              <a:rPr lang="en-US" sz="2000" dirty="0" smtClean="0"/>
              <a:t>shut down to cleanup </a:t>
            </a:r>
            <a:br>
              <a:rPr lang="en-US" sz="2000" dirty="0" smtClean="0"/>
            </a:br>
            <a:r>
              <a:rPr lang="en-US" sz="2000" dirty="0" smtClean="0"/>
              <a:t>resources</a:t>
            </a:r>
            <a:br>
              <a:rPr lang="en-US" sz="2000" dirty="0" smtClean="0"/>
            </a:br>
            <a:endParaRPr lang="en-US" sz="2000" dirty="0"/>
          </a:p>
          <a:p>
            <a:pPr lvl="1">
              <a:spcBef>
                <a:spcPts val="600"/>
              </a:spcBef>
            </a:pPr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 smtClean="0"/>
              <a:t>Service Lifecycle Hook Methods</a:t>
            </a:r>
            <a:endParaRPr 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556881" y="6443846"/>
            <a:ext cx="7808869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/>
            <a:r>
              <a:rPr lang="en-US" sz="2000" dirty="0" smtClean="0"/>
              <a:t>Services </a:t>
            </a:r>
            <a:r>
              <a:rPr lang="en-US" sz="2000" dirty="0"/>
              <a:t>do </a:t>
            </a:r>
            <a:r>
              <a:rPr lang="en-US" sz="2000" dirty="0" smtClean="0"/>
              <a:t>not automatically </a:t>
            </a:r>
            <a:r>
              <a:rPr lang="en-US" sz="2000" dirty="0"/>
              <a:t>run in their own </a:t>
            </a:r>
            <a:r>
              <a:rPr lang="en-US" sz="2000" dirty="0" smtClean="0"/>
              <a:t>processes or threads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5266763" y="4521523"/>
            <a:ext cx="1084072" cy="293477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346575" y="4515878"/>
            <a:ext cx="1084072" cy="293477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09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88900" y="513535"/>
            <a:ext cx="8991600" cy="381000"/>
          </a:xfrm>
        </p:spPr>
        <p:txBody>
          <a:bodyPr/>
          <a:lstStyle/>
          <a:p>
            <a:pPr eaLnBrk="1" hangingPunct="1"/>
            <a:r>
              <a:rPr lang="en-US" sz="3200" dirty="0" err="1" smtClean="0"/>
              <a:t>ThreadedDownloadService</a:t>
            </a:r>
            <a:r>
              <a:rPr lang="en-US" sz="3200" dirty="0" smtClean="0"/>
              <a:t> Example</a:t>
            </a:r>
          </a:p>
        </p:txBody>
      </p:sp>
      <p:sp>
        <p:nvSpPr>
          <p:cNvPr id="3" name="Rectangle 2"/>
          <p:cNvSpPr/>
          <p:nvPr/>
        </p:nvSpPr>
        <p:spPr>
          <a:xfrm>
            <a:off x="101600" y="1118344"/>
            <a:ext cx="8851900" cy="4327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public class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ThreadedDownloadService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extends Service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endParaRPr lang="en-US" sz="1600" b="1" dirty="0" smtClean="0">
              <a:latin typeface="Courier New" pitchFamily="49" charset="0"/>
              <a:cs typeface="Courier New" pitchFamily="49" charset="0"/>
            </a:endParaRPr>
          </a:p>
          <a:p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public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onStartCommand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(Intent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intent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flags,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startId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super.onStartCommand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 intent, flags,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startId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String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downloadType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intent.getCharSequenceExtra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                       ("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DOWNLOAD_TYPE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").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toString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if (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downloadType.equals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messenger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")) 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threadMessengerDownload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(intent);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else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downloadType.equals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pending_intent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")) 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threadPendingIntentDownload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 intent );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else if (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downloadType.equals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asynctask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")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asyncTaskDownload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(intent);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Service.START_STICKY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}</a:t>
            </a:r>
          </a:p>
        </p:txBody>
      </p:sp>
      <p:sp>
        <p:nvSpPr>
          <p:cNvPr id="8" name="Rectangle 7"/>
          <p:cNvSpPr/>
          <p:nvPr/>
        </p:nvSpPr>
        <p:spPr>
          <a:xfrm>
            <a:off x="2557055" y="1546215"/>
            <a:ext cx="3840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Inherit from Service class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05758" y="5463309"/>
            <a:ext cx="8157883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336699"/>
                </a:solidFill>
              </a:rPr>
              <a:t>Instruct Android to run </a:t>
            </a:r>
            <a:r>
              <a:rPr lang="en-US" b="1" dirty="0" err="1" smtClean="0">
                <a:solidFill>
                  <a:srgbClr val="336699"/>
                </a:solidFill>
              </a:rPr>
              <a:t>ThreadedDownloadService</a:t>
            </a:r>
            <a:r>
              <a:rPr lang="en-US" b="1" dirty="0" smtClean="0">
                <a:solidFill>
                  <a:srgbClr val="336699"/>
                </a:solidFill>
              </a:rPr>
              <a:t> in its own process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95505" y="6435499"/>
            <a:ext cx="7518400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Note the “inversion of control” in the Android Service framework</a:t>
            </a:r>
            <a:endParaRPr lang="en-US" sz="2000" dirty="0"/>
          </a:p>
        </p:txBody>
      </p:sp>
      <p:sp>
        <p:nvSpPr>
          <p:cNvPr id="2" name="Rectangle 1"/>
          <p:cNvSpPr/>
          <p:nvPr/>
        </p:nvSpPr>
        <p:spPr>
          <a:xfrm>
            <a:off x="88899" y="5826702"/>
            <a:ext cx="9476441" cy="541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service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android:name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="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ThreadedDownloadService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“ </a:t>
            </a:r>
            <a:br>
              <a:rPr lang="en-US" sz="16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android:process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=":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my_process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"/&gt;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 rot="16200000" flipV="1">
            <a:off x="5706221" y="1383084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 rot="10800000">
            <a:off x="6067545" y="5857920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165476" y="3990038"/>
            <a:ext cx="27880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Lifecycle hook method downloads image via various concurrency &amp; IPC mechanisms</a:t>
            </a:r>
            <a:endParaRPr lang="en-US" dirty="0"/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 flipH="1">
            <a:off x="7011499" y="3427041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9704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  <p:bldP spid="14" grpId="0" animBg="1"/>
      <p:bldP spid="2" grpId="0"/>
      <p:bldP spid="12" grpId="0" animBg="1"/>
      <p:bldP spid="15" grpId="0" animBg="1"/>
      <p:bldP spid="16" grpId="0"/>
      <p:bldP spid="1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968182"/>
            <a:ext cx="6285278" cy="5431728"/>
          </a:xfrm>
        </p:spPr>
        <p:txBody>
          <a:bodyPr/>
          <a:lstStyle/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Android’s framework components support</a:t>
            </a:r>
            <a:br>
              <a:rPr lang="en-US" sz="2000" dirty="0" smtClean="0"/>
            </a:br>
            <a:r>
              <a:rPr lang="en-US" sz="2000" dirty="0" smtClean="0"/>
              <a:t>inversion of control &amp; embody many </a:t>
            </a:r>
            <a:br>
              <a:rPr lang="en-US" sz="2000" dirty="0" smtClean="0"/>
            </a:br>
            <a:r>
              <a:rPr lang="en-US" sz="2000" dirty="0" smtClean="0"/>
              <a:t>commonalities &amp; </a:t>
            </a:r>
            <a:r>
              <a:rPr lang="en-US" sz="2000" dirty="0" err="1" smtClean="0"/>
              <a:t>variabilities</a:t>
            </a:r>
            <a:r>
              <a:rPr lang="en-US" sz="2000" dirty="0" smtClean="0"/>
              <a:t> of mobile</a:t>
            </a:r>
            <a:br>
              <a:rPr lang="en-US" sz="2000" dirty="0" smtClean="0"/>
            </a:br>
            <a:r>
              <a:rPr lang="en-US" sz="2000" dirty="0" smtClean="0"/>
              <a:t>app development</a:t>
            </a:r>
          </a:p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endParaRPr lang="en-US" sz="2000" dirty="0" smtClean="0"/>
          </a:p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endParaRPr lang="en-US" sz="2000" dirty="0"/>
          </a:p>
          <a:p>
            <a:pPr marL="0" indent="0" eaLnBrk="1" hangingPunct="1">
              <a:spcBef>
                <a:spcPts val="600"/>
              </a:spcBef>
              <a:buNone/>
              <a:defRPr/>
            </a:pPr>
            <a:endParaRPr lang="en-US" sz="2000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261363" y="2776659"/>
            <a:ext cx="1769680" cy="3428787"/>
            <a:chOff x="3009610" y="1951973"/>
            <a:chExt cx="2003523" cy="3917528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610" y="1951973"/>
              <a:ext cx="2003523" cy="3917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2" descr="http://www.dre.vanderbilt.edu/~schmidt/cs282/lab3/threadeddownload1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626" y="2349426"/>
              <a:ext cx="1745171" cy="3050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2" descr="http://developer.android.com/images/service_lifecyc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502679"/>
            <a:ext cx="2858596" cy="372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State diagram for an Android Activity Lifecycle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084" y="631729"/>
            <a:ext cx="4019916" cy="519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8308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/>
          <p:cNvSpPr>
            <a:spLocks noChangeArrowheads="1"/>
          </p:cNvSpPr>
          <p:nvPr/>
        </p:nvSpPr>
        <p:spPr bwMode="auto">
          <a:xfrm>
            <a:off x="77786" y="1039813"/>
            <a:ext cx="9066213" cy="300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lvl="1" indent="-2286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06400" algn="l"/>
              </a:tabLst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Key software product-line &amp; framework structure &amp; behavior can be captured systematically via </a:t>
            </a:r>
            <a:r>
              <a:rPr lang="en-US" sz="2000" i="1" dirty="0">
                <a:latin typeface="+mn-lt"/>
                <a:ea typeface="+mn-ea"/>
                <a:cs typeface="+mn-cs"/>
              </a:rPr>
              <a:t>Scope</a:t>
            </a:r>
            <a:r>
              <a:rPr lang="en-US" sz="2000" dirty="0">
                <a:latin typeface="+mn-lt"/>
                <a:ea typeface="+mn-ea"/>
                <a:cs typeface="+mn-cs"/>
              </a:rPr>
              <a:t>, </a:t>
            </a:r>
            <a:r>
              <a:rPr lang="en-US" sz="2000" i="1" dirty="0" smtClean="0">
                <a:latin typeface="+mn-lt"/>
                <a:ea typeface="+mn-ea"/>
                <a:cs typeface="+mn-cs"/>
              </a:rPr>
              <a:t>Commonality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, </a:t>
            </a:r>
            <a:r>
              <a:rPr lang="en-US" sz="2000" dirty="0">
                <a:latin typeface="+mn-lt"/>
                <a:ea typeface="+mn-ea"/>
                <a:cs typeface="+mn-cs"/>
              </a:rPr>
              <a:t>&amp; </a:t>
            </a:r>
            <a:r>
              <a:rPr lang="en-US" sz="2000" i="1" dirty="0" smtClean="0">
                <a:latin typeface="+mn-lt"/>
                <a:ea typeface="+mn-ea"/>
                <a:cs typeface="+mn-cs"/>
              </a:rPr>
              <a:t>Variability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 </a:t>
            </a:r>
            <a:r>
              <a:rPr lang="en-US" sz="2000" dirty="0">
                <a:latin typeface="+mn-lt"/>
                <a:ea typeface="+mn-ea"/>
                <a:cs typeface="+mn-cs"/>
              </a:rPr>
              <a:t>(SCV)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analysis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212" name="Rectangle 2"/>
          <p:cNvSpPr txBox="1">
            <a:spLocks noChangeArrowheads="1"/>
          </p:cNvSpPr>
          <p:nvPr/>
        </p:nvSpPr>
        <p:spPr bwMode="auto">
          <a:xfrm>
            <a:off x="0" y="439738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>
              <a:lnSpc>
                <a:spcPct val="100000"/>
              </a:lnSpc>
              <a:buClrTx/>
              <a:buSzTx/>
              <a:defRPr/>
            </a:pPr>
            <a:r>
              <a:rPr lang="en-US" sz="3200" kern="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Scope, Commonality, </a:t>
            </a:r>
            <a:r>
              <a:rPr lang="en-US" sz="3200" kern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&amp; Variability </a:t>
            </a:r>
            <a:r>
              <a:rPr lang="en-US" sz="3200" kern="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Analysis</a:t>
            </a:r>
            <a:endParaRPr lang="en-US" sz="3200" kern="0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806" y="2059081"/>
            <a:ext cx="7570869" cy="3592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74689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http://images.pearsoned-ema.com/jpeg/large/978020163361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73624" y="3444438"/>
            <a:ext cx="1656234" cy="213551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/>
          <p:cNvSpPr/>
          <p:nvPr/>
        </p:nvSpPr>
        <p:spPr bwMode="auto">
          <a:xfrm>
            <a:off x="12700" y="6335969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968182"/>
            <a:ext cx="6285278" cy="5431728"/>
          </a:xfrm>
        </p:spPr>
        <p:txBody>
          <a:bodyPr/>
          <a:lstStyle/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Android’s framework components support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inversion of control &amp; embody many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commonalities &amp;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variabilities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of mobile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app development</a:t>
            </a:r>
          </a:p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There are many patterns in Android</a:t>
            </a:r>
          </a:p>
          <a:p>
            <a:pPr marL="457200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Both at the infrastructure </a:t>
            </a:r>
            <a:br>
              <a:rPr lang="en-US" sz="2000" dirty="0" smtClean="0"/>
            </a:br>
            <a:r>
              <a:rPr lang="en-US" sz="2000" dirty="0" smtClean="0"/>
              <a:t>&amp; app levels</a:t>
            </a:r>
            <a:endParaRPr lang="en-US" sz="2000" dirty="0"/>
          </a:p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endParaRPr lang="en-US" sz="2000" dirty="0" smtClean="0"/>
          </a:p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endParaRPr lang="en-US" sz="2000" dirty="0"/>
          </a:p>
          <a:p>
            <a:pPr marL="0" indent="0" eaLnBrk="1" hangingPunct="1">
              <a:spcBef>
                <a:spcPts val="600"/>
              </a:spcBef>
              <a:buNone/>
              <a:defRPr/>
            </a:pPr>
            <a:endParaRPr lang="en-US" sz="20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4795046" y="2303929"/>
            <a:ext cx="3667351" cy="1922037"/>
            <a:chOff x="2249356" y="2765210"/>
            <a:chExt cx="3667351" cy="1922037"/>
          </a:xfrm>
        </p:grpSpPr>
        <p:sp>
          <p:nvSpPr>
            <p:cNvPr id="2" name="Rectangle 1"/>
            <p:cNvSpPr/>
            <p:nvPr/>
          </p:nvSpPr>
          <p:spPr>
            <a:xfrm>
              <a:off x="2923227" y="4401015"/>
              <a:ext cx="2319609" cy="2862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 smtClean="0">
                  <a:hlinkClick r:id="rId4"/>
                </a:rPr>
                <a:t>www.androidpatterns.com</a:t>
              </a:r>
              <a:r>
                <a:rPr lang="en-US" sz="1400" dirty="0" smtClean="0"/>
                <a:t> </a:t>
              </a:r>
              <a:endParaRPr lang="en-US" sz="1400" dirty="0"/>
            </a:p>
          </p:txBody>
        </p:sp>
        <p:pic>
          <p:nvPicPr>
            <p:cNvPr id="22531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9356" y="2765210"/>
              <a:ext cx="3667351" cy="162549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6031922" y="4619429"/>
            <a:ext cx="2834174" cy="2184146"/>
            <a:chOff x="6194229" y="4223543"/>
            <a:chExt cx="2834174" cy="2184146"/>
          </a:xfrm>
        </p:grpSpPr>
        <p:sp>
          <p:nvSpPr>
            <p:cNvPr id="3" name="Rectangle 2"/>
            <p:cNvSpPr/>
            <p:nvPr/>
          </p:nvSpPr>
          <p:spPr>
            <a:xfrm>
              <a:off x="6194229" y="6121457"/>
              <a:ext cx="2834174" cy="2862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 smtClean="0">
                  <a:hlinkClick r:id="rId6"/>
                </a:rPr>
                <a:t>www.androiddesignpatterns.com</a:t>
              </a:r>
              <a:r>
                <a:rPr lang="en-US" sz="1400" dirty="0" smtClean="0"/>
                <a:t> </a:t>
              </a:r>
              <a:endParaRPr lang="en-US" sz="1400" dirty="0"/>
            </a:p>
          </p:txBody>
        </p:sp>
        <p:pic>
          <p:nvPicPr>
            <p:cNvPr id="22532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6667" y="4223543"/>
              <a:ext cx="2657578" cy="190607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696" y="735419"/>
            <a:ext cx="1728540" cy="21699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42" y="4369082"/>
            <a:ext cx="1672664" cy="21310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1" name="Picture 2" descr="http://fptlibrary.files.wordpress.com/2011/12/pattern-oriented-software-architecture-a-system-of-patterns-volume-1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191" y="4589094"/>
            <a:ext cx="1656234" cy="215521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352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074"/>
          <p:cNvSpPr txBox="1">
            <a:spLocks noChangeArrowheads="1"/>
          </p:cNvSpPr>
          <p:nvPr/>
        </p:nvSpPr>
        <p:spPr bwMode="auto">
          <a:xfrm>
            <a:off x="628650" y="583195"/>
            <a:ext cx="784225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4000" kern="0" dirty="0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Framework Examples: Part 3</a:t>
            </a:r>
          </a:p>
        </p:txBody>
      </p:sp>
      <p:sp>
        <p:nvSpPr>
          <p:cNvPr id="10244" name="Text Box 3075"/>
          <p:cNvSpPr txBox="1">
            <a:spLocks noChangeArrowheads="1"/>
          </p:cNvSpPr>
          <p:nvPr/>
        </p:nvSpPr>
        <p:spPr bwMode="auto">
          <a:xfrm>
            <a:off x="895155" y="2306338"/>
            <a:ext cx="7372350" cy="1292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/>
            <a:r>
              <a:rPr lang="en-US" sz="2800" dirty="0" smtClean="0">
                <a:solidFill>
                  <a:srgbClr val="336699"/>
                </a:solidFill>
                <a:latin typeface="Impact" pitchFamily="34" charset="0"/>
              </a:rPr>
              <a:t>Douglas </a:t>
            </a:r>
            <a:r>
              <a:rPr lang="en-US" sz="2800" dirty="0">
                <a:solidFill>
                  <a:srgbClr val="336699"/>
                </a:solidFill>
                <a:latin typeface="Impact" pitchFamily="34" charset="0"/>
              </a:rPr>
              <a:t>C. Schmidt</a:t>
            </a: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   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  <a:hlinkClick r:id="rId3"/>
              </a:rPr>
              <a:t>d.schmidt@vanderbilt.edu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www.dre.vanderbilt.edu/~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schmidt</a:t>
            </a:r>
            <a:r>
              <a:rPr lang="en-US" dirty="0">
                <a:solidFill>
                  <a:srgbClr val="336699"/>
                </a:solidFill>
                <a:latin typeface="Impact" pitchFamily="34" charset="0"/>
              </a:rPr>
              <a:t>	</a:t>
            </a:r>
          </a:p>
        </p:txBody>
      </p:sp>
      <p:sp>
        <p:nvSpPr>
          <p:cNvPr id="10245" name="Rectangle 3086"/>
          <p:cNvSpPr>
            <a:spLocks noChangeArrowheads="1"/>
          </p:cNvSpPr>
          <p:nvPr/>
        </p:nvSpPr>
        <p:spPr bwMode="auto">
          <a:xfrm>
            <a:off x="2324100" y="4074919"/>
            <a:ext cx="4124326" cy="227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Professor of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Computer Science</a:t>
            </a: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Institute for Software Integrated Systems </a:t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Vanderbilt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University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Nashville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,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Tennessee, USA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</p:txBody>
      </p:sp>
      <p:pic>
        <p:nvPicPr>
          <p:cNvPr id="1026" name="Picture 2" descr="C:\Users\schmidt\Dropbox\Documents\Pictures\Pictures\Doug Schmidt_0009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96" y="4019550"/>
            <a:ext cx="1661304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793750" y="4019550"/>
            <a:ext cx="1228725" cy="2016125"/>
            <a:chOff x="793750" y="4019550"/>
            <a:chExt cx="1228725" cy="2016125"/>
          </a:xfrm>
        </p:grpSpPr>
        <p:pic>
          <p:nvPicPr>
            <p:cNvPr id="10" name="Picture 10" descr="isi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019550"/>
              <a:ext cx="1228725" cy="82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 descr="vsb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864100"/>
              <a:ext cx="122872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97" y="4019550"/>
            <a:ext cx="1651874" cy="2036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951" y="4069296"/>
            <a:ext cx="1615212" cy="199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36699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</a:t>
            </a:r>
            <a:r>
              <a:rPr lang="en-US" sz="3200" dirty="0"/>
              <a:t>Part of the Module</a:t>
            </a:r>
            <a:endParaRPr lang="en-US" sz="3200" dirty="0" smtClean="0"/>
          </a:p>
        </p:txBody>
      </p:sp>
      <p:sp>
        <p:nvSpPr>
          <p:cNvPr id="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-1" y="1147482"/>
            <a:ext cx="4392707" cy="5431728"/>
          </a:xfrm>
        </p:spPr>
        <p:txBody>
          <a:bodyPr/>
          <a:lstStyle/>
          <a:p>
            <a:pPr marL="2333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Present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Scope, Commonality, </a:t>
            </a:r>
            <a:br>
              <a:rPr lang="en-US" sz="2000" i="1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&amp; Variability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(SCV) analysis as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 method for developing &amp;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applying software product-lines &amp; frameworks</a:t>
            </a:r>
          </a:p>
          <a:p>
            <a:pPr marL="2333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Illustrate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application of SCV to the Android &amp; ACE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platforms</a:t>
            </a:r>
          </a:p>
          <a:p>
            <a:pPr marL="2333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Describe examples of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Android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framework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components</a:t>
            </a:r>
          </a:p>
          <a:p>
            <a:pPr marL="2333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/>
              <a:t>Describe examples of </a:t>
            </a:r>
            <a:r>
              <a:rPr lang="en-US" sz="2000" dirty="0" smtClean="0"/>
              <a:t>ACE framework </a:t>
            </a:r>
            <a:r>
              <a:rPr lang="en-US" sz="2000" dirty="0"/>
              <a:t>components</a:t>
            </a:r>
          </a:p>
          <a:p>
            <a:pPr marL="0" indent="0" eaLnBrk="1" hangingPunct="1">
              <a:spcBef>
                <a:spcPts val="1200"/>
              </a:spcBef>
              <a:buNone/>
              <a:defRPr/>
            </a:pP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 eaLnBrk="1" hangingPunct="1">
              <a:spcBef>
                <a:spcPts val="1200"/>
              </a:spcBef>
              <a:buNone/>
              <a:defRPr/>
            </a:pPr>
            <a:endParaRPr lang="en-US" sz="2000" dirty="0"/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5699217" y="1239408"/>
            <a:ext cx="1637072" cy="782171"/>
          </a:xfrm>
          <a:custGeom>
            <a:avLst/>
            <a:gdLst>
              <a:gd name="T0" fmla="*/ 532634652 w 1221"/>
              <a:gd name="T1" fmla="*/ 0 h 540"/>
              <a:gd name="T2" fmla="*/ 510544233 w 1221"/>
              <a:gd name="T3" fmla="*/ 89859848 h 540"/>
              <a:gd name="T4" fmla="*/ 552271624 w 1221"/>
              <a:gd name="T5" fmla="*/ 182363110 h 540"/>
              <a:gd name="T6" fmla="*/ 598907474 w 1221"/>
              <a:gd name="T7" fmla="*/ 261652578 h 540"/>
              <a:gd name="T8" fmla="*/ 625907919 w 1221"/>
              <a:gd name="T9" fmla="*/ 354155814 h 540"/>
              <a:gd name="T10" fmla="*/ 618544446 w 1221"/>
              <a:gd name="T11" fmla="*/ 428158505 h 540"/>
              <a:gd name="T12" fmla="*/ 586635541 w 1221"/>
              <a:gd name="T13" fmla="*/ 502161094 h 540"/>
              <a:gd name="T14" fmla="*/ 508089220 w 1221"/>
              <a:gd name="T15" fmla="*/ 541805803 h 540"/>
              <a:gd name="T16" fmla="*/ 412362507 w 1221"/>
              <a:gd name="T17" fmla="*/ 512733125 h 540"/>
              <a:gd name="T18" fmla="*/ 321544155 w 1221"/>
              <a:gd name="T19" fmla="*/ 454587769 h 540"/>
              <a:gd name="T20" fmla="*/ 247907860 w 1221"/>
              <a:gd name="T21" fmla="*/ 409657756 h 540"/>
              <a:gd name="T22" fmla="*/ 161999584 w 1221"/>
              <a:gd name="T23" fmla="*/ 404372554 h 540"/>
              <a:gd name="T24" fmla="*/ 83454805 w 1221"/>
              <a:gd name="T25" fmla="*/ 449302567 h 540"/>
              <a:gd name="T26" fmla="*/ 19636978 w 1221"/>
              <a:gd name="T27" fmla="*/ 547091006 h 540"/>
              <a:gd name="T28" fmla="*/ 2455014 w 1221"/>
              <a:gd name="T29" fmla="*/ 658094889 h 540"/>
              <a:gd name="T30" fmla="*/ 29453903 w 1221"/>
              <a:gd name="T31" fmla="*/ 766456985 h 540"/>
              <a:gd name="T32" fmla="*/ 90818278 w 1221"/>
              <a:gd name="T33" fmla="*/ 853673596 h 540"/>
              <a:gd name="T34" fmla="*/ 201271961 w 1221"/>
              <a:gd name="T35" fmla="*/ 917105781 h 540"/>
              <a:gd name="T36" fmla="*/ 355908073 w 1221"/>
              <a:gd name="T37" fmla="*/ 930319600 h 540"/>
              <a:gd name="T38" fmla="*/ 481090342 w 1221"/>
              <a:gd name="T39" fmla="*/ 932963014 h 540"/>
              <a:gd name="T40" fmla="*/ 549816611 w 1221"/>
              <a:gd name="T41" fmla="*/ 1014894220 h 540"/>
              <a:gd name="T42" fmla="*/ 539998125 w 1221"/>
              <a:gd name="T43" fmla="*/ 1115326073 h 540"/>
              <a:gd name="T44" fmla="*/ 488453815 w 1221"/>
              <a:gd name="T45" fmla="*/ 1234260199 h 540"/>
              <a:gd name="T46" fmla="*/ 468816843 w 1221"/>
              <a:gd name="T47" fmla="*/ 1334692052 h 540"/>
              <a:gd name="T48" fmla="*/ 608725960 w 1221"/>
              <a:gd name="T49" fmla="*/ 1353192699 h 540"/>
              <a:gd name="T50" fmla="*/ 770725495 w 1221"/>
              <a:gd name="T51" fmla="*/ 1371693347 h 540"/>
              <a:gd name="T52" fmla="*/ 1001451495 w 1221"/>
              <a:gd name="T53" fmla="*/ 1371693347 h 540"/>
              <a:gd name="T54" fmla="*/ 1131542125 w 1221"/>
              <a:gd name="T55" fmla="*/ 1347905871 h 540"/>
              <a:gd name="T56" fmla="*/ 1205178420 w 1221"/>
              <a:gd name="T57" fmla="*/ 1292403929 h 540"/>
              <a:gd name="T58" fmla="*/ 1205178420 w 1221"/>
              <a:gd name="T59" fmla="*/ 1199900693 h 540"/>
              <a:gd name="T60" fmla="*/ 1180632989 w 1221"/>
              <a:gd name="T61" fmla="*/ 1094183637 h 540"/>
              <a:gd name="T62" fmla="*/ 1249360824 w 1221"/>
              <a:gd name="T63" fmla="*/ 1017537634 h 540"/>
              <a:gd name="T64" fmla="*/ 1374541428 w 1221"/>
              <a:gd name="T65" fmla="*/ 977892925 h 540"/>
              <a:gd name="T66" fmla="*/ 1516905558 w 1221"/>
              <a:gd name="T67" fmla="*/ 964679106 h 540"/>
              <a:gd name="T68" fmla="*/ 1642086163 w 1221"/>
              <a:gd name="T69" fmla="*/ 991108370 h 540"/>
              <a:gd name="T70" fmla="*/ 1737813268 w 1221"/>
              <a:gd name="T71" fmla="*/ 1059824131 h 540"/>
              <a:gd name="T72" fmla="*/ 1747631754 w 1221"/>
              <a:gd name="T73" fmla="*/ 1147042165 h 540"/>
              <a:gd name="T74" fmla="*/ 1696087444 w 1221"/>
              <a:gd name="T75" fmla="*/ 1252760846 h 540"/>
              <a:gd name="T76" fmla="*/ 1696087444 w 1221"/>
              <a:gd name="T77" fmla="*/ 1355836113 h 540"/>
              <a:gd name="T78" fmla="*/ 1779540658 w 1221"/>
              <a:gd name="T79" fmla="*/ 1406051227 h 540"/>
              <a:gd name="T80" fmla="*/ 1914541315 w 1221"/>
              <a:gd name="T81" fmla="*/ 1427195289 h 540"/>
              <a:gd name="T82" fmla="*/ 2091267796 w 1221"/>
              <a:gd name="T83" fmla="*/ 1413979844 h 540"/>
              <a:gd name="T84" fmla="*/ 2147483647 w 1221"/>
              <a:gd name="T85" fmla="*/ 1382265377 h 540"/>
              <a:gd name="T86" fmla="*/ 2147483647 w 1221"/>
              <a:gd name="T87" fmla="*/ 1321476607 h 540"/>
              <a:gd name="T88" fmla="*/ 2147483647 w 1221"/>
              <a:gd name="T89" fmla="*/ 1226329957 h 540"/>
              <a:gd name="T90" fmla="*/ 2147483647 w 1221"/>
              <a:gd name="T91" fmla="*/ 1096825425 h 540"/>
              <a:gd name="T92" fmla="*/ 2147483647 w 1221"/>
              <a:gd name="T93" fmla="*/ 956748864 h 540"/>
              <a:gd name="T94" fmla="*/ 2147483647 w 1221"/>
              <a:gd name="T95" fmla="*/ 829887543 h 540"/>
              <a:gd name="T96" fmla="*/ 2147483647 w 1221"/>
              <a:gd name="T97" fmla="*/ 758528368 h 540"/>
              <a:gd name="T98" fmla="*/ 2147483647 w 1221"/>
              <a:gd name="T99" fmla="*/ 697739598 h 540"/>
              <a:gd name="T100" fmla="*/ 2147483647 w 1221"/>
              <a:gd name="T101" fmla="*/ 629022211 h 540"/>
              <a:gd name="T102" fmla="*/ 2147483647 w 1221"/>
              <a:gd name="T103" fmla="*/ 525948570 h 540"/>
              <a:gd name="T104" fmla="*/ 2147483647 w 1221"/>
              <a:gd name="T105" fmla="*/ 399085726 h 540"/>
              <a:gd name="T106" fmla="*/ 2147483647 w 1221"/>
              <a:gd name="T107" fmla="*/ 327726551 h 540"/>
              <a:gd name="T108" fmla="*/ 2147483647 w 1221"/>
              <a:gd name="T109" fmla="*/ 367371259 h 540"/>
              <a:gd name="T110" fmla="*/ 2147483647 w 1221"/>
              <a:gd name="T111" fmla="*/ 459874597 h 540"/>
              <a:gd name="T112" fmla="*/ 2147483647 w 1221"/>
              <a:gd name="T113" fmla="*/ 486303861 h 540"/>
              <a:gd name="T114" fmla="*/ 2147483647 w 1221"/>
              <a:gd name="T115" fmla="*/ 428158505 h 540"/>
              <a:gd name="T116" fmla="*/ 2147483647 w 1221"/>
              <a:gd name="T117" fmla="*/ 325083136 h 540"/>
              <a:gd name="T118" fmla="*/ 2147483647 w 1221"/>
              <a:gd name="T119" fmla="*/ 200863757 h 540"/>
              <a:gd name="T120" fmla="*/ 2147483647 w 1221"/>
              <a:gd name="T121" fmla="*/ 71359201 h 54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221"/>
              <a:gd name="T184" fmla="*/ 0 h 540"/>
              <a:gd name="T185" fmla="*/ 1221 w 1221"/>
              <a:gd name="T186" fmla="*/ 540 h 540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221" h="540">
                <a:moveTo>
                  <a:pt x="1023" y="15"/>
                </a:moveTo>
                <a:lnTo>
                  <a:pt x="1033" y="0"/>
                </a:lnTo>
                <a:lnTo>
                  <a:pt x="217" y="0"/>
                </a:lnTo>
                <a:lnTo>
                  <a:pt x="211" y="8"/>
                </a:lnTo>
                <a:lnTo>
                  <a:pt x="208" y="21"/>
                </a:lnTo>
                <a:lnTo>
                  <a:pt x="208" y="34"/>
                </a:lnTo>
                <a:lnTo>
                  <a:pt x="211" y="45"/>
                </a:lnTo>
                <a:lnTo>
                  <a:pt x="218" y="58"/>
                </a:lnTo>
                <a:lnTo>
                  <a:pt x="225" y="69"/>
                </a:lnTo>
                <a:lnTo>
                  <a:pt x="231" y="78"/>
                </a:lnTo>
                <a:lnTo>
                  <a:pt x="239" y="88"/>
                </a:lnTo>
                <a:lnTo>
                  <a:pt x="244" y="99"/>
                </a:lnTo>
                <a:lnTo>
                  <a:pt x="250" y="111"/>
                </a:lnTo>
                <a:lnTo>
                  <a:pt x="253" y="122"/>
                </a:lnTo>
                <a:lnTo>
                  <a:pt x="255" y="134"/>
                </a:lnTo>
                <a:lnTo>
                  <a:pt x="255" y="144"/>
                </a:lnTo>
                <a:lnTo>
                  <a:pt x="254" y="155"/>
                </a:lnTo>
                <a:lnTo>
                  <a:pt x="252" y="162"/>
                </a:lnTo>
                <a:lnTo>
                  <a:pt x="249" y="174"/>
                </a:lnTo>
                <a:lnTo>
                  <a:pt x="245" y="183"/>
                </a:lnTo>
                <a:lnTo>
                  <a:pt x="239" y="190"/>
                </a:lnTo>
                <a:lnTo>
                  <a:pt x="231" y="197"/>
                </a:lnTo>
                <a:lnTo>
                  <a:pt x="222" y="202"/>
                </a:lnTo>
                <a:lnTo>
                  <a:pt x="207" y="205"/>
                </a:lnTo>
                <a:lnTo>
                  <a:pt x="194" y="204"/>
                </a:lnTo>
                <a:lnTo>
                  <a:pt x="182" y="200"/>
                </a:lnTo>
                <a:lnTo>
                  <a:pt x="168" y="194"/>
                </a:lnTo>
                <a:lnTo>
                  <a:pt x="152" y="187"/>
                </a:lnTo>
                <a:lnTo>
                  <a:pt x="142" y="180"/>
                </a:lnTo>
                <a:lnTo>
                  <a:pt x="131" y="172"/>
                </a:lnTo>
                <a:lnTo>
                  <a:pt x="121" y="166"/>
                </a:lnTo>
                <a:lnTo>
                  <a:pt x="111" y="160"/>
                </a:lnTo>
                <a:lnTo>
                  <a:pt x="101" y="155"/>
                </a:lnTo>
                <a:lnTo>
                  <a:pt x="90" y="152"/>
                </a:lnTo>
                <a:lnTo>
                  <a:pt x="77" y="151"/>
                </a:lnTo>
                <a:lnTo>
                  <a:pt x="66" y="153"/>
                </a:lnTo>
                <a:lnTo>
                  <a:pt x="54" y="157"/>
                </a:lnTo>
                <a:lnTo>
                  <a:pt x="45" y="163"/>
                </a:lnTo>
                <a:lnTo>
                  <a:pt x="34" y="170"/>
                </a:lnTo>
                <a:lnTo>
                  <a:pt x="24" y="181"/>
                </a:lnTo>
                <a:lnTo>
                  <a:pt x="16" y="192"/>
                </a:lnTo>
                <a:lnTo>
                  <a:pt x="8" y="207"/>
                </a:lnTo>
                <a:lnTo>
                  <a:pt x="4" y="221"/>
                </a:lnTo>
                <a:lnTo>
                  <a:pt x="0" y="234"/>
                </a:lnTo>
                <a:lnTo>
                  <a:pt x="1" y="249"/>
                </a:lnTo>
                <a:lnTo>
                  <a:pt x="3" y="263"/>
                </a:lnTo>
                <a:lnTo>
                  <a:pt x="7" y="278"/>
                </a:lnTo>
                <a:lnTo>
                  <a:pt x="12" y="290"/>
                </a:lnTo>
                <a:lnTo>
                  <a:pt x="19" y="304"/>
                </a:lnTo>
                <a:lnTo>
                  <a:pt x="27" y="314"/>
                </a:lnTo>
                <a:lnTo>
                  <a:pt x="37" y="323"/>
                </a:lnTo>
                <a:lnTo>
                  <a:pt x="49" y="332"/>
                </a:lnTo>
                <a:lnTo>
                  <a:pt x="65" y="341"/>
                </a:lnTo>
                <a:lnTo>
                  <a:pt x="82" y="347"/>
                </a:lnTo>
                <a:lnTo>
                  <a:pt x="100" y="351"/>
                </a:lnTo>
                <a:lnTo>
                  <a:pt x="121" y="353"/>
                </a:lnTo>
                <a:lnTo>
                  <a:pt x="145" y="352"/>
                </a:lnTo>
                <a:lnTo>
                  <a:pt x="163" y="351"/>
                </a:lnTo>
                <a:lnTo>
                  <a:pt x="180" y="350"/>
                </a:lnTo>
                <a:lnTo>
                  <a:pt x="196" y="353"/>
                </a:lnTo>
                <a:lnTo>
                  <a:pt x="208" y="359"/>
                </a:lnTo>
                <a:lnTo>
                  <a:pt x="218" y="370"/>
                </a:lnTo>
                <a:lnTo>
                  <a:pt x="224" y="384"/>
                </a:lnTo>
                <a:lnTo>
                  <a:pt x="225" y="397"/>
                </a:lnTo>
                <a:lnTo>
                  <a:pt x="224" y="408"/>
                </a:lnTo>
                <a:lnTo>
                  <a:pt x="220" y="422"/>
                </a:lnTo>
                <a:lnTo>
                  <a:pt x="213" y="438"/>
                </a:lnTo>
                <a:lnTo>
                  <a:pt x="207" y="451"/>
                </a:lnTo>
                <a:lnTo>
                  <a:pt x="199" y="467"/>
                </a:lnTo>
                <a:lnTo>
                  <a:pt x="190" y="482"/>
                </a:lnTo>
                <a:lnTo>
                  <a:pt x="179" y="503"/>
                </a:lnTo>
                <a:lnTo>
                  <a:pt x="191" y="505"/>
                </a:lnTo>
                <a:lnTo>
                  <a:pt x="209" y="507"/>
                </a:lnTo>
                <a:lnTo>
                  <a:pt x="227" y="509"/>
                </a:lnTo>
                <a:lnTo>
                  <a:pt x="248" y="512"/>
                </a:lnTo>
                <a:lnTo>
                  <a:pt x="268" y="514"/>
                </a:lnTo>
                <a:lnTo>
                  <a:pt x="291" y="517"/>
                </a:lnTo>
                <a:lnTo>
                  <a:pt x="314" y="519"/>
                </a:lnTo>
                <a:lnTo>
                  <a:pt x="340" y="520"/>
                </a:lnTo>
                <a:lnTo>
                  <a:pt x="390" y="520"/>
                </a:lnTo>
                <a:lnTo>
                  <a:pt x="408" y="519"/>
                </a:lnTo>
                <a:lnTo>
                  <a:pt x="425" y="518"/>
                </a:lnTo>
                <a:lnTo>
                  <a:pt x="445" y="515"/>
                </a:lnTo>
                <a:lnTo>
                  <a:pt x="461" y="510"/>
                </a:lnTo>
                <a:lnTo>
                  <a:pt x="474" y="504"/>
                </a:lnTo>
                <a:lnTo>
                  <a:pt x="484" y="496"/>
                </a:lnTo>
                <a:lnTo>
                  <a:pt x="491" y="489"/>
                </a:lnTo>
                <a:lnTo>
                  <a:pt x="494" y="481"/>
                </a:lnTo>
                <a:lnTo>
                  <a:pt x="494" y="469"/>
                </a:lnTo>
                <a:lnTo>
                  <a:pt x="491" y="454"/>
                </a:lnTo>
                <a:lnTo>
                  <a:pt x="486" y="440"/>
                </a:lnTo>
                <a:lnTo>
                  <a:pt x="481" y="427"/>
                </a:lnTo>
                <a:lnTo>
                  <a:pt x="481" y="414"/>
                </a:lnTo>
                <a:lnTo>
                  <a:pt x="487" y="403"/>
                </a:lnTo>
                <a:lnTo>
                  <a:pt x="496" y="393"/>
                </a:lnTo>
                <a:lnTo>
                  <a:pt x="509" y="385"/>
                </a:lnTo>
                <a:lnTo>
                  <a:pt x="525" y="379"/>
                </a:lnTo>
                <a:lnTo>
                  <a:pt x="542" y="373"/>
                </a:lnTo>
                <a:lnTo>
                  <a:pt x="560" y="370"/>
                </a:lnTo>
                <a:lnTo>
                  <a:pt x="581" y="367"/>
                </a:lnTo>
                <a:lnTo>
                  <a:pt x="599" y="365"/>
                </a:lnTo>
                <a:lnTo>
                  <a:pt x="618" y="365"/>
                </a:lnTo>
                <a:lnTo>
                  <a:pt x="635" y="366"/>
                </a:lnTo>
                <a:lnTo>
                  <a:pt x="652" y="370"/>
                </a:lnTo>
                <a:lnTo>
                  <a:pt x="669" y="375"/>
                </a:lnTo>
                <a:lnTo>
                  <a:pt x="684" y="383"/>
                </a:lnTo>
                <a:lnTo>
                  <a:pt x="696" y="391"/>
                </a:lnTo>
                <a:lnTo>
                  <a:pt x="708" y="401"/>
                </a:lnTo>
                <a:lnTo>
                  <a:pt x="713" y="411"/>
                </a:lnTo>
                <a:lnTo>
                  <a:pt x="715" y="422"/>
                </a:lnTo>
                <a:lnTo>
                  <a:pt x="712" y="434"/>
                </a:lnTo>
                <a:lnTo>
                  <a:pt x="706" y="444"/>
                </a:lnTo>
                <a:lnTo>
                  <a:pt x="697" y="461"/>
                </a:lnTo>
                <a:lnTo>
                  <a:pt x="691" y="474"/>
                </a:lnTo>
                <a:lnTo>
                  <a:pt x="686" y="488"/>
                </a:lnTo>
                <a:lnTo>
                  <a:pt x="686" y="500"/>
                </a:lnTo>
                <a:lnTo>
                  <a:pt x="691" y="513"/>
                </a:lnTo>
                <a:lnTo>
                  <a:pt x="701" y="522"/>
                </a:lnTo>
                <a:lnTo>
                  <a:pt x="711" y="527"/>
                </a:lnTo>
                <a:lnTo>
                  <a:pt x="725" y="532"/>
                </a:lnTo>
                <a:lnTo>
                  <a:pt x="742" y="536"/>
                </a:lnTo>
                <a:lnTo>
                  <a:pt x="759" y="538"/>
                </a:lnTo>
                <a:lnTo>
                  <a:pt x="780" y="540"/>
                </a:lnTo>
                <a:lnTo>
                  <a:pt x="804" y="540"/>
                </a:lnTo>
                <a:lnTo>
                  <a:pt x="823" y="537"/>
                </a:lnTo>
                <a:lnTo>
                  <a:pt x="852" y="535"/>
                </a:lnTo>
                <a:lnTo>
                  <a:pt x="881" y="531"/>
                </a:lnTo>
                <a:lnTo>
                  <a:pt x="906" y="527"/>
                </a:lnTo>
                <a:lnTo>
                  <a:pt x="930" y="523"/>
                </a:lnTo>
                <a:lnTo>
                  <a:pt x="959" y="517"/>
                </a:lnTo>
                <a:lnTo>
                  <a:pt x="993" y="510"/>
                </a:lnTo>
                <a:lnTo>
                  <a:pt x="1041" y="500"/>
                </a:lnTo>
                <a:lnTo>
                  <a:pt x="1035" y="489"/>
                </a:lnTo>
                <a:lnTo>
                  <a:pt x="1029" y="477"/>
                </a:lnTo>
                <a:lnTo>
                  <a:pt x="1023" y="464"/>
                </a:lnTo>
                <a:lnTo>
                  <a:pt x="1017" y="450"/>
                </a:lnTo>
                <a:lnTo>
                  <a:pt x="1013" y="434"/>
                </a:lnTo>
                <a:lnTo>
                  <a:pt x="1010" y="415"/>
                </a:lnTo>
                <a:lnTo>
                  <a:pt x="1011" y="398"/>
                </a:lnTo>
                <a:lnTo>
                  <a:pt x="1014" y="381"/>
                </a:lnTo>
                <a:lnTo>
                  <a:pt x="1022" y="362"/>
                </a:lnTo>
                <a:lnTo>
                  <a:pt x="1032" y="344"/>
                </a:lnTo>
                <a:lnTo>
                  <a:pt x="1043" y="327"/>
                </a:lnTo>
                <a:lnTo>
                  <a:pt x="1057" y="314"/>
                </a:lnTo>
                <a:lnTo>
                  <a:pt x="1073" y="304"/>
                </a:lnTo>
                <a:lnTo>
                  <a:pt x="1089" y="295"/>
                </a:lnTo>
                <a:lnTo>
                  <a:pt x="1106" y="287"/>
                </a:lnTo>
                <a:lnTo>
                  <a:pt x="1122" y="281"/>
                </a:lnTo>
                <a:lnTo>
                  <a:pt x="1139" y="274"/>
                </a:lnTo>
                <a:lnTo>
                  <a:pt x="1159" y="264"/>
                </a:lnTo>
                <a:lnTo>
                  <a:pt x="1172" y="258"/>
                </a:lnTo>
                <a:lnTo>
                  <a:pt x="1185" y="248"/>
                </a:lnTo>
                <a:lnTo>
                  <a:pt x="1196" y="238"/>
                </a:lnTo>
                <a:lnTo>
                  <a:pt x="1206" y="227"/>
                </a:lnTo>
                <a:lnTo>
                  <a:pt x="1213" y="213"/>
                </a:lnTo>
                <a:lnTo>
                  <a:pt x="1219" y="199"/>
                </a:lnTo>
                <a:lnTo>
                  <a:pt x="1221" y="183"/>
                </a:lnTo>
                <a:lnTo>
                  <a:pt x="1218" y="167"/>
                </a:lnTo>
                <a:lnTo>
                  <a:pt x="1210" y="151"/>
                </a:lnTo>
                <a:lnTo>
                  <a:pt x="1200" y="139"/>
                </a:lnTo>
                <a:lnTo>
                  <a:pt x="1187" y="129"/>
                </a:lnTo>
                <a:lnTo>
                  <a:pt x="1171" y="124"/>
                </a:lnTo>
                <a:lnTo>
                  <a:pt x="1157" y="124"/>
                </a:lnTo>
                <a:lnTo>
                  <a:pt x="1143" y="129"/>
                </a:lnTo>
                <a:lnTo>
                  <a:pt x="1128" y="139"/>
                </a:lnTo>
                <a:lnTo>
                  <a:pt x="1118" y="150"/>
                </a:lnTo>
                <a:lnTo>
                  <a:pt x="1107" y="162"/>
                </a:lnTo>
                <a:lnTo>
                  <a:pt x="1096" y="174"/>
                </a:lnTo>
                <a:lnTo>
                  <a:pt x="1085" y="181"/>
                </a:lnTo>
                <a:lnTo>
                  <a:pt x="1071" y="184"/>
                </a:lnTo>
                <a:lnTo>
                  <a:pt x="1052" y="184"/>
                </a:lnTo>
                <a:lnTo>
                  <a:pt x="1037" y="181"/>
                </a:lnTo>
                <a:lnTo>
                  <a:pt x="1026" y="171"/>
                </a:lnTo>
                <a:lnTo>
                  <a:pt x="1015" y="162"/>
                </a:lnTo>
                <a:lnTo>
                  <a:pt x="1007" y="151"/>
                </a:lnTo>
                <a:lnTo>
                  <a:pt x="1001" y="137"/>
                </a:lnTo>
                <a:lnTo>
                  <a:pt x="998" y="123"/>
                </a:lnTo>
                <a:lnTo>
                  <a:pt x="997" y="108"/>
                </a:lnTo>
                <a:lnTo>
                  <a:pt x="998" y="92"/>
                </a:lnTo>
                <a:lnTo>
                  <a:pt x="1001" y="76"/>
                </a:lnTo>
                <a:lnTo>
                  <a:pt x="1006" y="56"/>
                </a:lnTo>
                <a:lnTo>
                  <a:pt x="1012" y="38"/>
                </a:lnTo>
                <a:lnTo>
                  <a:pt x="1016" y="27"/>
                </a:lnTo>
                <a:lnTo>
                  <a:pt x="1023" y="15"/>
                </a:lnTo>
                <a:close/>
              </a:path>
            </a:pathLst>
          </a:custGeom>
          <a:solidFill>
            <a:schemeClr val="folHlink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000" u="none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7696671" y="2309175"/>
            <a:ext cx="1313734" cy="1004235"/>
          </a:xfrm>
          <a:custGeom>
            <a:avLst/>
            <a:gdLst>
              <a:gd name="T0" fmla="*/ 200385723 w 976"/>
              <a:gd name="T1" fmla="*/ 1484643714 h 691"/>
              <a:gd name="T2" fmla="*/ 343871616 w 976"/>
              <a:gd name="T3" fmla="*/ 1516571842 h 691"/>
              <a:gd name="T4" fmla="*/ 487357558 w 976"/>
              <a:gd name="T5" fmla="*/ 1513911437 h 691"/>
              <a:gd name="T6" fmla="*/ 628369291 w 976"/>
              <a:gd name="T7" fmla="*/ 1455375990 h 691"/>
              <a:gd name="T8" fmla="*/ 774329245 w 976"/>
              <a:gd name="T9" fmla="*/ 1415466645 h 691"/>
              <a:gd name="T10" fmla="*/ 895549861 w 976"/>
              <a:gd name="T11" fmla="*/ 1471340055 h 691"/>
              <a:gd name="T12" fmla="*/ 875758548 w 976"/>
              <a:gd name="T13" fmla="*/ 1636301509 h 691"/>
              <a:gd name="T14" fmla="*/ 905444732 w 976"/>
              <a:gd name="T15" fmla="*/ 1779976865 h 691"/>
              <a:gd name="T16" fmla="*/ 1058827019 w 976"/>
              <a:gd name="T17" fmla="*/ 1830529464 h 691"/>
              <a:gd name="T18" fmla="*/ 1256738581 w 976"/>
              <a:gd name="T19" fmla="*/ 1822546616 h 691"/>
              <a:gd name="T20" fmla="*/ 1412593406 w 976"/>
              <a:gd name="T21" fmla="*/ 1753369548 h 691"/>
              <a:gd name="T22" fmla="*/ 1476915569 w 976"/>
              <a:gd name="T23" fmla="*/ 1599052570 h 691"/>
              <a:gd name="T24" fmla="*/ 1523918955 w 976"/>
              <a:gd name="T25" fmla="*/ 1455375990 h 691"/>
              <a:gd name="T26" fmla="*/ 1659982860 w 976"/>
              <a:gd name="T27" fmla="*/ 1378217705 h 691"/>
              <a:gd name="T28" fmla="*/ 1847999553 w 976"/>
              <a:gd name="T29" fmla="*/ 1362253641 h 691"/>
              <a:gd name="T30" fmla="*/ 2026119802 w 976"/>
              <a:gd name="T31" fmla="*/ 1378217705 h 691"/>
              <a:gd name="T32" fmla="*/ 2105283483 w 976"/>
              <a:gd name="T33" fmla="*/ 109086465 h 691"/>
              <a:gd name="T34" fmla="*/ 1951902769 w 976"/>
              <a:gd name="T35" fmla="*/ 31928141 h 691"/>
              <a:gd name="T36" fmla="*/ 1746568874 w 976"/>
              <a:gd name="T37" fmla="*/ 2660406 h 691"/>
              <a:gd name="T38" fmla="*/ 1504127642 w 976"/>
              <a:gd name="T39" fmla="*/ 5320813 h 691"/>
              <a:gd name="T40" fmla="*/ 1318585060 w 976"/>
              <a:gd name="T41" fmla="*/ 37248953 h 691"/>
              <a:gd name="T42" fmla="*/ 1236947268 w 976"/>
              <a:gd name="T43" fmla="*/ 109086465 h 691"/>
              <a:gd name="T44" fmla="*/ 1274055784 w 976"/>
              <a:gd name="T45" fmla="*/ 202208814 h 691"/>
              <a:gd name="T46" fmla="*/ 1207261084 w 976"/>
              <a:gd name="T47" fmla="*/ 316617721 h 691"/>
              <a:gd name="T48" fmla="*/ 1083564981 w 976"/>
              <a:gd name="T49" fmla="*/ 385794790 h 691"/>
              <a:gd name="T50" fmla="*/ 947501470 w 976"/>
              <a:gd name="T51" fmla="*/ 417722919 h 691"/>
              <a:gd name="T52" fmla="*/ 806489540 w 976"/>
              <a:gd name="T53" fmla="*/ 393776007 h 691"/>
              <a:gd name="T54" fmla="*/ 719903526 w 976"/>
              <a:gd name="T55" fmla="*/ 327259344 h 691"/>
              <a:gd name="T56" fmla="*/ 747115599 w 976"/>
              <a:gd name="T57" fmla="*/ 220833335 h 691"/>
              <a:gd name="T58" fmla="*/ 808963651 w 976"/>
              <a:gd name="T59" fmla="*/ 117069313 h 691"/>
              <a:gd name="T60" fmla="*/ 766906913 w 976"/>
              <a:gd name="T61" fmla="*/ 21284882 h 691"/>
              <a:gd name="T62" fmla="*/ 576417682 w 976"/>
              <a:gd name="T63" fmla="*/ 0 h 691"/>
              <a:gd name="T64" fmla="*/ 309237210 w 976"/>
              <a:gd name="T65" fmla="*/ 37248953 h 691"/>
              <a:gd name="T66" fmla="*/ 116273820 w 976"/>
              <a:gd name="T67" fmla="*/ 82480753 h 691"/>
              <a:gd name="T68" fmla="*/ 141011782 w 976"/>
              <a:gd name="T69" fmla="*/ 218172930 h 691"/>
              <a:gd name="T70" fmla="*/ 108851487 w 976"/>
              <a:gd name="T71" fmla="*/ 343223408 h 691"/>
              <a:gd name="T72" fmla="*/ 44530861 w 976"/>
              <a:gd name="T73" fmla="*/ 505524559 h 691"/>
              <a:gd name="T74" fmla="*/ 2474112 w 976"/>
              <a:gd name="T75" fmla="*/ 659841129 h 691"/>
              <a:gd name="T76" fmla="*/ 32160307 w 976"/>
              <a:gd name="T77" fmla="*/ 795534861 h 691"/>
              <a:gd name="T78" fmla="*/ 163277206 w 976"/>
              <a:gd name="T79" fmla="*/ 819480142 h 691"/>
              <a:gd name="T80" fmla="*/ 277076915 w 976"/>
              <a:gd name="T81" fmla="*/ 702412511 h 691"/>
              <a:gd name="T82" fmla="*/ 338923394 w 976"/>
              <a:gd name="T83" fmla="*/ 574699997 h 691"/>
              <a:gd name="T84" fmla="*/ 465092133 w 976"/>
              <a:gd name="T85" fmla="*/ 545433904 h 691"/>
              <a:gd name="T86" fmla="*/ 588786664 w 976"/>
              <a:gd name="T87" fmla="*/ 603967720 h 691"/>
              <a:gd name="T88" fmla="*/ 628369291 w 976"/>
              <a:gd name="T89" fmla="*/ 747642668 h 691"/>
              <a:gd name="T90" fmla="*/ 556626369 w 976"/>
              <a:gd name="T91" fmla="*/ 901961073 h 691"/>
              <a:gd name="T92" fmla="*/ 437880060 w 976"/>
              <a:gd name="T93" fmla="*/ 1011047487 h 691"/>
              <a:gd name="T94" fmla="*/ 304288989 w 976"/>
              <a:gd name="T95" fmla="*/ 1045636021 h 691"/>
              <a:gd name="T96" fmla="*/ 178120298 w 976"/>
              <a:gd name="T97" fmla="*/ 1122794306 h 691"/>
              <a:gd name="T98" fmla="*/ 94008371 w 976"/>
              <a:gd name="T99" fmla="*/ 1250506821 h 691"/>
              <a:gd name="T100" fmla="*/ 81637817 w 976"/>
              <a:gd name="T101" fmla="*/ 1402162986 h 691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976"/>
              <a:gd name="T154" fmla="*/ 0 h 691"/>
              <a:gd name="T155" fmla="*/ 976 w 976"/>
              <a:gd name="T156" fmla="*/ 691 h 691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976" h="691">
                <a:moveTo>
                  <a:pt x="39" y="562"/>
                </a:moveTo>
                <a:lnTo>
                  <a:pt x="51" y="559"/>
                </a:lnTo>
                <a:lnTo>
                  <a:pt x="68" y="556"/>
                </a:lnTo>
                <a:lnTo>
                  <a:pt x="81" y="558"/>
                </a:lnTo>
                <a:lnTo>
                  <a:pt x="95" y="560"/>
                </a:lnTo>
                <a:lnTo>
                  <a:pt x="109" y="563"/>
                </a:lnTo>
                <a:lnTo>
                  <a:pt x="123" y="567"/>
                </a:lnTo>
                <a:lnTo>
                  <a:pt x="139" y="570"/>
                </a:lnTo>
                <a:lnTo>
                  <a:pt x="152" y="572"/>
                </a:lnTo>
                <a:lnTo>
                  <a:pt x="168" y="573"/>
                </a:lnTo>
                <a:lnTo>
                  <a:pt x="184" y="572"/>
                </a:lnTo>
                <a:lnTo>
                  <a:pt x="197" y="569"/>
                </a:lnTo>
                <a:lnTo>
                  <a:pt x="212" y="565"/>
                </a:lnTo>
                <a:lnTo>
                  <a:pt x="227" y="559"/>
                </a:lnTo>
                <a:lnTo>
                  <a:pt x="240" y="553"/>
                </a:lnTo>
                <a:lnTo>
                  <a:pt x="254" y="547"/>
                </a:lnTo>
                <a:lnTo>
                  <a:pt x="268" y="541"/>
                </a:lnTo>
                <a:lnTo>
                  <a:pt x="284" y="536"/>
                </a:lnTo>
                <a:lnTo>
                  <a:pt x="297" y="533"/>
                </a:lnTo>
                <a:lnTo>
                  <a:pt x="313" y="532"/>
                </a:lnTo>
                <a:lnTo>
                  <a:pt x="327" y="534"/>
                </a:lnTo>
                <a:lnTo>
                  <a:pt x="341" y="538"/>
                </a:lnTo>
                <a:lnTo>
                  <a:pt x="354" y="546"/>
                </a:lnTo>
                <a:lnTo>
                  <a:pt x="362" y="553"/>
                </a:lnTo>
                <a:lnTo>
                  <a:pt x="366" y="567"/>
                </a:lnTo>
                <a:lnTo>
                  <a:pt x="364" y="581"/>
                </a:lnTo>
                <a:lnTo>
                  <a:pt x="360" y="597"/>
                </a:lnTo>
                <a:lnTo>
                  <a:pt x="354" y="615"/>
                </a:lnTo>
                <a:lnTo>
                  <a:pt x="349" y="629"/>
                </a:lnTo>
                <a:lnTo>
                  <a:pt x="350" y="643"/>
                </a:lnTo>
                <a:lnTo>
                  <a:pt x="356" y="658"/>
                </a:lnTo>
                <a:lnTo>
                  <a:pt x="366" y="669"/>
                </a:lnTo>
                <a:lnTo>
                  <a:pt x="376" y="676"/>
                </a:lnTo>
                <a:lnTo>
                  <a:pt x="391" y="680"/>
                </a:lnTo>
                <a:lnTo>
                  <a:pt x="406" y="684"/>
                </a:lnTo>
                <a:lnTo>
                  <a:pt x="428" y="688"/>
                </a:lnTo>
                <a:lnTo>
                  <a:pt x="446" y="690"/>
                </a:lnTo>
                <a:lnTo>
                  <a:pt x="469" y="691"/>
                </a:lnTo>
                <a:lnTo>
                  <a:pt x="489" y="689"/>
                </a:lnTo>
                <a:lnTo>
                  <a:pt x="508" y="685"/>
                </a:lnTo>
                <a:lnTo>
                  <a:pt x="527" y="680"/>
                </a:lnTo>
                <a:lnTo>
                  <a:pt x="545" y="674"/>
                </a:lnTo>
                <a:lnTo>
                  <a:pt x="558" y="667"/>
                </a:lnTo>
                <a:lnTo>
                  <a:pt x="571" y="659"/>
                </a:lnTo>
                <a:lnTo>
                  <a:pt x="582" y="650"/>
                </a:lnTo>
                <a:lnTo>
                  <a:pt x="591" y="638"/>
                </a:lnTo>
                <a:lnTo>
                  <a:pt x="596" y="624"/>
                </a:lnTo>
                <a:lnTo>
                  <a:pt x="597" y="601"/>
                </a:lnTo>
                <a:lnTo>
                  <a:pt x="597" y="584"/>
                </a:lnTo>
                <a:lnTo>
                  <a:pt x="600" y="569"/>
                </a:lnTo>
                <a:lnTo>
                  <a:pt x="606" y="557"/>
                </a:lnTo>
                <a:lnTo>
                  <a:pt x="616" y="547"/>
                </a:lnTo>
                <a:lnTo>
                  <a:pt x="626" y="538"/>
                </a:lnTo>
                <a:lnTo>
                  <a:pt x="639" y="530"/>
                </a:lnTo>
                <a:lnTo>
                  <a:pt x="652" y="524"/>
                </a:lnTo>
                <a:lnTo>
                  <a:pt x="671" y="518"/>
                </a:lnTo>
                <a:lnTo>
                  <a:pt x="688" y="516"/>
                </a:lnTo>
                <a:lnTo>
                  <a:pt x="707" y="514"/>
                </a:lnTo>
                <a:lnTo>
                  <a:pt x="726" y="513"/>
                </a:lnTo>
                <a:lnTo>
                  <a:pt x="747" y="512"/>
                </a:lnTo>
                <a:lnTo>
                  <a:pt x="769" y="513"/>
                </a:lnTo>
                <a:lnTo>
                  <a:pt x="787" y="514"/>
                </a:lnTo>
                <a:lnTo>
                  <a:pt x="802" y="516"/>
                </a:lnTo>
                <a:lnTo>
                  <a:pt x="819" y="518"/>
                </a:lnTo>
                <a:lnTo>
                  <a:pt x="834" y="520"/>
                </a:lnTo>
                <a:lnTo>
                  <a:pt x="851" y="521"/>
                </a:lnTo>
                <a:lnTo>
                  <a:pt x="976" y="525"/>
                </a:lnTo>
                <a:lnTo>
                  <a:pt x="851" y="41"/>
                </a:lnTo>
                <a:lnTo>
                  <a:pt x="833" y="31"/>
                </a:lnTo>
                <a:lnTo>
                  <a:pt x="821" y="24"/>
                </a:lnTo>
                <a:lnTo>
                  <a:pt x="806" y="18"/>
                </a:lnTo>
                <a:lnTo>
                  <a:pt x="789" y="12"/>
                </a:lnTo>
                <a:lnTo>
                  <a:pt x="771" y="8"/>
                </a:lnTo>
                <a:lnTo>
                  <a:pt x="751" y="5"/>
                </a:lnTo>
                <a:lnTo>
                  <a:pt x="727" y="2"/>
                </a:lnTo>
                <a:lnTo>
                  <a:pt x="706" y="1"/>
                </a:lnTo>
                <a:lnTo>
                  <a:pt x="684" y="0"/>
                </a:lnTo>
                <a:lnTo>
                  <a:pt x="660" y="0"/>
                </a:lnTo>
                <a:lnTo>
                  <a:pt x="631" y="0"/>
                </a:lnTo>
                <a:lnTo>
                  <a:pt x="608" y="2"/>
                </a:lnTo>
                <a:lnTo>
                  <a:pt x="586" y="4"/>
                </a:lnTo>
                <a:lnTo>
                  <a:pt x="566" y="6"/>
                </a:lnTo>
                <a:lnTo>
                  <a:pt x="548" y="10"/>
                </a:lnTo>
                <a:lnTo>
                  <a:pt x="533" y="14"/>
                </a:lnTo>
                <a:lnTo>
                  <a:pt x="521" y="19"/>
                </a:lnTo>
                <a:lnTo>
                  <a:pt x="511" y="25"/>
                </a:lnTo>
                <a:lnTo>
                  <a:pt x="504" y="31"/>
                </a:lnTo>
                <a:lnTo>
                  <a:pt x="500" y="41"/>
                </a:lnTo>
                <a:lnTo>
                  <a:pt x="500" y="50"/>
                </a:lnTo>
                <a:lnTo>
                  <a:pt x="505" y="59"/>
                </a:lnTo>
                <a:lnTo>
                  <a:pt x="511" y="67"/>
                </a:lnTo>
                <a:lnTo>
                  <a:pt x="515" y="76"/>
                </a:lnTo>
                <a:lnTo>
                  <a:pt x="515" y="88"/>
                </a:lnTo>
                <a:lnTo>
                  <a:pt x="509" y="98"/>
                </a:lnTo>
                <a:lnTo>
                  <a:pt x="501" y="108"/>
                </a:lnTo>
                <a:lnTo>
                  <a:pt x="488" y="119"/>
                </a:lnTo>
                <a:lnTo>
                  <a:pt x="476" y="128"/>
                </a:lnTo>
                <a:lnTo>
                  <a:pt x="464" y="134"/>
                </a:lnTo>
                <a:lnTo>
                  <a:pt x="451" y="139"/>
                </a:lnTo>
                <a:lnTo>
                  <a:pt x="438" y="145"/>
                </a:lnTo>
                <a:lnTo>
                  <a:pt x="424" y="149"/>
                </a:lnTo>
                <a:lnTo>
                  <a:pt x="409" y="152"/>
                </a:lnTo>
                <a:lnTo>
                  <a:pt x="395" y="154"/>
                </a:lnTo>
                <a:lnTo>
                  <a:pt x="383" y="157"/>
                </a:lnTo>
                <a:lnTo>
                  <a:pt x="366" y="157"/>
                </a:lnTo>
                <a:lnTo>
                  <a:pt x="352" y="154"/>
                </a:lnTo>
                <a:lnTo>
                  <a:pt x="338" y="152"/>
                </a:lnTo>
                <a:lnTo>
                  <a:pt x="326" y="148"/>
                </a:lnTo>
                <a:lnTo>
                  <a:pt x="313" y="143"/>
                </a:lnTo>
                <a:lnTo>
                  <a:pt x="302" y="137"/>
                </a:lnTo>
                <a:lnTo>
                  <a:pt x="294" y="130"/>
                </a:lnTo>
                <a:lnTo>
                  <a:pt x="291" y="123"/>
                </a:lnTo>
                <a:lnTo>
                  <a:pt x="290" y="116"/>
                </a:lnTo>
                <a:lnTo>
                  <a:pt x="291" y="105"/>
                </a:lnTo>
                <a:lnTo>
                  <a:pt x="294" y="95"/>
                </a:lnTo>
                <a:lnTo>
                  <a:pt x="302" y="83"/>
                </a:lnTo>
                <a:lnTo>
                  <a:pt x="311" y="71"/>
                </a:lnTo>
                <a:lnTo>
                  <a:pt x="318" y="62"/>
                </a:lnTo>
                <a:lnTo>
                  <a:pt x="323" y="55"/>
                </a:lnTo>
                <a:lnTo>
                  <a:pt x="327" y="44"/>
                </a:lnTo>
                <a:lnTo>
                  <a:pt x="330" y="33"/>
                </a:lnTo>
                <a:lnTo>
                  <a:pt x="327" y="23"/>
                </a:lnTo>
                <a:lnTo>
                  <a:pt x="321" y="15"/>
                </a:lnTo>
                <a:lnTo>
                  <a:pt x="310" y="8"/>
                </a:lnTo>
                <a:lnTo>
                  <a:pt x="297" y="5"/>
                </a:lnTo>
                <a:lnTo>
                  <a:pt x="285" y="2"/>
                </a:lnTo>
                <a:lnTo>
                  <a:pt x="268" y="0"/>
                </a:lnTo>
                <a:lnTo>
                  <a:pt x="233" y="0"/>
                </a:lnTo>
                <a:lnTo>
                  <a:pt x="207" y="2"/>
                </a:lnTo>
                <a:lnTo>
                  <a:pt x="184" y="5"/>
                </a:lnTo>
                <a:lnTo>
                  <a:pt x="153" y="9"/>
                </a:lnTo>
                <a:lnTo>
                  <a:pt x="125" y="14"/>
                </a:lnTo>
                <a:lnTo>
                  <a:pt x="94" y="19"/>
                </a:lnTo>
                <a:lnTo>
                  <a:pt x="74" y="23"/>
                </a:lnTo>
                <a:lnTo>
                  <a:pt x="56" y="27"/>
                </a:lnTo>
                <a:lnTo>
                  <a:pt x="47" y="31"/>
                </a:lnTo>
                <a:lnTo>
                  <a:pt x="50" y="41"/>
                </a:lnTo>
                <a:lnTo>
                  <a:pt x="54" y="56"/>
                </a:lnTo>
                <a:lnTo>
                  <a:pt x="56" y="70"/>
                </a:lnTo>
                <a:lnTo>
                  <a:pt x="57" y="82"/>
                </a:lnTo>
                <a:lnTo>
                  <a:pt x="55" y="95"/>
                </a:lnTo>
                <a:lnTo>
                  <a:pt x="52" y="106"/>
                </a:lnTo>
                <a:lnTo>
                  <a:pt x="48" y="119"/>
                </a:lnTo>
                <a:lnTo>
                  <a:pt x="44" y="129"/>
                </a:lnTo>
                <a:lnTo>
                  <a:pt x="39" y="144"/>
                </a:lnTo>
                <a:lnTo>
                  <a:pt x="33" y="160"/>
                </a:lnTo>
                <a:lnTo>
                  <a:pt x="27" y="175"/>
                </a:lnTo>
                <a:lnTo>
                  <a:pt x="18" y="190"/>
                </a:lnTo>
                <a:lnTo>
                  <a:pt x="13" y="205"/>
                </a:lnTo>
                <a:lnTo>
                  <a:pt x="9" y="217"/>
                </a:lnTo>
                <a:lnTo>
                  <a:pt x="5" y="230"/>
                </a:lnTo>
                <a:lnTo>
                  <a:pt x="1" y="248"/>
                </a:lnTo>
                <a:lnTo>
                  <a:pt x="0" y="263"/>
                </a:lnTo>
                <a:lnTo>
                  <a:pt x="2" y="276"/>
                </a:lnTo>
                <a:lnTo>
                  <a:pt x="6" y="290"/>
                </a:lnTo>
                <a:lnTo>
                  <a:pt x="13" y="299"/>
                </a:lnTo>
                <a:lnTo>
                  <a:pt x="22" y="307"/>
                </a:lnTo>
                <a:lnTo>
                  <a:pt x="35" y="311"/>
                </a:lnTo>
                <a:lnTo>
                  <a:pt x="48" y="311"/>
                </a:lnTo>
                <a:lnTo>
                  <a:pt x="66" y="308"/>
                </a:lnTo>
                <a:lnTo>
                  <a:pt x="81" y="301"/>
                </a:lnTo>
                <a:lnTo>
                  <a:pt x="94" y="293"/>
                </a:lnTo>
                <a:lnTo>
                  <a:pt x="105" y="280"/>
                </a:lnTo>
                <a:lnTo>
                  <a:pt x="112" y="264"/>
                </a:lnTo>
                <a:lnTo>
                  <a:pt x="114" y="249"/>
                </a:lnTo>
                <a:lnTo>
                  <a:pt x="119" y="236"/>
                </a:lnTo>
                <a:lnTo>
                  <a:pt x="127" y="225"/>
                </a:lnTo>
                <a:lnTo>
                  <a:pt x="137" y="216"/>
                </a:lnTo>
                <a:lnTo>
                  <a:pt x="150" y="209"/>
                </a:lnTo>
                <a:lnTo>
                  <a:pt x="163" y="206"/>
                </a:lnTo>
                <a:lnTo>
                  <a:pt x="174" y="205"/>
                </a:lnTo>
                <a:lnTo>
                  <a:pt x="188" y="205"/>
                </a:lnTo>
                <a:lnTo>
                  <a:pt x="203" y="207"/>
                </a:lnTo>
                <a:lnTo>
                  <a:pt x="215" y="211"/>
                </a:lnTo>
                <a:lnTo>
                  <a:pt x="227" y="217"/>
                </a:lnTo>
                <a:lnTo>
                  <a:pt x="238" y="227"/>
                </a:lnTo>
                <a:lnTo>
                  <a:pt x="246" y="238"/>
                </a:lnTo>
                <a:lnTo>
                  <a:pt x="253" y="253"/>
                </a:lnTo>
                <a:lnTo>
                  <a:pt x="255" y="267"/>
                </a:lnTo>
                <a:lnTo>
                  <a:pt x="254" y="281"/>
                </a:lnTo>
                <a:lnTo>
                  <a:pt x="250" y="296"/>
                </a:lnTo>
                <a:lnTo>
                  <a:pt x="244" y="311"/>
                </a:lnTo>
                <a:lnTo>
                  <a:pt x="236" y="325"/>
                </a:lnTo>
                <a:lnTo>
                  <a:pt x="225" y="339"/>
                </a:lnTo>
                <a:lnTo>
                  <a:pt x="214" y="350"/>
                </a:lnTo>
                <a:lnTo>
                  <a:pt x="201" y="363"/>
                </a:lnTo>
                <a:lnTo>
                  <a:pt x="190" y="372"/>
                </a:lnTo>
                <a:lnTo>
                  <a:pt x="177" y="380"/>
                </a:lnTo>
                <a:lnTo>
                  <a:pt x="166" y="384"/>
                </a:lnTo>
                <a:lnTo>
                  <a:pt x="150" y="388"/>
                </a:lnTo>
                <a:lnTo>
                  <a:pt x="137" y="390"/>
                </a:lnTo>
                <a:lnTo>
                  <a:pt x="123" y="393"/>
                </a:lnTo>
                <a:lnTo>
                  <a:pt x="111" y="397"/>
                </a:lnTo>
                <a:lnTo>
                  <a:pt x="95" y="405"/>
                </a:lnTo>
                <a:lnTo>
                  <a:pt x="82" y="413"/>
                </a:lnTo>
                <a:lnTo>
                  <a:pt x="72" y="422"/>
                </a:lnTo>
                <a:lnTo>
                  <a:pt x="60" y="433"/>
                </a:lnTo>
                <a:lnTo>
                  <a:pt x="52" y="444"/>
                </a:lnTo>
                <a:lnTo>
                  <a:pt x="43" y="458"/>
                </a:lnTo>
                <a:lnTo>
                  <a:pt x="38" y="470"/>
                </a:lnTo>
                <a:lnTo>
                  <a:pt x="33" y="485"/>
                </a:lnTo>
                <a:lnTo>
                  <a:pt x="31" y="499"/>
                </a:lnTo>
                <a:lnTo>
                  <a:pt x="31" y="511"/>
                </a:lnTo>
                <a:lnTo>
                  <a:pt x="33" y="527"/>
                </a:lnTo>
                <a:lnTo>
                  <a:pt x="36" y="545"/>
                </a:lnTo>
                <a:lnTo>
                  <a:pt x="39" y="562"/>
                </a:lnTo>
                <a:close/>
              </a:path>
            </a:pathLst>
          </a:custGeom>
          <a:solidFill>
            <a:srgbClr val="FFFFCC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4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5984292" y="2557644"/>
            <a:ext cx="1686443" cy="1066470"/>
          </a:xfrm>
          <a:custGeom>
            <a:avLst/>
            <a:gdLst>
              <a:gd name="T0" fmla="*/ 2147483647 w 1165"/>
              <a:gd name="T1" fmla="*/ 535731836 h 735"/>
              <a:gd name="T2" fmla="*/ 2147483647 w 1165"/>
              <a:gd name="T3" fmla="*/ 763814940 h 735"/>
              <a:gd name="T4" fmla="*/ 2147483647 w 1165"/>
              <a:gd name="T5" fmla="*/ 970681668 h 735"/>
              <a:gd name="T6" fmla="*/ 2147483647 w 1165"/>
              <a:gd name="T7" fmla="*/ 1105939798 h 735"/>
              <a:gd name="T8" fmla="*/ 2147483647 w 1165"/>
              <a:gd name="T9" fmla="*/ 1015767712 h 735"/>
              <a:gd name="T10" fmla="*/ 2147483647 w 1165"/>
              <a:gd name="T11" fmla="*/ 843378737 h 735"/>
              <a:gd name="T12" fmla="*/ 2147483647 w 1165"/>
              <a:gd name="T13" fmla="*/ 838074593 h 735"/>
              <a:gd name="T14" fmla="*/ 2147483647 w 1165"/>
              <a:gd name="T15" fmla="*/ 965377524 h 735"/>
              <a:gd name="T16" fmla="*/ 2147483647 w 1165"/>
              <a:gd name="T17" fmla="*/ 1119200974 h 735"/>
              <a:gd name="T18" fmla="*/ 2147483647 w 1165"/>
              <a:gd name="T19" fmla="*/ 1283632714 h 735"/>
              <a:gd name="T20" fmla="*/ 2147483647 w 1165"/>
              <a:gd name="T21" fmla="*/ 1334022902 h 735"/>
              <a:gd name="T22" fmla="*/ 2147483647 w 1165"/>
              <a:gd name="T23" fmla="*/ 1442760309 h 735"/>
              <a:gd name="T24" fmla="*/ 2147483647 w 1165"/>
              <a:gd name="T25" fmla="*/ 1639018544 h 735"/>
              <a:gd name="T26" fmla="*/ 2147483647 w 1165"/>
              <a:gd name="T27" fmla="*/ 1739800956 h 735"/>
              <a:gd name="T28" fmla="*/ 2119233744 w 1165"/>
              <a:gd name="T29" fmla="*/ 1729191038 h 735"/>
              <a:gd name="T30" fmla="*/ 1882668752 w 1165"/>
              <a:gd name="T31" fmla="*/ 1803450691 h 735"/>
              <a:gd name="T32" fmla="*/ 1648566752 w 1165"/>
              <a:gd name="T33" fmla="*/ 1901579809 h 735"/>
              <a:gd name="T34" fmla="*/ 1384894325 w 1165"/>
              <a:gd name="T35" fmla="*/ 1944014594 h 735"/>
              <a:gd name="T36" fmla="*/ 1239505570 w 1165"/>
              <a:gd name="T37" fmla="*/ 1837928445 h 735"/>
              <a:gd name="T38" fmla="*/ 1318360568 w 1165"/>
              <a:gd name="T39" fmla="*/ 1686757474 h 735"/>
              <a:gd name="T40" fmla="*/ 1520427970 w 1165"/>
              <a:gd name="T41" fmla="*/ 1596585388 h 735"/>
              <a:gd name="T42" fmla="*/ 1668281679 w 1165"/>
              <a:gd name="T43" fmla="*/ 1493152125 h 735"/>
              <a:gd name="T44" fmla="*/ 1569711362 w 1165"/>
              <a:gd name="T45" fmla="*/ 1395023007 h 735"/>
              <a:gd name="T46" fmla="*/ 1345467611 w 1165"/>
              <a:gd name="T47" fmla="*/ 1405631297 h 735"/>
              <a:gd name="T48" fmla="*/ 1136008092 w 1165"/>
              <a:gd name="T49" fmla="*/ 1490499239 h 735"/>
              <a:gd name="T50" fmla="*/ 899443100 w 1165"/>
              <a:gd name="T51" fmla="*/ 1639018544 h 735"/>
              <a:gd name="T52" fmla="*/ 620985066 w 1165"/>
              <a:gd name="T53" fmla="*/ 1729191038 h 735"/>
              <a:gd name="T54" fmla="*/ 344991693 w 1165"/>
              <a:gd name="T55" fmla="*/ 1747756359 h 735"/>
              <a:gd name="T56" fmla="*/ 480523866 w 1165"/>
              <a:gd name="T57" fmla="*/ 1572715923 h 735"/>
              <a:gd name="T58" fmla="*/ 584021345 w 1165"/>
              <a:gd name="T59" fmla="*/ 1384414718 h 735"/>
              <a:gd name="T60" fmla="*/ 537200945 w 1165"/>
              <a:gd name="T61" fmla="*/ 1222634237 h 735"/>
              <a:gd name="T62" fmla="*/ 406597895 w 1165"/>
              <a:gd name="T63" fmla="*/ 1227938381 h 735"/>
              <a:gd name="T64" fmla="*/ 298171293 w 1165"/>
              <a:gd name="T65" fmla="*/ 1371153542 h 735"/>
              <a:gd name="T66" fmla="*/ 135532125 w 1165"/>
              <a:gd name="T67" fmla="*/ 1424196617 h 735"/>
              <a:gd name="T68" fmla="*/ 9856682 w 1165"/>
              <a:gd name="T69" fmla="*/ 1299545147 h 735"/>
              <a:gd name="T70" fmla="*/ 39428296 w 1165"/>
              <a:gd name="T71" fmla="*/ 1129809263 h 735"/>
              <a:gd name="T72" fmla="*/ 211924179 w 1165"/>
              <a:gd name="T73" fmla="*/ 1013114825 h 735"/>
              <a:gd name="T74" fmla="*/ 322813774 w 1165"/>
              <a:gd name="T75" fmla="*/ 830117561 h 735"/>
              <a:gd name="T76" fmla="*/ 253815455 w 1165"/>
              <a:gd name="T77" fmla="*/ 594077427 h 735"/>
              <a:gd name="T78" fmla="*/ 229172974 w 1165"/>
              <a:gd name="T79" fmla="*/ 363342964 h 735"/>
              <a:gd name="T80" fmla="*/ 448489269 w 1165"/>
              <a:gd name="T81" fmla="*/ 395167831 h 735"/>
              <a:gd name="T82" fmla="*/ 793480863 w 1165"/>
              <a:gd name="T83" fmla="*/ 408429007 h 735"/>
              <a:gd name="T84" fmla="*/ 980762659 w 1165"/>
              <a:gd name="T85" fmla="*/ 347428901 h 735"/>
              <a:gd name="T86" fmla="*/ 985690214 w 1165"/>
              <a:gd name="T87" fmla="*/ 198909545 h 735"/>
              <a:gd name="T88" fmla="*/ 1042367292 w 1165"/>
              <a:gd name="T89" fmla="*/ 53043087 h 735"/>
              <a:gd name="T90" fmla="*/ 1264148051 w 1165"/>
              <a:gd name="T91" fmla="*/ 0 h 735"/>
              <a:gd name="T92" fmla="*/ 1473607570 w 1165"/>
              <a:gd name="T93" fmla="*/ 47738943 h 735"/>
              <a:gd name="T94" fmla="*/ 1542605889 w 1165"/>
              <a:gd name="T95" fmla="*/ 182997111 h 735"/>
              <a:gd name="T96" fmla="*/ 1478535125 w 1165"/>
              <a:gd name="T97" fmla="*/ 358038819 h 735"/>
              <a:gd name="T98" fmla="*/ 1616531762 w 1165"/>
              <a:gd name="T99" fmla="*/ 453515152 h 735"/>
              <a:gd name="T100" fmla="*/ 1887597876 w 1165"/>
              <a:gd name="T101" fmla="*/ 450862266 h 735"/>
              <a:gd name="T102" fmla="*/ 2147483647 w 1165"/>
              <a:gd name="T103" fmla="*/ 384559542 h 735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1165"/>
              <a:gd name="T157" fmla="*/ 0 h 735"/>
              <a:gd name="T158" fmla="*/ 1165 w 1165"/>
              <a:gd name="T159" fmla="*/ 735 h 735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1165" h="735">
                <a:moveTo>
                  <a:pt x="958" y="146"/>
                </a:moveTo>
                <a:lnTo>
                  <a:pt x="962" y="164"/>
                </a:lnTo>
                <a:lnTo>
                  <a:pt x="965" y="178"/>
                </a:lnTo>
                <a:lnTo>
                  <a:pt x="966" y="190"/>
                </a:lnTo>
                <a:lnTo>
                  <a:pt x="963" y="202"/>
                </a:lnTo>
                <a:lnTo>
                  <a:pt x="958" y="219"/>
                </a:lnTo>
                <a:lnTo>
                  <a:pt x="952" y="237"/>
                </a:lnTo>
                <a:lnTo>
                  <a:pt x="946" y="253"/>
                </a:lnTo>
                <a:lnTo>
                  <a:pt x="940" y="269"/>
                </a:lnTo>
                <a:lnTo>
                  <a:pt x="931" y="288"/>
                </a:lnTo>
                <a:lnTo>
                  <a:pt x="924" y="304"/>
                </a:lnTo>
                <a:lnTo>
                  <a:pt x="919" y="317"/>
                </a:lnTo>
                <a:lnTo>
                  <a:pt x="914" y="335"/>
                </a:lnTo>
                <a:lnTo>
                  <a:pt x="909" y="351"/>
                </a:lnTo>
                <a:lnTo>
                  <a:pt x="908" y="366"/>
                </a:lnTo>
                <a:lnTo>
                  <a:pt x="911" y="382"/>
                </a:lnTo>
                <a:lnTo>
                  <a:pt x="916" y="397"/>
                </a:lnTo>
                <a:lnTo>
                  <a:pt x="926" y="409"/>
                </a:lnTo>
                <a:lnTo>
                  <a:pt x="937" y="416"/>
                </a:lnTo>
                <a:lnTo>
                  <a:pt x="952" y="417"/>
                </a:lnTo>
                <a:lnTo>
                  <a:pt x="969" y="416"/>
                </a:lnTo>
                <a:lnTo>
                  <a:pt x="982" y="411"/>
                </a:lnTo>
                <a:lnTo>
                  <a:pt x="996" y="405"/>
                </a:lnTo>
                <a:lnTo>
                  <a:pt x="1007" y="396"/>
                </a:lnTo>
                <a:lnTo>
                  <a:pt x="1017" y="383"/>
                </a:lnTo>
                <a:lnTo>
                  <a:pt x="1022" y="369"/>
                </a:lnTo>
                <a:lnTo>
                  <a:pt x="1024" y="354"/>
                </a:lnTo>
                <a:lnTo>
                  <a:pt x="1031" y="339"/>
                </a:lnTo>
                <a:lnTo>
                  <a:pt x="1040" y="327"/>
                </a:lnTo>
                <a:lnTo>
                  <a:pt x="1054" y="318"/>
                </a:lnTo>
                <a:lnTo>
                  <a:pt x="1067" y="313"/>
                </a:lnTo>
                <a:lnTo>
                  <a:pt x="1081" y="311"/>
                </a:lnTo>
                <a:lnTo>
                  <a:pt x="1092" y="310"/>
                </a:lnTo>
                <a:lnTo>
                  <a:pt x="1107" y="312"/>
                </a:lnTo>
                <a:lnTo>
                  <a:pt x="1121" y="316"/>
                </a:lnTo>
                <a:lnTo>
                  <a:pt x="1135" y="321"/>
                </a:lnTo>
                <a:lnTo>
                  <a:pt x="1144" y="331"/>
                </a:lnTo>
                <a:lnTo>
                  <a:pt x="1152" y="341"/>
                </a:lnTo>
                <a:lnTo>
                  <a:pt x="1160" y="351"/>
                </a:lnTo>
                <a:lnTo>
                  <a:pt x="1164" y="364"/>
                </a:lnTo>
                <a:lnTo>
                  <a:pt x="1165" y="376"/>
                </a:lnTo>
                <a:lnTo>
                  <a:pt x="1163" y="390"/>
                </a:lnTo>
                <a:lnTo>
                  <a:pt x="1159" y="401"/>
                </a:lnTo>
                <a:lnTo>
                  <a:pt x="1156" y="410"/>
                </a:lnTo>
                <a:lnTo>
                  <a:pt x="1151" y="422"/>
                </a:lnTo>
                <a:lnTo>
                  <a:pt x="1140" y="438"/>
                </a:lnTo>
                <a:lnTo>
                  <a:pt x="1129" y="450"/>
                </a:lnTo>
                <a:lnTo>
                  <a:pt x="1117" y="462"/>
                </a:lnTo>
                <a:lnTo>
                  <a:pt x="1104" y="474"/>
                </a:lnTo>
                <a:lnTo>
                  <a:pt x="1089" y="484"/>
                </a:lnTo>
                <a:lnTo>
                  <a:pt x="1077" y="489"/>
                </a:lnTo>
                <a:lnTo>
                  <a:pt x="1064" y="492"/>
                </a:lnTo>
                <a:lnTo>
                  <a:pt x="1046" y="495"/>
                </a:lnTo>
                <a:lnTo>
                  <a:pt x="1034" y="498"/>
                </a:lnTo>
                <a:lnTo>
                  <a:pt x="1019" y="503"/>
                </a:lnTo>
                <a:lnTo>
                  <a:pt x="1005" y="510"/>
                </a:lnTo>
                <a:lnTo>
                  <a:pt x="993" y="517"/>
                </a:lnTo>
                <a:lnTo>
                  <a:pt x="984" y="526"/>
                </a:lnTo>
                <a:lnTo>
                  <a:pt x="973" y="534"/>
                </a:lnTo>
                <a:lnTo>
                  <a:pt x="964" y="544"/>
                </a:lnTo>
                <a:lnTo>
                  <a:pt x="955" y="558"/>
                </a:lnTo>
                <a:lnTo>
                  <a:pt x="948" y="572"/>
                </a:lnTo>
                <a:lnTo>
                  <a:pt x="943" y="587"/>
                </a:lnTo>
                <a:lnTo>
                  <a:pt x="940" y="604"/>
                </a:lnTo>
                <a:lnTo>
                  <a:pt x="940" y="618"/>
                </a:lnTo>
                <a:lnTo>
                  <a:pt x="943" y="635"/>
                </a:lnTo>
                <a:lnTo>
                  <a:pt x="946" y="649"/>
                </a:lnTo>
                <a:lnTo>
                  <a:pt x="948" y="664"/>
                </a:lnTo>
                <a:lnTo>
                  <a:pt x="941" y="661"/>
                </a:lnTo>
                <a:lnTo>
                  <a:pt x="929" y="656"/>
                </a:lnTo>
                <a:lnTo>
                  <a:pt x="918" y="652"/>
                </a:lnTo>
                <a:lnTo>
                  <a:pt x="906" y="650"/>
                </a:lnTo>
                <a:lnTo>
                  <a:pt x="892" y="648"/>
                </a:lnTo>
                <a:lnTo>
                  <a:pt x="877" y="649"/>
                </a:lnTo>
                <a:lnTo>
                  <a:pt x="860" y="652"/>
                </a:lnTo>
                <a:lnTo>
                  <a:pt x="844" y="655"/>
                </a:lnTo>
                <a:lnTo>
                  <a:pt x="824" y="660"/>
                </a:lnTo>
                <a:lnTo>
                  <a:pt x="803" y="666"/>
                </a:lnTo>
                <a:lnTo>
                  <a:pt x="784" y="673"/>
                </a:lnTo>
                <a:lnTo>
                  <a:pt x="764" y="680"/>
                </a:lnTo>
                <a:lnTo>
                  <a:pt x="748" y="687"/>
                </a:lnTo>
                <a:lnTo>
                  <a:pt x="730" y="695"/>
                </a:lnTo>
                <a:lnTo>
                  <a:pt x="711" y="702"/>
                </a:lnTo>
                <a:lnTo>
                  <a:pt x="692" y="708"/>
                </a:lnTo>
                <a:lnTo>
                  <a:pt x="669" y="717"/>
                </a:lnTo>
                <a:lnTo>
                  <a:pt x="645" y="725"/>
                </a:lnTo>
                <a:lnTo>
                  <a:pt x="628" y="730"/>
                </a:lnTo>
                <a:lnTo>
                  <a:pt x="605" y="733"/>
                </a:lnTo>
                <a:lnTo>
                  <a:pt x="586" y="735"/>
                </a:lnTo>
                <a:lnTo>
                  <a:pt x="562" y="733"/>
                </a:lnTo>
                <a:lnTo>
                  <a:pt x="545" y="730"/>
                </a:lnTo>
                <a:lnTo>
                  <a:pt x="528" y="725"/>
                </a:lnTo>
                <a:lnTo>
                  <a:pt x="517" y="718"/>
                </a:lnTo>
                <a:lnTo>
                  <a:pt x="509" y="707"/>
                </a:lnTo>
                <a:lnTo>
                  <a:pt x="503" y="693"/>
                </a:lnTo>
                <a:lnTo>
                  <a:pt x="503" y="681"/>
                </a:lnTo>
                <a:lnTo>
                  <a:pt x="508" y="669"/>
                </a:lnTo>
                <a:lnTo>
                  <a:pt x="514" y="658"/>
                </a:lnTo>
                <a:lnTo>
                  <a:pt x="523" y="647"/>
                </a:lnTo>
                <a:lnTo>
                  <a:pt x="535" y="636"/>
                </a:lnTo>
                <a:lnTo>
                  <a:pt x="551" y="624"/>
                </a:lnTo>
                <a:lnTo>
                  <a:pt x="567" y="617"/>
                </a:lnTo>
                <a:lnTo>
                  <a:pt x="587" y="611"/>
                </a:lnTo>
                <a:lnTo>
                  <a:pt x="602" y="607"/>
                </a:lnTo>
                <a:lnTo>
                  <a:pt x="617" y="602"/>
                </a:lnTo>
                <a:lnTo>
                  <a:pt x="635" y="596"/>
                </a:lnTo>
                <a:lnTo>
                  <a:pt x="651" y="587"/>
                </a:lnTo>
                <a:lnTo>
                  <a:pt x="665" y="580"/>
                </a:lnTo>
                <a:lnTo>
                  <a:pt x="674" y="572"/>
                </a:lnTo>
                <a:lnTo>
                  <a:pt x="677" y="563"/>
                </a:lnTo>
                <a:lnTo>
                  <a:pt x="675" y="553"/>
                </a:lnTo>
                <a:lnTo>
                  <a:pt x="668" y="542"/>
                </a:lnTo>
                <a:lnTo>
                  <a:pt x="656" y="534"/>
                </a:lnTo>
                <a:lnTo>
                  <a:pt x="647" y="529"/>
                </a:lnTo>
                <a:lnTo>
                  <a:pt x="637" y="526"/>
                </a:lnTo>
                <a:lnTo>
                  <a:pt x="620" y="524"/>
                </a:lnTo>
                <a:lnTo>
                  <a:pt x="601" y="524"/>
                </a:lnTo>
                <a:lnTo>
                  <a:pt x="581" y="525"/>
                </a:lnTo>
                <a:lnTo>
                  <a:pt x="563" y="527"/>
                </a:lnTo>
                <a:lnTo>
                  <a:pt x="546" y="530"/>
                </a:lnTo>
                <a:lnTo>
                  <a:pt x="530" y="534"/>
                </a:lnTo>
                <a:lnTo>
                  <a:pt x="514" y="539"/>
                </a:lnTo>
                <a:lnTo>
                  <a:pt x="494" y="546"/>
                </a:lnTo>
                <a:lnTo>
                  <a:pt x="477" y="555"/>
                </a:lnTo>
                <a:lnTo>
                  <a:pt x="461" y="562"/>
                </a:lnTo>
                <a:lnTo>
                  <a:pt x="441" y="573"/>
                </a:lnTo>
                <a:lnTo>
                  <a:pt x="421" y="585"/>
                </a:lnTo>
                <a:lnTo>
                  <a:pt x="403" y="596"/>
                </a:lnTo>
                <a:lnTo>
                  <a:pt x="385" y="607"/>
                </a:lnTo>
                <a:lnTo>
                  <a:pt x="365" y="618"/>
                </a:lnTo>
                <a:lnTo>
                  <a:pt x="345" y="627"/>
                </a:lnTo>
                <a:lnTo>
                  <a:pt x="324" y="636"/>
                </a:lnTo>
                <a:lnTo>
                  <a:pt x="301" y="643"/>
                </a:lnTo>
                <a:lnTo>
                  <a:pt x="279" y="648"/>
                </a:lnTo>
                <a:lnTo>
                  <a:pt x="252" y="652"/>
                </a:lnTo>
                <a:lnTo>
                  <a:pt x="230" y="655"/>
                </a:lnTo>
                <a:lnTo>
                  <a:pt x="200" y="658"/>
                </a:lnTo>
                <a:lnTo>
                  <a:pt x="177" y="660"/>
                </a:lnTo>
                <a:lnTo>
                  <a:pt x="155" y="659"/>
                </a:lnTo>
                <a:lnTo>
                  <a:pt x="140" y="659"/>
                </a:lnTo>
                <a:lnTo>
                  <a:pt x="145" y="648"/>
                </a:lnTo>
                <a:lnTo>
                  <a:pt x="155" y="635"/>
                </a:lnTo>
                <a:lnTo>
                  <a:pt x="167" y="622"/>
                </a:lnTo>
                <a:lnTo>
                  <a:pt x="179" y="609"/>
                </a:lnTo>
                <a:lnTo>
                  <a:pt x="195" y="593"/>
                </a:lnTo>
                <a:lnTo>
                  <a:pt x="207" y="581"/>
                </a:lnTo>
                <a:lnTo>
                  <a:pt x="217" y="569"/>
                </a:lnTo>
                <a:lnTo>
                  <a:pt x="226" y="554"/>
                </a:lnTo>
                <a:lnTo>
                  <a:pt x="233" y="538"/>
                </a:lnTo>
                <a:lnTo>
                  <a:pt x="237" y="522"/>
                </a:lnTo>
                <a:lnTo>
                  <a:pt x="240" y="507"/>
                </a:lnTo>
                <a:lnTo>
                  <a:pt x="238" y="489"/>
                </a:lnTo>
                <a:lnTo>
                  <a:pt x="234" y="478"/>
                </a:lnTo>
                <a:lnTo>
                  <a:pt x="225" y="468"/>
                </a:lnTo>
                <a:lnTo>
                  <a:pt x="218" y="461"/>
                </a:lnTo>
                <a:lnTo>
                  <a:pt x="209" y="456"/>
                </a:lnTo>
                <a:lnTo>
                  <a:pt x="199" y="454"/>
                </a:lnTo>
                <a:lnTo>
                  <a:pt x="187" y="453"/>
                </a:lnTo>
                <a:lnTo>
                  <a:pt x="176" y="456"/>
                </a:lnTo>
                <a:lnTo>
                  <a:pt x="165" y="463"/>
                </a:lnTo>
                <a:lnTo>
                  <a:pt x="156" y="473"/>
                </a:lnTo>
                <a:lnTo>
                  <a:pt x="146" y="484"/>
                </a:lnTo>
                <a:lnTo>
                  <a:pt x="138" y="496"/>
                </a:lnTo>
                <a:lnTo>
                  <a:pt x="130" y="507"/>
                </a:lnTo>
                <a:lnTo>
                  <a:pt x="121" y="517"/>
                </a:lnTo>
                <a:lnTo>
                  <a:pt x="110" y="527"/>
                </a:lnTo>
                <a:lnTo>
                  <a:pt x="97" y="534"/>
                </a:lnTo>
                <a:lnTo>
                  <a:pt x="84" y="537"/>
                </a:lnTo>
                <a:lnTo>
                  <a:pt x="69" y="539"/>
                </a:lnTo>
                <a:lnTo>
                  <a:pt x="55" y="537"/>
                </a:lnTo>
                <a:lnTo>
                  <a:pt x="41" y="533"/>
                </a:lnTo>
                <a:lnTo>
                  <a:pt x="27" y="525"/>
                </a:lnTo>
                <a:lnTo>
                  <a:pt x="17" y="517"/>
                </a:lnTo>
                <a:lnTo>
                  <a:pt x="9" y="504"/>
                </a:lnTo>
                <a:lnTo>
                  <a:pt x="4" y="490"/>
                </a:lnTo>
                <a:lnTo>
                  <a:pt x="1" y="477"/>
                </a:lnTo>
                <a:lnTo>
                  <a:pt x="0" y="462"/>
                </a:lnTo>
                <a:lnTo>
                  <a:pt x="2" y="450"/>
                </a:lnTo>
                <a:lnTo>
                  <a:pt x="7" y="439"/>
                </a:lnTo>
                <a:lnTo>
                  <a:pt x="16" y="426"/>
                </a:lnTo>
                <a:lnTo>
                  <a:pt x="28" y="414"/>
                </a:lnTo>
                <a:lnTo>
                  <a:pt x="43" y="405"/>
                </a:lnTo>
                <a:lnTo>
                  <a:pt x="55" y="399"/>
                </a:lnTo>
                <a:lnTo>
                  <a:pt x="71" y="391"/>
                </a:lnTo>
                <a:lnTo>
                  <a:pt x="86" y="382"/>
                </a:lnTo>
                <a:lnTo>
                  <a:pt x="100" y="372"/>
                </a:lnTo>
                <a:lnTo>
                  <a:pt x="113" y="360"/>
                </a:lnTo>
                <a:lnTo>
                  <a:pt x="124" y="347"/>
                </a:lnTo>
                <a:lnTo>
                  <a:pt x="129" y="329"/>
                </a:lnTo>
                <a:lnTo>
                  <a:pt x="131" y="313"/>
                </a:lnTo>
                <a:lnTo>
                  <a:pt x="130" y="297"/>
                </a:lnTo>
                <a:lnTo>
                  <a:pt x="127" y="280"/>
                </a:lnTo>
                <a:lnTo>
                  <a:pt x="121" y="263"/>
                </a:lnTo>
                <a:lnTo>
                  <a:pt x="111" y="242"/>
                </a:lnTo>
                <a:lnTo>
                  <a:pt x="103" y="224"/>
                </a:lnTo>
                <a:lnTo>
                  <a:pt x="94" y="204"/>
                </a:lnTo>
                <a:lnTo>
                  <a:pt x="90" y="183"/>
                </a:lnTo>
                <a:lnTo>
                  <a:pt x="90" y="167"/>
                </a:lnTo>
                <a:lnTo>
                  <a:pt x="92" y="150"/>
                </a:lnTo>
                <a:lnTo>
                  <a:pt x="93" y="137"/>
                </a:lnTo>
                <a:lnTo>
                  <a:pt x="105" y="140"/>
                </a:lnTo>
                <a:lnTo>
                  <a:pt x="123" y="142"/>
                </a:lnTo>
                <a:lnTo>
                  <a:pt x="141" y="144"/>
                </a:lnTo>
                <a:lnTo>
                  <a:pt x="162" y="147"/>
                </a:lnTo>
                <a:lnTo>
                  <a:pt x="182" y="149"/>
                </a:lnTo>
                <a:lnTo>
                  <a:pt x="205" y="152"/>
                </a:lnTo>
                <a:lnTo>
                  <a:pt x="228" y="154"/>
                </a:lnTo>
                <a:lnTo>
                  <a:pt x="254" y="155"/>
                </a:lnTo>
                <a:lnTo>
                  <a:pt x="304" y="155"/>
                </a:lnTo>
                <a:lnTo>
                  <a:pt x="322" y="154"/>
                </a:lnTo>
                <a:lnTo>
                  <a:pt x="339" y="153"/>
                </a:lnTo>
                <a:lnTo>
                  <a:pt x="359" y="150"/>
                </a:lnTo>
                <a:lnTo>
                  <a:pt x="375" y="145"/>
                </a:lnTo>
                <a:lnTo>
                  <a:pt x="387" y="139"/>
                </a:lnTo>
                <a:lnTo>
                  <a:pt x="398" y="131"/>
                </a:lnTo>
                <a:lnTo>
                  <a:pt x="405" y="124"/>
                </a:lnTo>
                <a:lnTo>
                  <a:pt x="408" y="116"/>
                </a:lnTo>
                <a:lnTo>
                  <a:pt x="408" y="104"/>
                </a:lnTo>
                <a:lnTo>
                  <a:pt x="405" y="89"/>
                </a:lnTo>
                <a:lnTo>
                  <a:pt x="400" y="75"/>
                </a:lnTo>
                <a:lnTo>
                  <a:pt x="395" y="62"/>
                </a:lnTo>
                <a:lnTo>
                  <a:pt x="395" y="49"/>
                </a:lnTo>
                <a:lnTo>
                  <a:pt x="401" y="38"/>
                </a:lnTo>
                <a:lnTo>
                  <a:pt x="410" y="28"/>
                </a:lnTo>
                <a:lnTo>
                  <a:pt x="423" y="20"/>
                </a:lnTo>
                <a:lnTo>
                  <a:pt x="439" y="13"/>
                </a:lnTo>
                <a:lnTo>
                  <a:pt x="456" y="8"/>
                </a:lnTo>
                <a:lnTo>
                  <a:pt x="474" y="5"/>
                </a:lnTo>
                <a:lnTo>
                  <a:pt x="495" y="2"/>
                </a:lnTo>
                <a:lnTo>
                  <a:pt x="513" y="0"/>
                </a:lnTo>
                <a:lnTo>
                  <a:pt x="532" y="0"/>
                </a:lnTo>
                <a:lnTo>
                  <a:pt x="549" y="1"/>
                </a:lnTo>
                <a:lnTo>
                  <a:pt x="566" y="5"/>
                </a:lnTo>
                <a:lnTo>
                  <a:pt x="582" y="10"/>
                </a:lnTo>
                <a:lnTo>
                  <a:pt x="598" y="18"/>
                </a:lnTo>
                <a:lnTo>
                  <a:pt x="610" y="26"/>
                </a:lnTo>
                <a:lnTo>
                  <a:pt x="621" y="36"/>
                </a:lnTo>
                <a:lnTo>
                  <a:pt x="627" y="46"/>
                </a:lnTo>
                <a:lnTo>
                  <a:pt x="629" y="57"/>
                </a:lnTo>
                <a:lnTo>
                  <a:pt x="626" y="69"/>
                </a:lnTo>
                <a:lnTo>
                  <a:pt x="620" y="79"/>
                </a:lnTo>
                <a:lnTo>
                  <a:pt x="611" y="95"/>
                </a:lnTo>
                <a:lnTo>
                  <a:pt x="605" y="109"/>
                </a:lnTo>
                <a:lnTo>
                  <a:pt x="600" y="123"/>
                </a:lnTo>
                <a:lnTo>
                  <a:pt x="600" y="135"/>
                </a:lnTo>
                <a:lnTo>
                  <a:pt x="605" y="148"/>
                </a:lnTo>
                <a:lnTo>
                  <a:pt x="615" y="157"/>
                </a:lnTo>
                <a:lnTo>
                  <a:pt x="625" y="162"/>
                </a:lnTo>
                <a:lnTo>
                  <a:pt x="639" y="167"/>
                </a:lnTo>
                <a:lnTo>
                  <a:pt x="656" y="171"/>
                </a:lnTo>
                <a:lnTo>
                  <a:pt x="673" y="173"/>
                </a:lnTo>
                <a:lnTo>
                  <a:pt x="694" y="175"/>
                </a:lnTo>
                <a:lnTo>
                  <a:pt x="718" y="175"/>
                </a:lnTo>
                <a:lnTo>
                  <a:pt x="737" y="172"/>
                </a:lnTo>
                <a:lnTo>
                  <a:pt x="766" y="170"/>
                </a:lnTo>
                <a:lnTo>
                  <a:pt x="795" y="166"/>
                </a:lnTo>
                <a:lnTo>
                  <a:pt x="820" y="162"/>
                </a:lnTo>
                <a:lnTo>
                  <a:pt x="844" y="158"/>
                </a:lnTo>
                <a:lnTo>
                  <a:pt x="873" y="152"/>
                </a:lnTo>
                <a:lnTo>
                  <a:pt x="907" y="145"/>
                </a:lnTo>
                <a:lnTo>
                  <a:pt x="955" y="135"/>
                </a:lnTo>
                <a:lnTo>
                  <a:pt x="958" y="146"/>
                </a:lnTo>
                <a:close/>
              </a:path>
            </a:pathLst>
          </a:custGeom>
          <a:solidFill>
            <a:srgbClr val="666699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4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623007" y="1175760"/>
            <a:ext cx="1153423" cy="947658"/>
          </a:xfrm>
          <a:custGeom>
            <a:avLst/>
            <a:gdLst>
              <a:gd name="T0" fmla="*/ 2023403860 w 858"/>
              <a:gd name="T1" fmla="*/ 0 h 652"/>
              <a:gd name="T2" fmla="*/ 2001195210 w 858"/>
              <a:gd name="T3" fmla="*/ 90481526 h 652"/>
              <a:gd name="T4" fmla="*/ 2043144707 w 858"/>
              <a:gd name="T5" fmla="*/ 183625377 h 652"/>
              <a:gd name="T6" fmla="*/ 2090028237 w 858"/>
              <a:gd name="T7" fmla="*/ 263460895 h 652"/>
              <a:gd name="T8" fmla="*/ 2117170921 w 858"/>
              <a:gd name="T9" fmla="*/ 356604720 h 652"/>
              <a:gd name="T10" fmla="*/ 2109767514 w 858"/>
              <a:gd name="T11" fmla="*/ 431118903 h 652"/>
              <a:gd name="T12" fmla="*/ 2077689226 w 858"/>
              <a:gd name="T13" fmla="*/ 505632984 h 652"/>
              <a:gd name="T14" fmla="*/ 1998727408 w 858"/>
              <a:gd name="T15" fmla="*/ 545551533 h 652"/>
              <a:gd name="T16" fmla="*/ 1902492544 w 858"/>
              <a:gd name="T17" fmla="*/ 516277387 h 652"/>
              <a:gd name="T18" fmla="*/ 1811193286 w 858"/>
              <a:gd name="T19" fmla="*/ 457730725 h 652"/>
              <a:gd name="T20" fmla="*/ 1737165501 w 858"/>
              <a:gd name="T21" fmla="*/ 412490688 h 652"/>
              <a:gd name="T22" fmla="*/ 1650801847 w 858"/>
              <a:gd name="T23" fmla="*/ 407167671 h 652"/>
              <a:gd name="T24" fmla="*/ 1571839636 w 858"/>
              <a:gd name="T25" fmla="*/ 452409339 h 652"/>
              <a:gd name="T26" fmla="*/ 1507683060 w 858"/>
              <a:gd name="T27" fmla="*/ 550874550 h 652"/>
              <a:gd name="T28" fmla="*/ 1490410015 w 858"/>
              <a:gd name="T29" fmla="*/ 662644856 h 652"/>
              <a:gd name="T30" fmla="*/ 1517552698 w 858"/>
              <a:gd name="T31" fmla="*/ 771756101 h 652"/>
              <a:gd name="T32" fmla="*/ 1579241472 w 858"/>
              <a:gd name="T33" fmla="*/ 859577113 h 652"/>
              <a:gd name="T34" fmla="*/ 1690281970 w 858"/>
              <a:gd name="T35" fmla="*/ 923445160 h 652"/>
              <a:gd name="T36" fmla="*/ 1845739376 w 858"/>
              <a:gd name="T37" fmla="*/ 936751887 h 652"/>
              <a:gd name="T38" fmla="*/ 1971584725 w 858"/>
              <a:gd name="T39" fmla="*/ 939412579 h 652"/>
              <a:gd name="T40" fmla="*/ 2040676905 w 858"/>
              <a:gd name="T41" fmla="*/ 1021910370 h 652"/>
              <a:gd name="T42" fmla="*/ 2030805696 w 858"/>
              <a:gd name="T43" fmla="*/ 1123037905 h 652"/>
              <a:gd name="T44" fmla="*/ 1978988131 w 858"/>
              <a:gd name="T45" fmla="*/ 1242791921 h 652"/>
              <a:gd name="T46" fmla="*/ 1779114998 w 858"/>
              <a:gd name="T47" fmla="*/ 1325291344 h 652"/>
              <a:gd name="T48" fmla="*/ 1596514517 w 858"/>
              <a:gd name="T49" fmla="*/ 1309323924 h 652"/>
              <a:gd name="T50" fmla="*/ 1374434304 w 858"/>
              <a:gd name="T51" fmla="*/ 1288033487 h 652"/>
              <a:gd name="T52" fmla="*/ 1253522989 w 858"/>
              <a:gd name="T53" fmla="*/ 1309323924 h 652"/>
              <a:gd name="T54" fmla="*/ 1206639459 w 858"/>
              <a:gd name="T55" fmla="*/ 1373193602 h 652"/>
              <a:gd name="T56" fmla="*/ 1238717747 w 858"/>
              <a:gd name="T57" fmla="*/ 1458352086 h 652"/>
              <a:gd name="T58" fmla="*/ 1260926396 w 858"/>
              <a:gd name="T59" fmla="*/ 1554156604 h 652"/>
              <a:gd name="T60" fmla="*/ 1216509097 w 858"/>
              <a:gd name="T61" fmla="*/ 1641977412 h 652"/>
              <a:gd name="T62" fmla="*/ 1120274234 w 858"/>
              <a:gd name="T63" fmla="*/ 1705845459 h 652"/>
              <a:gd name="T64" fmla="*/ 1006766325 w 858"/>
              <a:gd name="T65" fmla="*/ 1729796997 h 652"/>
              <a:gd name="T66" fmla="*/ 905595857 w 858"/>
              <a:gd name="T67" fmla="*/ 1729796997 h 652"/>
              <a:gd name="T68" fmla="*/ 826634039 w 858"/>
              <a:gd name="T69" fmla="*/ 1708507783 h 652"/>
              <a:gd name="T70" fmla="*/ 762477267 w 858"/>
              <a:gd name="T71" fmla="*/ 1649961122 h 652"/>
              <a:gd name="T72" fmla="*/ 703256296 w 858"/>
              <a:gd name="T73" fmla="*/ 1572784717 h 652"/>
              <a:gd name="T74" fmla="*/ 639099721 w 858"/>
              <a:gd name="T75" fmla="*/ 1479642523 h 652"/>
              <a:gd name="T76" fmla="*/ 552734495 w 858"/>
              <a:gd name="T77" fmla="*/ 1407789135 h 652"/>
              <a:gd name="T78" fmla="*/ 439226587 w 858"/>
              <a:gd name="T79" fmla="*/ 1375854295 h 652"/>
              <a:gd name="T80" fmla="*/ 303509931 w 858"/>
              <a:gd name="T81" fmla="*/ 1370531278 h 652"/>
              <a:gd name="T82" fmla="*/ 167794895 w 858"/>
              <a:gd name="T83" fmla="*/ 1389161022 h 652"/>
              <a:gd name="T84" fmla="*/ 0 w 858"/>
              <a:gd name="T85" fmla="*/ 1423756554 h 65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858"/>
              <a:gd name="T130" fmla="*/ 0 h 652"/>
              <a:gd name="T131" fmla="*/ 858 w 858"/>
              <a:gd name="T132" fmla="*/ 652 h 65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858" h="652">
                <a:moveTo>
                  <a:pt x="0" y="535"/>
                </a:moveTo>
                <a:lnTo>
                  <a:pt x="113" y="0"/>
                </a:lnTo>
                <a:lnTo>
                  <a:pt x="820" y="0"/>
                </a:lnTo>
                <a:lnTo>
                  <a:pt x="814" y="8"/>
                </a:lnTo>
                <a:lnTo>
                  <a:pt x="811" y="21"/>
                </a:lnTo>
                <a:lnTo>
                  <a:pt x="811" y="34"/>
                </a:lnTo>
                <a:lnTo>
                  <a:pt x="814" y="45"/>
                </a:lnTo>
                <a:lnTo>
                  <a:pt x="821" y="58"/>
                </a:lnTo>
                <a:lnTo>
                  <a:pt x="828" y="69"/>
                </a:lnTo>
                <a:lnTo>
                  <a:pt x="834" y="78"/>
                </a:lnTo>
                <a:lnTo>
                  <a:pt x="842" y="88"/>
                </a:lnTo>
                <a:lnTo>
                  <a:pt x="847" y="99"/>
                </a:lnTo>
                <a:lnTo>
                  <a:pt x="853" y="111"/>
                </a:lnTo>
                <a:lnTo>
                  <a:pt x="856" y="122"/>
                </a:lnTo>
                <a:lnTo>
                  <a:pt x="858" y="134"/>
                </a:lnTo>
                <a:lnTo>
                  <a:pt x="858" y="144"/>
                </a:lnTo>
                <a:lnTo>
                  <a:pt x="857" y="155"/>
                </a:lnTo>
                <a:lnTo>
                  <a:pt x="855" y="162"/>
                </a:lnTo>
                <a:lnTo>
                  <a:pt x="852" y="174"/>
                </a:lnTo>
                <a:lnTo>
                  <a:pt x="848" y="183"/>
                </a:lnTo>
                <a:lnTo>
                  <a:pt x="842" y="190"/>
                </a:lnTo>
                <a:lnTo>
                  <a:pt x="834" y="197"/>
                </a:lnTo>
                <a:lnTo>
                  <a:pt x="825" y="202"/>
                </a:lnTo>
                <a:lnTo>
                  <a:pt x="810" y="205"/>
                </a:lnTo>
                <a:lnTo>
                  <a:pt x="797" y="204"/>
                </a:lnTo>
                <a:lnTo>
                  <a:pt x="785" y="200"/>
                </a:lnTo>
                <a:lnTo>
                  <a:pt x="771" y="194"/>
                </a:lnTo>
                <a:lnTo>
                  <a:pt x="755" y="187"/>
                </a:lnTo>
                <a:lnTo>
                  <a:pt x="745" y="180"/>
                </a:lnTo>
                <a:lnTo>
                  <a:pt x="734" y="172"/>
                </a:lnTo>
                <a:lnTo>
                  <a:pt x="724" y="166"/>
                </a:lnTo>
                <a:lnTo>
                  <a:pt x="714" y="160"/>
                </a:lnTo>
                <a:lnTo>
                  <a:pt x="704" y="155"/>
                </a:lnTo>
                <a:lnTo>
                  <a:pt x="693" y="152"/>
                </a:lnTo>
                <a:lnTo>
                  <a:pt x="680" y="151"/>
                </a:lnTo>
                <a:lnTo>
                  <a:pt x="669" y="153"/>
                </a:lnTo>
                <a:lnTo>
                  <a:pt x="657" y="157"/>
                </a:lnTo>
                <a:lnTo>
                  <a:pt x="648" y="163"/>
                </a:lnTo>
                <a:lnTo>
                  <a:pt x="637" y="170"/>
                </a:lnTo>
                <a:lnTo>
                  <a:pt x="627" y="181"/>
                </a:lnTo>
                <a:lnTo>
                  <a:pt x="619" y="192"/>
                </a:lnTo>
                <a:lnTo>
                  <a:pt x="611" y="207"/>
                </a:lnTo>
                <a:lnTo>
                  <a:pt x="607" y="221"/>
                </a:lnTo>
                <a:lnTo>
                  <a:pt x="603" y="234"/>
                </a:lnTo>
                <a:lnTo>
                  <a:pt x="604" y="249"/>
                </a:lnTo>
                <a:lnTo>
                  <a:pt x="606" y="263"/>
                </a:lnTo>
                <a:lnTo>
                  <a:pt x="610" y="278"/>
                </a:lnTo>
                <a:lnTo>
                  <a:pt x="615" y="290"/>
                </a:lnTo>
                <a:lnTo>
                  <a:pt x="622" y="304"/>
                </a:lnTo>
                <a:lnTo>
                  <a:pt x="630" y="314"/>
                </a:lnTo>
                <a:lnTo>
                  <a:pt x="640" y="323"/>
                </a:lnTo>
                <a:lnTo>
                  <a:pt x="652" y="332"/>
                </a:lnTo>
                <a:lnTo>
                  <a:pt x="668" y="341"/>
                </a:lnTo>
                <a:lnTo>
                  <a:pt x="685" y="347"/>
                </a:lnTo>
                <a:lnTo>
                  <a:pt x="703" y="351"/>
                </a:lnTo>
                <a:lnTo>
                  <a:pt x="724" y="353"/>
                </a:lnTo>
                <a:lnTo>
                  <a:pt x="748" y="352"/>
                </a:lnTo>
                <a:lnTo>
                  <a:pt x="766" y="351"/>
                </a:lnTo>
                <a:lnTo>
                  <a:pt x="783" y="350"/>
                </a:lnTo>
                <a:lnTo>
                  <a:pt x="799" y="353"/>
                </a:lnTo>
                <a:lnTo>
                  <a:pt x="811" y="359"/>
                </a:lnTo>
                <a:lnTo>
                  <a:pt x="821" y="370"/>
                </a:lnTo>
                <a:lnTo>
                  <a:pt x="827" y="384"/>
                </a:lnTo>
                <a:lnTo>
                  <a:pt x="828" y="397"/>
                </a:lnTo>
                <a:lnTo>
                  <a:pt x="827" y="408"/>
                </a:lnTo>
                <a:lnTo>
                  <a:pt x="823" y="422"/>
                </a:lnTo>
                <a:lnTo>
                  <a:pt x="816" y="438"/>
                </a:lnTo>
                <a:lnTo>
                  <a:pt x="810" y="451"/>
                </a:lnTo>
                <a:lnTo>
                  <a:pt x="802" y="467"/>
                </a:lnTo>
                <a:lnTo>
                  <a:pt x="793" y="482"/>
                </a:lnTo>
                <a:lnTo>
                  <a:pt x="784" y="498"/>
                </a:lnTo>
                <a:lnTo>
                  <a:pt x="721" y="498"/>
                </a:lnTo>
                <a:lnTo>
                  <a:pt x="698" y="496"/>
                </a:lnTo>
                <a:lnTo>
                  <a:pt x="674" y="494"/>
                </a:lnTo>
                <a:lnTo>
                  <a:pt x="647" y="492"/>
                </a:lnTo>
                <a:lnTo>
                  <a:pt x="618" y="489"/>
                </a:lnTo>
                <a:lnTo>
                  <a:pt x="584" y="486"/>
                </a:lnTo>
                <a:lnTo>
                  <a:pt x="557" y="484"/>
                </a:lnTo>
                <a:lnTo>
                  <a:pt x="538" y="485"/>
                </a:lnTo>
                <a:lnTo>
                  <a:pt x="519" y="488"/>
                </a:lnTo>
                <a:lnTo>
                  <a:pt x="508" y="492"/>
                </a:lnTo>
                <a:lnTo>
                  <a:pt x="499" y="498"/>
                </a:lnTo>
                <a:lnTo>
                  <a:pt x="492" y="507"/>
                </a:lnTo>
                <a:lnTo>
                  <a:pt x="489" y="516"/>
                </a:lnTo>
                <a:lnTo>
                  <a:pt x="491" y="525"/>
                </a:lnTo>
                <a:lnTo>
                  <a:pt x="495" y="535"/>
                </a:lnTo>
                <a:lnTo>
                  <a:pt x="502" y="548"/>
                </a:lnTo>
                <a:lnTo>
                  <a:pt x="508" y="559"/>
                </a:lnTo>
                <a:lnTo>
                  <a:pt x="511" y="571"/>
                </a:lnTo>
                <a:lnTo>
                  <a:pt x="511" y="584"/>
                </a:lnTo>
                <a:lnTo>
                  <a:pt x="508" y="596"/>
                </a:lnTo>
                <a:lnTo>
                  <a:pt x="501" y="607"/>
                </a:lnTo>
                <a:lnTo>
                  <a:pt x="493" y="617"/>
                </a:lnTo>
                <a:lnTo>
                  <a:pt x="481" y="627"/>
                </a:lnTo>
                <a:lnTo>
                  <a:pt x="468" y="635"/>
                </a:lnTo>
                <a:lnTo>
                  <a:pt x="454" y="641"/>
                </a:lnTo>
                <a:lnTo>
                  <a:pt x="438" y="645"/>
                </a:lnTo>
                <a:lnTo>
                  <a:pt x="424" y="648"/>
                </a:lnTo>
                <a:lnTo>
                  <a:pt x="408" y="650"/>
                </a:lnTo>
                <a:lnTo>
                  <a:pt x="394" y="652"/>
                </a:lnTo>
                <a:lnTo>
                  <a:pt x="381" y="652"/>
                </a:lnTo>
                <a:lnTo>
                  <a:pt x="367" y="650"/>
                </a:lnTo>
                <a:lnTo>
                  <a:pt x="355" y="648"/>
                </a:lnTo>
                <a:lnTo>
                  <a:pt x="344" y="645"/>
                </a:lnTo>
                <a:lnTo>
                  <a:pt x="335" y="642"/>
                </a:lnTo>
                <a:lnTo>
                  <a:pt x="324" y="636"/>
                </a:lnTo>
                <a:lnTo>
                  <a:pt x="316" y="630"/>
                </a:lnTo>
                <a:lnTo>
                  <a:pt x="309" y="620"/>
                </a:lnTo>
                <a:lnTo>
                  <a:pt x="300" y="610"/>
                </a:lnTo>
                <a:lnTo>
                  <a:pt x="293" y="600"/>
                </a:lnTo>
                <a:lnTo>
                  <a:pt x="285" y="591"/>
                </a:lnTo>
                <a:lnTo>
                  <a:pt x="277" y="578"/>
                </a:lnTo>
                <a:lnTo>
                  <a:pt x="269" y="567"/>
                </a:lnTo>
                <a:lnTo>
                  <a:pt x="259" y="556"/>
                </a:lnTo>
                <a:lnTo>
                  <a:pt x="247" y="545"/>
                </a:lnTo>
                <a:lnTo>
                  <a:pt x="236" y="536"/>
                </a:lnTo>
                <a:lnTo>
                  <a:pt x="224" y="529"/>
                </a:lnTo>
                <a:lnTo>
                  <a:pt x="210" y="524"/>
                </a:lnTo>
                <a:lnTo>
                  <a:pt x="196" y="520"/>
                </a:lnTo>
                <a:lnTo>
                  <a:pt x="178" y="517"/>
                </a:lnTo>
                <a:lnTo>
                  <a:pt x="157" y="516"/>
                </a:lnTo>
                <a:lnTo>
                  <a:pt x="140" y="515"/>
                </a:lnTo>
                <a:lnTo>
                  <a:pt x="123" y="515"/>
                </a:lnTo>
                <a:lnTo>
                  <a:pt x="104" y="516"/>
                </a:lnTo>
                <a:lnTo>
                  <a:pt x="86" y="519"/>
                </a:lnTo>
                <a:lnTo>
                  <a:pt x="68" y="522"/>
                </a:lnTo>
                <a:lnTo>
                  <a:pt x="47" y="526"/>
                </a:lnTo>
                <a:lnTo>
                  <a:pt x="27" y="530"/>
                </a:lnTo>
                <a:lnTo>
                  <a:pt x="0" y="535"/>
                </a:lnTo>
                <a:close/>
              </a:path>
            </a:pathLst>
          </a:custGeom>
          <a:solidFill>
            <a:srgbClr val="00BF9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000" u="none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7405351" y="1256381"/>
            <a:ext cx="1142555" cy="906640"/>
          </a:xfrm>
          <a:custGeom>
            <a:avLst/>
            <a:gdLst>
              <a:gd name="T0" fmla="*/ 89233628 w 848"/>
              <a:gd name="T1" fmla="*/ 0 h 626"/>
              <a:gd name="T2" fmla="*/ 2101957691 w 848"/>
              <a:gd name="T3" fmla="*/ 1347610176 h 626"/>
              <a:gd name="T4" fmla="*/ 2027595830 w 848"/>
              <a:gd name="T5" fmla="*/ 1302690068 h 626"/>
              <a:gd name="T6" fmla="*/ 1948276197 w 848"/>
              <a:gd name="T7" fmla="*/ 1270982329 h 626"/>
              <a:gd name="T8" fmla="*/ 1854084821 w 848"/>
              <a:gd name="T9" fmla="*/ 1252485336 h 626"/>
              <a:gd name="T10" fmla="*/ 1742543603 w 848"/>
              <a:gd name="T11" fmla="*/ 1241916089 h 626"/>
              <a:gd name="T12" fmla="*/ 1628520745 w 848"/>
              <a:gd name="T13" fmla="*/ 1239272965 h 626"/>
              <a:gd name="T14" fmla="*/ 1499628111 w 848"/>
              <a:gd name="T15" fmla="*/ 1244557588 h 626"/>
              <a:gd name="T16" fmla="*/ 1395521191 w 848"/>
              <a:gd name="T17" fmla="*/ 1255128460 h 626"/>
              <a:gd name="T18" fmla="*/ 1313723459 w 848"/>
              <a:gd name="T19" fmla="*/ 1276266952 h 626"/>
              <a:gd name="T20" fmla="*/ 1259191112 w 848"/>
              <a:gd name="T21" fmla="*/ 1305333192 h 626"/>
              <a:gd name="T22" fmla="*/ 1231925726 w 848"/>
              <a:gd name="T23" fmla="*/ 1347610176 h 626"/>
              <a:gd name="T24" fmla="*/ 1244319370 w 848"/>
              <a:gd name="T25" fmla="*/ 1395173410 h 626"/>
              <a:gd name="T26" fmla="*/ 1269106657 w 848"/>
              <a:gd name="T27" fmla="*/ 1440093519 h 626"/>
              <a:gd name="T28" fmla="*/ 1254233340 w 848"/>
              <a:gd name="T29" fmla="*/ 1498225998 h 626"/>
              <a:gd name="T30" fmla="*/ 1202180667 w 848"/>
              <a:gd name="T31" fmla="*/ 1553716979 h 626"/>
              <a:gd name="T32" fmla="*/ 1142692123 w 848"/>
              <a:gd name="T33" fmla="*/ 1593352465 h 626"/>
              <a:gd name="T34" fmla="*/ 1078244232 w 848"/>
              <a:gd name="T35" fmla="*/ 1622418704 h 626"/>
              <a:gd name="T36" fmla="*/ 1006362044 w 848"/>
              <a:gd name="T37" fmla="*/ 1640914072 h 626"/>
              <a:gd name="T38" fmla="*/ 941915727 w 848"/>
              <a:gd name="T39" fmla="*/ 1654126443 h 626"/>
              <a:gd name="T40" fmla="*/ 865074193 w 848"/>
              <a:gd name="T41" fmla="*/ 1646198695 h 626"/>
              <a:gd name="T42" fmla="*/ 800627679 w 848"/>
              <a:gd name="T43" fmla="*/ 1630344826 h 626"/>
              <a:gd name="T44" fmla="*/ 741139135 w 848"/>
              <a:gd name="T45" fmla="*/ 1601278586 h 626"/>
              <a:gd name="T46" fmla="*/ 713872175 w 848"/>
              <a:gd name="T47" fmla="*/ 1564286225 h 626"/>
              <a:gd name="T48" fmla="*/ 713872175 w 848"/>
              <a:gd name="T49" fmla="*/ 1516722992 h 626"/>
              <a:gd name="T50" fmla="*/ 741139135 w 848"/>
              <a:gd name="T51" fmla="*/ 1458590512 h 626"/>
              <a:gd name="T52" fmla="*/ 780798165 w 848"/>
              <a:gd name="T53" fmla="*/ 1403101157 h 626"/>
              <a:gd name="T54" fmla="*/ 803105778 w 848"/>
              <a:gd name="T55" fmla="*/ 1355537924 h 626"/>
              <a:gd name="T56" fmla="*/ 803105778 w 848"/>
              <a:gd name="T57" fmla="*/ 1300048569 h 626"/>
              <a:gd name="T58" fmla="*/ 760968650 w 848"/>
              <a:gd name="T59" fmla="*/ 1260413083 h 626"/>
              <a:gd name="T60" fmla="*/ 699000432 w 848"/>
              <a:gd name="T61" fmla="*/ 1244557588 h 626"/>
              <a:gd name="T62" fmla="*/ 570106225 w 848"/>
              <a:gd name="T63" fmla="*/ 1239272965 h 626"/>
              <a:gd name="T64" fmla="*/ 448649463 w 848"/>
              <a:gd name="T65" fmla="*/ 1252485336 h 626"/>
              <a:gd name="T66" fmla="*/ 302403741 w 848"/>
              <a:gd name="T67" fmla="*/ 1276266952 h 626"/>
              <a:gd name="T68" fmla="*/ 171031385 w 848"/>
              <a:gd name="T69" fmla="*/ 1300048569 h 626"/>
              <a:gd name="T70" fmla="*/ 109063168 w 848"/>
              <a:gd name="T71" fmla="*/ 1321187061 h 626"/>
              <a:gd name="T72" fmla="*/ 79319658 w 848"/>
              <a:gd name="T73" fmla="*/ 1260413083 h 626"/>
              <a:gd name="T74" fmla="*/ 49574586 w 848"/>
              <a:gd name="T75" fmla="*/ 1189068233 h 626"/>
              <a:gd name="T76" fmla="*/ 32223171 w 848"/>
              <a:gd name="T77" fmla="*/ 1096584891 h 626"/>
              <a:gd name="T78" fmla="*/ 42138715 w 848"/>
              <a:gd name="T79" fmla="*/ 1006744673 h 626"/>
              <a:gd name="T80" fmla="*/ 86755529 w 848"/>
              <a:gd name="T81" fmla="*/ 908976708 h 626"/>
              <a:gd name="T82" fmla="*/ 148723772 w 848"/>
              <a:gd name="T83" fmla="*/ 829705533 h 626"/>
              <a:gd name="T84" fmla="*/ 228041880 w 848"/>
              <a:gd name="T85" fmla="*/ 779500801 h 626"/>
              <a:gd name="T86" fmla="*/ 309841187 w 848"/>
              <a:gd name="T87" fmla="*/ 742506814 h 626"/>
              <a:gd name="T88" fmla="*/ 401552889 w 848"/>
              <a:gd name="T89" fmla="*/ 697586705 h 626"/>
              <a:gd name="T90" fmla="*/ 466000879 w 848"/>
              <a:gd name="T91" fmla="*/ 655308095 h 626"/>
              <a:gd name="T92" fmla="*/ 518053552 w 848"/>
              <a:gd name="T93" fmla="*/ 599818740 h 626"/>
              <a:gd name="T94" fmla="*/ 550276710 w 848"/>
              <a:gd name="T95" fmla="*/ 525832391 h 626"/>
              <a:gd name="T96" fmla="*/ 547798611 w 848"/>
              <a:gd name="T97" fmla="*/ 441276796 h 626"/>
              <a:gd name="T98" fmla="*/ 503180235 w 848"/>
              <a:gd name="T99" fmla="*/ 367290346 h 626"/>
              <a:gd name="T100" fmla="*/ 431298047 w 848"/>
              <a:gd name="T101" fmla="*/ 327654860 h 626"/>
              <a:gd name="T102" fmla="*/ 361893860 w 848"/>
              <a:gd name="T103" fmla="*/ 340865605 h 626"/>
              <a:gd name="T104" fmla="*/ 299925642 w 848"/>
              <a:gd name="T105" fmla="*/ 396356586 h 626"/>
              <a:gd name="T106" fmla="*/ 245393296 w 848"/>
              <a:gd name="T107" fmla="*/ 459773790 h 626"/>
              <a:gd name="T108" fmla="*/ 183425029 w 848"/>
              <a:gd name="T109" fmla="*/ 486196905 h 626"/>
              <a:gd name="T110" fmla="*/ 99149173 w 848"/>
              <a:gd name="T111" fmla="*/ 478269158 h 626"/>
              <a:gd name="T112" fmla="*/ 44616814 w 848"/>
              <a:gd name="T113" fmla="*/ 428064426 h 626"/>
              <a:gd name="T114" fmla="*/ 9915548 w 848"/>
              <a:gd name="T115" fmla="*/ 362005723 h 626"/>
              <a:gd name="T116" fmla="*/ 0 w 848"/>
              <a:gd name="T117" fmla="*/ 285376250 h 626"/>
              <a:gd name="T118" fmla="*/ 9915548 w 848"/>
              <a:gd name="T119" fmla="*/ 200820604 h 626"/>
              <a:gd name="T120" fmla="*/ 37180943 w 848"/>
              <a:gd name="T121" fmla="*/ 100409489 h 626"/>
              <a:gd name="T122" fmla="*/ 64446341 w 848"/>
              <a:gd name="T123" fmla="*/ 39635499 h 62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848"/>
              <a:gd name="T187" fmla="*/ 0 h 626"/>
              <a:gd name="T188" fmla="*/ 848 w 848"/>
              <a:gd name="T189" fmla="*/ 626 h 62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848" h="626">
                <a:moveTo>
                  <a:pt x="26" y="15"/>
                </a:moveTo>
                <a:lnTo>
                  <a:pt x="36" y="0"/>
                </a:lnTo>
                <a:lnTo>
                  <a:pt x="707" y="0"/>
                </a:lnTo>
                <a:lnTo>
                  <a:pt x="848" y="510"/>
                </a:lnTo>
                <a:lnTo>
                  <a:pt x="830" y="500"/>
                </a:lnTo>
                <a:lnTo>
                  <a:pt x="818" y="493"/>
                </a:lnTo>
                <a:lnTo>
                  <a:pt x="803" y="487"/>
                </a:lnTo>
                <a:lnTo>
                  <a:pt x="786" y="481"/>
                </a:lnTo>
                <a:lnTo>
                  <a:pt x="768" y="477"/>
                </a:lnTo>
                <a:lnTo>
                  <a:pt x="748" y="474"/>
                </a:lnTo>
                <a:lnTo>
                  <a:pt x="724" y="471"/>
                </a:lnTo>
                <a:lnTo>
                  <a:pt x="703" y="470"/>
                </a:lnTo>
                <a:lnTo>
                  <a:pt x="681" y="469"/>
                </a:lnTo>
                <a:lnTo>
                  <a:pt x="657" y="469"/>
                </a:lnTo>
                <a:lnTo>
                  <a:pt x="628" y="469"/>
                </a:lnTo>
                <a:lnTo>
                  <a:pt x="605" y="471"/>
                </a:lnTo>
                <a:lnTo>
                  <a:pt x="583" y="473"/>
                </a:lnTo>
                <a:lnTo>
                  <a:pt x="563" y="475"/>
                </a:lnTo>
                <a:lnTo>
                  <a:pt x="545" y="479"/>
                </a:lnTo>
                <a:lnTo>
                  <a:pt x="530" y="483"/>
                </a:lnTo>
                <a:lnTo>
                  <a:pt x="518" y="488"/>
                </a:lnTo>
                <a:lnTo>
                  <a:pt x="508" y="494"/>
                </a:lnTo>
                <a:lnTo>
                  <a:pt x="501" y="500"/>
                </a:lnTo>
                <a:lnTo>
                  <a:pt x="497" y="510"/>
                </a:lnTo>
                <a:lnTo>
                  <a:pt x="497" y="519"/>
                </a:lnTo>
                <a:lnTo>
                  <a:pt x="502" y="528"/>
                </a:lnTo>
                <a:lnTo>
                  <a:pt x="508" y="536"/>
                </a:lnTo>
                <a:lnTo>
                  <a:pt x="512" y="545"/>
                </a:lnTo>
                <a:lnTo>
                  <a:pt x="512" y="557"/>
                </a:lnTo>
                <a:lnTo>
                  <a:pt x="506" y="567"/>
                </a:lnTo>
                <a:lnTo>
                  <a:pt x="498" y="577"/>
                </a:lnTo>
                <a:lnTo>
                  <a:pt x="485" y="588"/>
                </a:lnTo>
                <a:lnTo>
                  <a:pt x="473" y="597"/>
                </a:lnTo>
                <a:lnTo>
                  <a:pt x="461" y="603"/>
                </a:lnTo>
                <a:lnTo>
                  <a:pt x="448" y="608"/>
                </a:lnTo>
                <a:lnTo>
                  <a:pt x="435" y="614"/>
                </a:lnTo>
                <a:lnTo>
                  <a:pt x="421" y="618"/>
                </a:lnTo>
                <a:lnTo>
                  <a:pt x="406" y="621"/>
                </a:lnTo>
                <a:lnTo>
                  <a:pt x="392" y="623"/>
                </a:lnTo>
                <a:lnTo>
                  <a:pt x="380" y="626"/>
                </a:lnTo>
                <a:lnTo>
                  <a:pt x="363" y="626"/>
                </a:lnTo>
                <a:lnTo>
                  <a:pt x="349" y="623"/>
                </a:lnTo>
                <a:lnTo>
                  <a:pt x="335" y="621"/>
                </a:lnTo>
                <a:lnTo>
                  <a:pt x="323" y="617"/>
                </a:lnTo>
                <a:lnTo>
                  <a:pt x="310" y="612"/>
                </a:lnTo>
                <a:lnTo>
                  <a:pt x="299" y="606"/>
                </a:lnTo>
                <a:lnTo>
                  <a:pt x="291" y="599"/>
                </a:lnTo>
                <a:lnTo>
                  <a:pt x="288" y="592"/>
                </a:lnTo>
                <a:lnTo>
                  <a:pt x="287" y="585"/>
                </a:lnTo>
                <a:lnTo>
                  <a:pt x="288" y="574"/>
                </a:lnTo>
                <a:lnTo>
                  <a:pt x="291" y="564"/>
                </a:lnTo>
                <a:lnTo>
                  <a:pt x="299" y="552"/>
                </a:lnTo>
                <a:lnTo>
                  <a:pt x="308" y="540"/>
                </a:lnTo>
                <a:lnTo>
                  <a:pt x="315" y="531"/>
                </a:lnTo>
                <a:lnTo>
                  <a:pt x="320" y="524"/>
                </a:lnTo>
                <a:lnTo>
                  <a:pt x="324" y="513"/>
                </a:lnTo>
                <a:lnTo>
                  <a:pt x="327" y="502"/>
                </a:lnTo>
                <a:lnTo>
                  <a:pt x="324" y="492"/>
                </a:lnTo>
                <a:lnTo>
                  <a:pt x="318" y="484"/>
                </a:lnTo>
                <a:lnTo>
                  <a:pt x="307" y="477"/>
                </a:lnTo>
                <a:lnTo>
                  <a:pt x="294" y="474"/>
                </a:lnTo>
                <a:lnTo>
                  <a:pt x="282" y="471"/>
                </a:lnTo>
                <a:lnTo>
                  <a:pt x="265" y="469"/>
                </a:lnTo>
                <a:lnTo>
                  <a:pt x="230" y="469"/>
                </a:lnTo>
                <a:lnTo>
                  <a:pt x="204" y="471"/>
                </a:lnTo>
                <a:lnTo>
                  <a:pt x="181" y="474"/>
                </a:lnTo>
                <a:lnTo>
                  <a:pt x="150" y="478"/>
                </a:lnTo>
                <a:lnTo>
                  <a:pt x="122" y="483"/>
                </a:lnTo>
                <a:lnTo>
                  <a:pt x="91" y="488"/>
                </a:lnTo>
                <a:lnTo>
                  <a:pt x="69" y="492"/>
                </a:lnTo>
                <a:lnTo>
                  <a:pt x="53" y="495"/>
                </a:lnTo>
                <a:lnTo>
                  <a:pt x="44" y="500"/>
                </a:lnTo>
                <a:lnTo>
                  <a:pt x="38" y="489"/>
                </a:lnTo>
                <a:lnTo>
                  <a:pt x="32" y="477"/>
                </a:lnTo>
                <a:lnTo>
                  <a:pt x="26" y="464"/>
                </a:lnTo>
                <a:lnTo>
                  <a:pt x="20" y="450"/>
                </a:lnTo>
                <a:lnTo>
                  <a:pt x="16" y="434"/>
                </a:lnTo>
                <a:lnTo>
                  <a:pt x="13" y="415"/>
                </a:lnTo>
                <a:lnTo>
                  <a:pt x="14" y="398"/>
                </a:lnTo>
                <a:lnTo>
                  <a:pt x="17" y="381"/>
                </a:lnTo>
                <a:lnTo>
                  <a:pt x="25" y="362"/>
                </a:lnTo>
                <a:lnTo>
                  <a:pt x="35" y="344"/>
                </a:lnTo>
                <a:lnTo>
                  <a:pt x="46" y="327"/>
                </a:lnTo>
                <a:lnTo>
                  <a:pt x="60" y="314"/>
                </a:lnTo>
                <a:lnTo>
                  <a:pt x="76" y="304"/>
                </a:lnTo>
                <a:lnTo>
                  <a:pt x="92" y="295"/>
                </a:lnTo>
                <a:lnTo>
                  <a:pt x="109" y="287"/>
                </a:lnTo>
                <a:lnTo>
                  <a:pt x="125" y="281"/>
                </a:lnTo>
                <a:lnTo>
                  <a:pt x="142" y="274"/>
                </a:lnTo>
                <a:lnTo>
                  <a:pt x="162" y="264"/>
                </a:lnTo>
                <a:lnTo>
                  <a:pt x="175" y="258"/>
                </a:lnTo>
                <a:lnTo>
                  <a:pt x="188" y="248"/>
                </a:lnTo>
                <a:lnTo>
                  <a:pt x="199" y="238"/>
                </a:lnTo>
                <a:lnTo>
                  <a:pt x="209" y="227"/>
                </a:lnTo>
                <a:lnTo>
                  <a:pt x="216" y="213"/>
                </a:lnTo>
                <a:lnTo>
                  <a:pt x="222" y="199"/>
                </a:lnTo>
                <a:lnTo>
                  <a:pt x="224" y="183"/>
                </a:lnTo>
                <a:lnTo>
                  <a:pt x="221" y="167"/>
                </a:lnTo>
                <a:lnTo>
                  <a:pt x="213" y="151"/>
                </a:lnTo>
                <a:lnTo>
                  <a:pt x="203" y="139"/>
                </a:lnTo>
                <a:lnTo>
                  <a:pt x="190" y="129"/>
                </a:lnTo>
                <a:lnTo>
                  <a:pt x="174" y="124"/>
                </a:lnTo>
                <a:lnTo>
                  <a:pt x="160" y="124"/>
                </a:lnTo>
                <a:lnTo>
                  <a:pt x="146" y="129"/>
                </a:lnTo>
                <a:lnTo>
                  <a:pt x="131" y="139"/>
                </a:lnTo>
                <a:lnTo>
                  <a:pt x="121" y="150"/>
                </a:lnTo>
                <a:lnTo>
                  <a:pt x="110" y="162"/>
                </a:lnTo>
                <a:lnTo>
                  <a:pt x="99" y="174"/>
                </a:lnTo>
                <a:lnTo>
                  <a:pt x="88" y="181"/>
                </a:lnTo>
                <a:lnTo>
                  <a:pt x="74" y="184"/>
                </a:lnTo>
                <a:lnTo>
                  <a:pt x="55" y="184"/>
                </a:lnTo>
                <a:lnTo>
                  <a:pt x="40" y="181"/>
                </a:lnTo>
                <a:lnTo>
                  <a:pt x="29" y="171"/>
                </a:lnTo>
                <a:lnTo>
                  <a:pt x="18" y="162"/>
                </a:lnTo>
                <a:lnTo>
                  <a:pt x="10" y="151"/>
                </a:lnTo>
                <a:lnTo>
                  <a:pt x="4" y="137"/>
                </a:lnTo>
                <a:lnTo>
                  <a:pt x="1" y="123"/>
                </a:lnTo>
                <a:lnTo>
                  <a:pt x="0" y="108"/>
                </a:lnTo>
                <a:lnTo>
                  <a:pt x="1" y="92"/>
                </a:lnTo>
                <a:lnTo>
                  <a:pt x="4" y="76"/>
                </a:lnTo>
                <a:lnTo>
                  <a:pt x="9" y="56"/>
                </a:lnTo>
                <a:lnTo>
                  <a:pt x="15" y="38"/>
                </a:lnTo>
                <a:lnTo>
                  <a:pt x="19" y="27"/>
                </a:lnTo>
                <a:lnTo>
                  <a:pt x="26" y="15"/>
                </a:lnTo>
                <a:close/>
              </a:path>
            </a:pathLst>
          </a:custGeom>
          <a:solidFill>
            <a:srgbClr val="FF990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000" u="none"/>
          </a:p>
        </p:txBody>
      </p:sp>
      <p:sp>
        <p:nvSpPr>
          <p:cNvPr id="11" name="Freeform 9"/>
          <p:cNvSpPr>
            <a:spLocks/>
          </p:cNvSpPr>
          <p:nvPr/>
        </p:nvSpPr>
        <p:spPr bwMode="auto">
          <a:xfrm>
            <a:off x="4442425" y="2379784"/>
            <a:ext cx="1412909" cy="1028280"/>
          </a:xfrm>
          <a:custGeom>
            <a:avLst/>
            <a:gdLst>
              <a:gd name="T0" fmla="*/ 37086172 w 1050"/>
              <a:gd name="T1" fmla="*/ 1531550454 h 709"/>
              <a:gd name="T2" fmla="*/ 217570349 w 1050"/>
              <a:gd name="T3" fmla="*/ 1497104537 h 709"/>
              <a:gd name="T4" fmla="*/ 449972962 w 1050"/>
              <a:gd name="T5" fmla="*/ 1433509569 h 709"/>
              <a:gd name="T6" fmla="*/ 655181159 w 1050"/>
              <a:gd name="T7" fmla="*/ 1364616106 h 709"/>
              <a:gd name="T8" fmla="*/ 778800120 w 1050"/>
              <a:gd name="T9" fmla="*/ 1354017487 h 709"/>
              <a:gd name="T10" fmla="*/ 912307976 w 1050"/>
              <a:gd name="T11" fmla="*/ 1383164909 h 709"/>
              <a:gd name="T12" fmla="*/ 976590025 w 1050"/>
              <a:gd name="T13" fmla="*/ 1446758249 h 709"/>
              <a:gd name="T14" fmla="*/ 969173107 w 1050"/>
              <a:gd name="T15" fmla="*/ 1528900393 h 709"/>
              <a:gd name="T16" fmla="*/ 902419277 w 1050"/>
              <a:gd name="T17" fmla="*/ 1650788577 h 709"/>
              <a:gd name="T18" fmla="*/ 895002360 w 1050"/>
              <a:gd name="T19" fmla="*/ 1738229623 h 709"/>
              <a:gd name="T20" fmla="*/ 961756190 w 1050"/>
              <a:gd name="T21" fmla="*/ 1830972013 h 709"/>
              <a:gd name="T22" fmla="*/ 1073013097 w 1050"/>
              <a:gd name="T23" fmla="*/ 1873366487 h 709"/>
              <a:gd name="T24" fmla="*/ 1179326441 w 1050"/>
              <a:gd name="T25" fmla="*/ 1865417930 h 709"/>
              <a:gd name="T26" fmla="*/ 1293055130 w 1050"/>
              <a:gd name="T27" fmla="*/ 1809773148 h 709"/>
              <a:gd name="T28" fmla="*/ 1377116149 w 1050"/>
              <a:gd name="T29" fmla="*/ 1730281066 h 709"/>
              <a:gd name="T30" fmla="*/ 1409257173 w 1050"/>
              <a:gd name="T31" fmla="*/ 1611042536 h 709"/>
              <a:gd name="T32" fmla="*/ 1456232032 w 1050"/>
              <a:gd name="T33" fmla="*/ 1539499011 h 709"/>
              <a:gd name="T34" fmla="*/ 1597158182 w 1050"/>
              <a:gd name="T35" fmla="*/ 1486504290 h 709"/>
              <a:gd name="T36" fmla="*/ 1770225749 w 1050"/>
              <a:gd name="T37" fmla="*/ 1441459754 h 709"/>
              <a:gd name="T38" fmla="*/ 2111413388 w 1050"/>
              <a:gd name="T39" fmla="*/ 1412312332 h 709"/>
              <a:gd name="T40" fmla="*/ 2147483647 w 1050"/>
              <a:gd name="T41" fmla="*/ 1401713713 h 709"/>
              <a:gd name="T42" fmla="*/ 2147483647 w 1050"/>
              <a:gd name="T43" fmla="*/ 1319571569 h 709"/>
              <a:gd name="T44" fmla="*/ 2147483647 w 1050"/>
              <a:gd name="T45" fmla="*/ 1232129303 h 709"/>
              <a:gd name="T46" fmla="*/ 2147483647 w 1050"/>
              <a:gd name="T47" fmla="*/ 1142038602 h 709"/>
              <a:gd name="T48" fmla="*/ 2147483647 w 1050"/>
              <a:gd name="T49" fmla="*/ 1043997717 h 709"/>
              <a:gd name="T50" fmla="*/ 2147483647 w 1050"/>
              <a:gd name="T51" fmla="*/ 930059717 h 709"/>
              <a:gd name="T52" fmla="*/ 2147483647 w 1050"/>
              <a:gd name="T53" fmla="*/ 882363492 h 709"/>
              <a:gd name="T54" fmla="*/ 2147483647 w 1050"/>
              <a:gd name="T55" fmla="*/ 903562357 h 709"/>
              <a:gd name="T56" fmla="*/ 2147483647 w 1050"/>
              <a:gd name="T57" fmla="*/ 1012201861 h 709"/>
              <a:gd name="T58" fmla="*/ 2147483647 w 1050"/>
              <a:gd name="T59" fmla="*/ 1094342377 h 709"/>
              <a:gd name="T60" fmla="*/ 2131192359 w 1050"/>
              <a:gd name="T61" fmla="*/ 1099642500 h 709"/>
              <a:gd name="T62" fmla="*/ 2052076476 w 1050"/>
              <a:gd name="T63" fmla="*/ 1057246397 h 709"/>
              <a:gd name="T64" fmla="*/ 2012518534 w 1050"/>
              <a:gd name="T65" fmla="*/ 980404377 h 709"/>
              <a:gd name="T66" fmla="*/ 2007573398 w 1050"/>
              <a:gd name="T67" fmla="*/ 869114811 h 709"/>
              <a:gd name="T68" fmla="*/ 2066910311 w 1050"/>
              <a:gd name="T69" fmla="*/ 776373846 h 709"/>
              <a:gd name="T70" fmla="*/ 2147483647 w 1050"/>
              <a:gd name="T71" fmla="*/ 712780506 h 709"/>
              <a:gd name="T72" fmla="*/ 2147483647 w 1050"/>
              <a:gd name="T73" fmla="*/ 638586920 h 709"/>
              <a:gd name="T74" fmla="*/ 2147483647 w 1050"/>
              <a:gd name="T75" fmla="*/ 511400240 h 709"/>
              <a:gd name="T76" fmla="*/ 2147483647 w 1050"/>
              <a:gd name="T77" fmla="*/ 386861892 h 709"/>
              <a:gd name="T78" fmla="*/ 2147483647 w 1050"/>
              <a:gd name="T79" fmla="*/ 249074966 h 709"/>
              <a:gd name="T80" fmla="*/ 2147483647 w 1050"/>
              <a:gd name="T81" fmla="*/ 124538297 h 709"/>
              <a:gd name="T82" fmla="*/ 2147483647 w 1050"/>
              <a:gd name="T83" fmla="*/ 34445930 h 709"/>
              <a:gd name="T84" fmla="*/ 1903733409 w 1050"/>
              <a:gd name="T85" fmla="*/ 21197244 h 709"/>
              <a:gd name="T86" fmla="*/ 1681219594 w 1050"/>
              <a:gd name="T87" fmla="*/ 0 h 709"/>
              <a:gd name="T88" fmla="*/ 1560072022 w 1050"/>
              <a:gd name="T89" fmla="*/ 21197244 h 709"/>
              <a:gd name="T90" fmla="*/ 1513097163 w 1050"/>
              <a:gd name="T91" fmla="*/ 84792230 h 709"/>
              <a:gd name="T92" fmla="*/ 1545238187 w 1050"/>
              <a:gd name="T93" fmla="*/ 169582833 h 709"/>
              <a:gd name="T94" fmla="*/ 1567488939 w 1050"/>
              <a:gd name="T95" fmla="*/ 264973708 h 709"/>
              <a:gd name="T96" fmla="*/ 1522987434 w 1050"/>
              <a:gd name="T97" fmla="*/ 352415974 h 709"/>
              <a:gd name="T98" fmla="*/ 1426564362 w 1050"/>
              <a:gd name="T99" fmla="*/ 416009314 h 709"/>
              <a:gd name="T100" fmla="*/ 1312834101 w 1050"/>
              <a:gd name="T101" fmla="*/ 439856715 h 709"/>
              <a:gd name="T102" fmla="*/ 1211467465 w 1050"/>
              <a:gd name="T103" fmla="*/ 439856715 h 709"/>
              <a:gd name="T104" fmla="*/ 1132350009 w 1050"/>
              <a:gd name="T105" fmla="*/ 418659376 h 709"/>
              <a:gd name="T106" fmla="*/ 1068067961 w 1050"/>
              <a:gd name="T107" fmla="*/ 360364531 h 709"/>
              <a:gd name="T108" fmla="*/ 1008731049 w 1050"/>
              <a:gd name="T109" fmla="*/ 283522511 h 709"/>
              <a:gd name="T110" fmla="*/ 944449001 w 1050"/>
              <a:gd name="T111" fmla="*/ 190781698 h 709"/>
              <a:gd name="T112" fmla="*/ 857916200 w 1050"/>
              <a:gd name="T113" fmla="*/ 119238174 h 709"/>
              <a:gd name="T114" fmla="*/ 744187314 w 1050"/>
              <a:gd name="T115" fmla="*/ 87440664 h 709"/>
              <a:gd name="T116" fmla="*/ 608206300 w 1050"/>
              <a:gd name="T117" fmla="*/ 82142169 h 709"/>
              <a:gd name="T118" fmla="*/ 472225286 w 1050"/>
              <a:gd name="T119" fmla="*/ 100690972 h 709"/>
              <a:gd name="T120" fmla="*/ 304103150 w 1050"/>
              <a:gd name="T121" fmla="*/ 135136916 h 70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050"/>
              <a:gd name="T184" fmla="*/ 0 h 709"/>
              <a:gd name="T185" fmla="*/ 1050 w 1050"/>
              <a:gd name="T186" fmla="*/ 709 h 70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050" h="709">
                <a:moveTo>
                  <a:pt x="123" y="51"/>
                </a:moveTo>
                <a:lnTo>
                  <a:pt x="0" y="579"/>
                </a:lnTo>
                <a:lnTo>
                  <a:pt x="15" y="578"/>
                </a:lnTo>
                <a:lnTo>
                  <a:pt x="33" y="576"/>
                </a:lnTo>
                <a:lnTo>
                  <a:pt x="65" y="570"/>
                </a:lnTo>
                <a:lnTo>
                  <a:pt x="88" y="565"/>
                </a:lnTo>
                <a:lnTo>
                  <a:pt x="118" y="559"/>
                </a:lnTo>
                <a:lnTo>
                  <a:pt x="151" y="551"/>
                </a:lnTo>
                <a:lnTo>
                  <a:pt x="182" y="541"/>
                </a:lnTo>
                <a:lnTo>
                  <a:pt x="210" y="531"/>
                </a:lnTo>
                <a:lnTo>
                  <a:pt x="243" y="520"/>
                </a:lnTo>
                <a:lnTo>
                  <a:pt x="265" y="515"/>
                </a:lnTo>
                <a:lnTo>
                  <a:pt x="283" y="512"/>
                </a:lnTo>
                <a:lnTo>
                  <a:pt x="300" y="511"/>
                </a:lnTo>
                <a:lnTo>
                  <a:pt x="315" y="511"/>
                </a:lnTo>
                <a:lnTo>
                  <a:pt x="338" y="514"/>
                </a:lnTo>
                <a:lnTo>
                  <a:pt x="353" y="517"/>
                </a:lnTo>
                <a:lnTo>
                  <a:pt x="369" y="522"/>
                </a:lnTo>
                <a:lnTo>
                  <a:pt x="381" y="528"/>
                </a:lnTo>
                <a:lnTo>
                  <a:pt x="389" y="535"/>
                </a:lnTo>
                <a:lnTo>
                  <a:pt x="395" y="546"/>
                </a:lnTo>
                <a:lnTo>
                  <a:pt x="397" y="555"/>
                </a:lnTo>
                <a:lnTo>
                  <a:pt x="396" y="566"/>
                </a:lnTo>
                <a:lnTo>
                  <a:pt x="392" y="577"/>
                </a:lnTo>
                <a:lnTo>
                  <a:pt x="382" y="592"/>
                </a:lnTo>
                <a:lnTo>
                  <a:pt x="371" y="608"/>
                </a:lnTo>
                <a:lnTo>
                  <a:pt x="365" y="623"/>
                </a:lnTo>
                <a:lnTo>
                  <a:pt x="362" y="635"/>
                </a:lnTo>
                <a:lnTo>
                  <a:pt x="361" y="647"/>
                </a:lnTo>
                <a:lnTo>
                  <a:pt x="362" y="656"/>
                </a:lnTo>
                <a:lnTo>
                  <a:pt x="367" y="668"/>
                </a:lnTo>
                <a:lnTo>
                  <a:pt x="377" y="681"/>
                </a:lnTo>
                <a:lnTo>
                  <a:pt x="389" y="691"/>
                </a:lnTo>
                <a:lnTo>
                  <a:pt x="401" y="698"/>
                </a:lnTo>
                <a:lnTo>
                  <a:pt x="417" y="703"/>
                </a:lnTo>
                <a:lnTo>
                  <a:pt x="434" y="707"/>
                </a:lnTo>
                <a:lnTo>
                  <a:pt x="447" y="709"/>
                </a:lnTo>
                <a:lnTo>
                  <a:pt x="462" y="707"/>
                </a:lnTo>
                <a:lnTo>
                  <a:pt x="477" y="704"/>
                </a:lnTo>
                <a:lnTo>
                  <a:pt x="491" y="699"/>
                </a:lnTo>
                <a:lnTo>
                  <a:pt x="507" y="692"/>
                </a:lnTo>
                <a:lnTo>
                  <a:pt x="523" y="683"/>
                </a:lnTo>
                <a:lnTo>
                  <a:pt x="537" y="674"/>
                </a:lnTo>
                <a:lnTo>
                  <a:pt x="548" y="664"/>
                </a:lnTo>
                <a:lnTo>
                  <a:pt x="557" y="653"/>
                </a:lnTo>
                <a:lnTo>
                  <a:pt x="564" y="640"/>
                </a:lnTo>
                <a:lnTo>
                  <a:pt x="568" y="625"/>
                </a:lnTo>
                <a:lnTo>
                  <a:pt x="570" y="608"/>
                </a:lnTo>
                <a:lnTo>
                  <a:pt x="576" y="595"/>
                </a:lnTo>
                <a:lnTo>
                  <a:pt x="580" y="588"/>
                </a:lnTo>
                <a:lnTo>
                  <a:pt x="589" y="581"/>
                </a:lnTo>
                <a:lnTo>
                  <a:pt x="604" y="574"/>
                </a:lnTo>
                <a:lnTo>
                  <a:pt x="625" y="567"/>
                </a:lnTo>
                <a:lnTo>
                  <a:pt x="646" y="561"/>
                </a:lnTo>
                <a:lnTo>
                  <a:pt x="666" y="555"/>
                </a:lnTo>
                <a:lnTo>
                  <a:pt x="686" y="550"/>
                </a:lnTo>
                <a:lnTo>
                  <a:pt x="716" y="544"/>
                </a:lnTo>
                <a:lnTo>
                  <a:pt x="757" y="537"/>
                </a:lnTo>
                <a:lnTo>
                  <a:pt x="803" y="533"/>
                </a:lnTo>
                <a:lnTo>
                  <a:pt x="854" y="533"/>
                </a:lnTo>
                <a:lnTo>
                  <a:pt x="903" y="533"/>
                </a:lnTo>
                <a:lnTo>
                  <a:pt x="948" y="538"/>
                </a:lnTo>
                <a:lnTo>
                  <a:pt x="954" y="529"/>
                </a:lnTo>
                <a:lnTo>
                  <a:pt x="960" y="519"/>
                </a:lnTo>
                <a:lnTo>
                  <a:pt x="969" y="510"/>
                </a:lnTo>
                <a:lnTo>
                  <a:pt x="980" y="498"/>
                </a:lnTo>
                <a:lnTo>
                  <a:pt x="988" y="490"/>
                </a:lnTo>
                <a:lnTo>
                  <a:pt x="1000" y="477"/>
                </a:lnTo>
                <a:lnTo>
                  <a:pt x="1011" y="465"/>
                </a:lnTo>
                <a:lnTo>
                  <a:pt x="1020" y="456"/>
                </a:lnTo>
                <a:lnTo>
                  <a:pt x="1029" y="445"/>
                </a:lnTo>
                <a:lnTo>
                  <a:pt x="1037" y="431"/>
                </a:lnTo>
                <a:lnTo>
                  <a:pt x="1040" y="421"/>
                </a:lnTo>
                <a:lnTo>
                  <a:pt x="1045" y="406"/>
                </a:lnTo>
                <a:lnTo>
                  <a:pt x="1049" y="394"/>
                </a:lnTo>
                <a:lnTo>
                  <a:pt x="1050" y="377"/>
                </a:lnTo>
                <a:lnTo>
                  <a:pt x="1046" y="364"/>
                </a:lnTo>
                <a:lnTo>
                  <a:pt x="1039" y="351"/>
                </a:lnTo>
                <a:lnTo>
                  <a:pt x="1032" y="342"/>
                </a:lnTo>
                <a:lnTo>
                  <a:pt x="1022" y="337"/>
                </a:lnTo>
                <a:lnTo>
                  <a:pt x="1012" y="333"/>
                </a:lnTo>
                <a:lnTo>
                  <a:pt x="1000" y="333"/>
                </a:lnTo>
                <a:lnTo>
                  <a:pt x="989" y="333"/>
                </a:lnTo>
                <a:lnTo>
                  <a:pt x="976" y="341"/>
                </a:lnTo>
                <a:lnTo>
                  <a:pt x="966" y="353"/>
                </a:lnTo>
                <a:lnTo>
                  <a:pt x="955" y="366"/>
                </a:lnTo>
                <a:lnTo>
                  <a:pt x="944" y="382"/>
                </a:lnTo>
                <a:lnTo>
                  <a:pt x="932" y="396"/>
                </a:lnTo>
                <a:lnTo>
                  <a:pt x="919" y="406"/>
                </a:lnTo>
                <a:lnTo>
                  <a:pt x="904" y="413"/>
                </a:lnTo>
                <a:lnTo>
                  <a:pt x="887" y="418"/>
                </a:lnTo>
                <a:lnTo>
                  <a:pt x="875" y="418"/>
                </a:lnTo>
                <a:lnTo>
                  <a:pt x="862" y="415"/>
                </a:lnTo>
                <a:lnTo>
                  <a:pt x="852" y="412"/>
                </a:lnTo>
                <a:lnTo>
                  <a:pt x="841" y="408"/>
                </a:lnTo>
                <a:lnTo>
                  <a:pt x="830" y="399"/>
                </a:lnTo>
                <a:lnTo>
                  <a:pt x="823" y="391"/>
                </a:lnTo>
                <a:lnTo>
                  <a:pt x="817" y="380"/>
                </a:lnTo>
                <a:lnTo>
                  <a:pt x="814" y="370"/>
                </a:lnTo>
                <a:lnTo>
                  <a:pt x="810" y="354"/>
                </a:lnTo>
                <a:lnTo>
                  <a:pt x="809" y="339"/>
                </a:lnTo>
                <a:lnTo>
                  <a:pt x="812" y="328"/>
                </a:lnTo>
                <a:lnTo>
                  <a:pt x="819" y="316"/>
                </a:lnTo>
                <a:lnTo>
                  <a:pt x="825" y="306"/>
                </a:lnTo>
                <a:lnTo>
                  <a:pt x="836" y="293"/>
                </a:lnTo>
                <a:lnTo>
                  <a:pt x="852" y="285"/>
                </a:lnTo>
                <a:lnTo>
                  <a:pt x="863" y="279"/>
                </a:lnTo>
                <a:lnTo>
                  <a:pt x="882" y="269"/>
                </a:lnTo>
                <a:lnTo>
                  <a:pt x="901" y="258"/>
                </a:lnTo>
                <a:lnTo>
                  <a:pt x="912" y="249"/>
                </a:lnTo>
                <a:lnTo>
                  <a:pt x="922" y="241"/>
                </a:lnTo>
                <a:lnTo>
                  <a:pt x="934" y="226"/>
                </a:lnTo>
                <a:lnTo>
                  <a:pt x="938" y="209"/>
                </a:lnTo>
                <a:lnTo>
                  <a:pt x="940" y="193"/>
                </a:lnTo>
                <a:lnTo>
                  <a:pt x="941" y="179"/>
                </a:lnTo>
                <a:lnTo>
                  <a:pt x="937" y="160"/>
                </a:lnTo>
                <a:lnTo>
                  <a:pt x="932" y="146"/>
                </a:lnTo>
                <a:lnTo>
                  <a:pt x="925" y="129"/>
                </a:lnTo>
                <a:lnTo>
                  <a:pt x="917" y="114"/>
                </a:lnTo>
                <a:lnTo>
                  <a:pt x="909" y="94"/>
                </a:lnTo>
                <a:lnTo>
                  <a:pt x="902" y="78"/>
                </a:lnTo>
                <a:lnTo>
                  <a:pt x="900" y="63"/>
                </a:lnTo>
                <a:lnTo>
                  <a:pt x="899" y="47"/>
                </a:lnTo>
                <a:lnTo>
                  <a:pt x="901" y="32"/>
                </a:lnTo>
                <a:lnTo>
                  <a:pt x="901" y="15"/>
                </a:lnTo>
                <a:lnTo>
                  <a:pt x="872" y="13"/>
                </a:lnTo>
                <a:lnTo>
                  <a:pt x="833" y="13"/>
                </a:lnTo>
                <a:lnTo>
                  <a:pt x="797" y="10"/>
                </a:lnTo>
                <a:lnTo>
                  <a:pt x="770" y="8"/>
                </a:lnTo>
                <a:lnTo>
                  <a:pt x="741" y="5"/>
                </a:lnTo>
                <a:lnTo>
                  <a:pt x="707" y="2"/>
                </a:lnTo>
                <a:lnTo>
                  <a:pt x="680" y="0"/>
                </a:lnTo>
                <a:lnTo>
                  <a:pt x="661" y="1"/>
                </a:lnTo>
                <a:lnTo>
                  <a:pt x="642" y="4"/>
                </a:lnTo>
                <a:lnTo>
                  <a:pt x="631" y="8"/>
                </a:lnTo>
                <a:lnTo>
                  <a:pt x="622" y="14"/>
                </a:lnTo>
                <a:lnTo>
                  <a:pt x="615" y="23"/>
                </a:lnTo>
                <a:lnTo>
                  <a:pt x="612" y="32"/>
                </a:lnTo>
                <a:lnTo>
                  <a:pt x="614" y="41"/>
                </a:lnTo>
                <a:lnTo>
                  <a:pt x="618" y="51"/>
                </a:lnTo>
                <a:lnTo>
                  <a:pt x="625" y="64"/>
                </a:lnTo>
                <a:lnTo>
                  <a:pt x="631" y="75"/>
                </a:lnTo>
                <a:lnTo>
                  <a:pt x="634" y="87"/>
                </a:lnTo>
                <a:lnTo>
                  <a:pt x="634" y="100"/>
                </a:lnTo>
                <a:lnTo>
                  <a:pt x="631" y="112"/>
                </a:lnTo>
                <a:lnTo>
                  <a:pt x="624" y="123"/>
                </a:lnTo>
                <a:lnTo>
                  <a:pt x="616" y="133"/>
                </a:lnTo>
                <a:lnTo>
                  <a:pt x="604" y="143"/>
                </a:lnTo>
                <a:lnTo>
                  <a:pt x="591" y="151"/>
                </a:lnTo>
                <a:lnTo>
                  <a:pt x="577" y="157"/>
                </a:lnTo>
                <a:lnTo>
                  <a:pt x="561" y="161"/>
                </a:lnTo>
                <a:lnTo>
                  <a:pt x="547" y="164"/>
                </a:lnTo>
                <a:lnTo>
                  <a:pt x="531" y="166"/>
                </a:lnTo>
                <a:lnTo>
                  <a:pt x="517" y="168"/>
                </a:lnTo>
                <a:lnTo>
                  <a:pt x="504" y="168"/>
                </a:lnTo>
                <a:lnTo>
                  <a:pt x="490" y="166"/>
                </a:lnTo>
                <a:lnTo>
                  <a:pt x="478" y="164"/>
                </a:lnTo>
                <a:lnTo>
                  <a:pt x="467" y="161"/>
                </a:lnTo>
                <a:lnTo>
                  <a:pt x="458" y="158"/>
                </a:lnTo>
                <a:lnTo>
                  <a:pt x="447" y="152"/>
                </a:lnTo>
                <a:lnTo>
                  <a:pt x="439" y="146"/>
                </a:lnTo>
                <a:lnTo>
                  <a:pt x="432" y="136"/>
                </a:lnTo>
                <a:lnTo>
                  <a:pt x="423" y="126"/>
                </a:lnTo>
                <a:lnTo>
                  <a:pt x="416" y="116"/>
                </a:lnTo>
                <a:lnTo>
                  <a:pt x="408" y="107"/>
                </a:lnTo>
                <a:lnTo>
                  <a:pt x="400" y="94"/>
                </a:lnTo>
                <a:lnTo>
                  <a:pt x="392" y="83"/>
                </a:lnTo>
                <a:lnTo>
                  <a:pt x="382" y="72"/>
                </a:lnTo>
                <a:lnTo>
                  <a:pt x="370" y="61"/>
                </a:lnTo>
                <a:lnTo>
                  <a:pt x="359" y="52"/>
                </a:lnTo>
                <a:lnTo>
                  <a:pt x="347" y="45"/>
                </a:lnTo>
                <a:lnTo>
                  <a:pt x="333" y="40"/>
                </a:lnTo>
                <a:lnTo>
                  <a:pt x="319" y="36"/>
                </a:lnTo>
                <a:lnTo>
                  <a:pt x="301" y="33"/>
                </a:lnTo>
                <a:lnTo>
                  <a:pt x="280" y="32"/>
                </a:lnTo>
                <a:lnTo>
                  <a:pt x="263" y="31"/>
                </a:lnTo>
                <a:lnTo>
                  <a:pt x="246" y="31"/>
                </a:lnTo>
                <a:lnTo>
                  <a:pt x="227" y="32"/>
                </a:lnTo>
                <a:lnTo>
                  <a:pt x="209" y="35"/>
                </a:lnTo>
                <a:lnTo>
                  <a:pt x="191" y="38"/>
                </a:lnTo>
                <a:lnTo>
                  <a:pt x="170" y="42"/>
                </a:lnTo>
                <a:lnTo>
                  <a:pt x="150" y="46"/>
                </a:lnTo>
                <a:lnTo>
                  <a:pt x="123" y="51"/>
                </a:lnTo>
                <a:close/>
              </a:path>
            </a:pathLst>
          </a:custGeom>
          <a:solidFill>
            <a:srgbClr val="FF7C8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4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Freeform 10"/>
          <p:cNvSpPr>
            <a:spLocks/>
          </p:cNvSpPr>
          <p:nvPr/>
        </p:nvSpPr>
        <p:spPr bwMode="auto">
          <a:xfrm>
            <a:off x="5984291" y="4075688"/>
            <a:ext cx="1359924" cy="925028"/>
          </a:xfrm>
          <a:custGeom>
            <a:avLst/>
            <a:gdLst>
              <a:gd name="T0" fmla="*/ 2147483647 w 1009"/>
              <a:gd name="T1" fmla="*/ 331479875 h 635"/>
              <a:gd name="T2" fmla="*/ 2048769686 w 1009"/>
              <a:gd name="T3" fmla="*/ 363558562 h 635"/>
              <a:gd name="T4" fmla="*/ 1850341747 w 1009"/>
              <a:gd name="T5" fmla="*/ 441082160 h 635"/>
              <a:gd name="T6" fmla="*/ 1622149145 w 1009"/>
              <a:gd name="T7" fmla="*/ 529298551 h 635"/>
              <a:gd name="T8" fmla="*/ 1426201694 w 1009"/>
              <a:gd name="T9" fmla="*/ 564050463 h 635"/>
              <a:gd name="T10" fmla="*/ 1289782781 w 1009"/>
              <a:gd name="T11" fmla="*/ 518605655 h 635"/>
              <a:gd name="T12" fmla="*/ 1250096564 w 1009"/>
              <a:gd name="T13" fmla="*/ 430389264 h 635"/>
              <a:gd name="T14" fmla="*/ 1312105590 w 1009"/>
              <a:gd name="T15" fmla="*/ 315440531 h 635"/>
              <a:gd name="T16" fmla="*/ 1451004989 w 1009"/>
              <a:gd name="T17" fmla="*/ 232570588 h 635"/>
              <a:gd name="T18" fmla="*/ 1612227197 w 1009"/>
              <a:gd name="T19" fmla="*/ 173759609 h 635"/>
              <a:gd name="T20" fmla="*/ 1676717104 w 1009"/>
              <a:gd name="T21" fmla="*/ 74850297 h 635"/>
              <a:gd name="T22" fmla="*/ 1584943415 w 1009"/>
              <a:gd name="T23" fmla="*/ 2673225 h 635"/>
              <a:gd name="T24" fmla="*/ 1386515476 w 1009"/>
              <a:gd name="T25" fmla="*/ 8019675 h 635"/>
              <a:gd name="T26" fmla="*/ 1193048512 w 1009"/>
              <a:gd name="T27" fmla="*/ 80196745 h 635"/>
              <a:gd name="T28" fmla="*/ 979739226 w 1009"/>
              <a:gd name="T29" fmla="*/ 208511521 h 635"/>
              <a:gd name="T30" fmla="*/ 768908655 w 1009"/>
              <a:gd name="T31" fmla="*/ 312767307 h 635"/>
              <a:gd name="T32" fmla="*/ 540716447 w 1009"/>
              <a:gd name="T33" fmla="*/ 355538890 h 635"/>
              <a:gd name="T34" fmla="*/ 344768897 w 1009"/>
              <a:gd name="T35" fmla="*/ 360885338 h 635"/>
              <a:gd name="T36" fmla="*/ 401816950 w 1009"/>
              <a:gd name="T37" fmla="*/ 588109478 h 635"/>
              <a:gd name="T38" fmla="*/ 456384613 w 1009"/>
              <a:gd name="T39" fmla="*/ 777908380 h 635"/>
              <a:gd name="T40" fmla="*/ 411738898 w 1009"/>
              <a:gd name="T41" fmla="*/ 892857215 h 635"/>
              <a:gd name="T42" fmla="*/ 317485115 w 1009"/>
              <a:gd name="T43" fmla="*/ 919589455 h 635"/>
              <a:gd name="T44" fmla="*/ 215789871 w 1009"/>
              <a:gd name="T45" fmla="*/ 876817872 h 635"/>
              <a:gd name="T46" fmla="*/ 96734294 w 1009"/>
              <a:gd name="T47" fmla="*/ 842065756 h 635"/>
              <a:gd name="T48" fmla="*/ 17361840 w 1009"/>
              <a:gd name="T49" fmla="*/ 922262679 h 635"/>
              <a:gd name="T50" fmla="*/ 4960976 w 1009"/>
              <a:gd name="T51" fmla="*/ 1058597102 h 635"/>
              <a:gd name="T52" fmla="*/ 71929424 w 1009"/>
              <a:gd name="T53" fmla="*/ 1208297644 h 635"/>
              <a:gd name="T54" fmla="*/ 208349985 w 1009"/>
              <a:gd name="T55" fmla="*/ 1280474691 h 635"/>
              <a:gd name="T56" fmla="*/ 379494141 w 1009"/>
              <a:gd name="T57" fmla="*/ 1280474691 h 635"/>
              <a:gd name="T58" fmla="*/ 446462665 w 1009"/>
              <a:gd name="T59" fmla="*/ 1352651739 h 635"/>
              <a:gd name="T60" fmla="*/ 386934027 w 1009"/>
              <a:gd name="T61" fmla="*/ 1518391625 h 635"/>
              <a:gd name="T62" fmla="*/ 292681820 w 1009"/>
              <a:gd name="T63" fmla="*/ 1665418943 h 635"/>
              <a:gd name="T64" fmla="*/ 2147483647 w 1009"/>
              <a:gd name="T65" fmla="*/ 1627993808 h 635"/>
              <a:gd name="T66" fmla="*/ 2147483647 w 1009"/>
              <a:gd name="T67" fmla="*/ 1515718401 h 635"/>
              <a:gd name="T68" fmla="*/ 2147483647 w 1009"/>
              <a:gd name="T69" fmla="*/ 1416809114 h 635"/>
              <a:gd name="T70" fmla="*/ 2147483647 w 1009"/>
              <a:gd name="T71" fmla="*/ 1283147915 h 635"/>
              <a:gd name="T72" fmla="*/ 2147483647 w 1009"/>
              <a:gd name="T73" fmla="*/ 1192258300 h 635"/>
              <a:gd name="T74" fmla="*/ 2147483647 w 1009"/>
              <a:gd name="T75" fmla="*/ 1173545733 h 635"/>
              <a:gd name="T76" fmla="*/ 2147483647 w 1009"/>
              <a:gd name="T77" fmla="*/ 1210970868 h 635"/>
              <a:gd name="T78" fmla="*/ 1991721634 w 1009"/>
              <a:gd name="T79" fmla="*/ 1216317316 h 635"/>
              <a:gd name="T80" fmla="*/ 1885066991 w 1009"/>
              <a:gd name="T81" fmla="*/ 1133447373 h 635"/>
              <a:gd name="T82" fmla="*/ 1907389799 w 1009"/>
              <a:gd name="T83" fmla="*/ 999786174 h 635"/>
              <a:gd name="T84" fmla="*/ 2011563955 w 1009"/>
              <a:gd name="T85" fmla="*/ 911569783 h 635"/>
              <a:gd name="T86" fmla="*/ 2147483647 w 1009"/>
              <a:gd name="T87" fmla="*/ 879491096 h 635"/>
              <a:gd name="T88" fmla="*/ 2147483647 w 1009"/>
              <a:gd name="T89" fmla="*/ 831372860 h 635"/>
              <a:gd name="T90" fmla="*/ 2147483647 w 1009"/>
              <a:gd name="T91" fmla="*/ 713751005 h 635"/>
              <a:gd name="T92" fmla="*/ 2147483647 w 1009"/>
              <a:gd name="T93" fmla="*/ 537318223 h 635"/>
              <a:gd name="T94" fmla="*/ 2147483647 w 1009"/>
              <a:gd name="T95" fmla="*/ 358212114 h 635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1009"/>
              <a:gd name="T145" fmla="*/ 0 h 635"/>
              <a:gd name="T146" fmla="*/ 1009 w 1009"/>
              <a:gd name="T147" fmla="*/ 635 h 635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1009" h="635">
                <a:moveTo>
                  <a:pt x="937" y="134"/>
                </a:moveTo>
                <a:lnTo>
                  <a:pt x="929" y="130"/>
                </a:lnTo>
                <a:lnTo>
                  <a:pt x="913" y="126"/>
                </a:lnTo>
                <a:lnTo>
                  <a:pt x="897" y="124"/>
                </a:lnTo>
                <a:lnTo>
                  <a:pt x="881" y="126"/>
                </a:lnTo>
                <a:lnTo>
                  <a:pt x="861" y="129"/>
                </a:lnTo>
                <a:lnTo>
                  <a:pt x="845" y="131"/>
                </a:lnTo>
                <a:lnTo>
                  <a:pt x="826" y="136"/>
                </a:lnTo>
                <a:lnTo>
                  <a:pt x="808" y="141"/>
                </a:lnTo>
                <a:lnTo>
                  <a:pt x="786" y="149"/>
                </a:lnTo>
                <a:lnTo>
                  <a:pt x="765" y="156"/>
                </a:lnTo>
                <a:lnTo>
                  <a:pt x="746" y="165"/>
                </a:lnTo>
                <a:lnTo>
                  <a:pt x="726" y="173"/>
                </a:lnTo>
                <a:lnTo>
                  <a:pt x="702" y="182"/>
                </a:lnTo>
                <a:lnTo>
                  <a:pt x="680" y="190"/>
                </a:lnTo>
                <a:lnTo>
                  <a:pt x="654" y="198"/>
                </a:lnTo>
                <a:lnTo>
                  <a:pt x="629" y="205"/>
                </a:lnTo>
                <a:lnTo>
                  <a:pt x="612" y="209"/>
                </a:lnTo>
                <a:lnTo>
                  <a:pt x="595" y="211"/>
                </a:lnTo>
                <a:lnTo>
                  <a:pt x="575" y="211"/>
                </a:lnTo>
                <a:lnTo>
                  <a:pt x="555" y="208"/>
                </a:lnTo>
                <a:lnTo>
                  <a:pt x="541" y="205"/>
                </a:lnTo>
                <a:lnTo>
                  <a:pt x="530" y="200"/>
                </a:lnTo>
                <a:lnTo>
                  <a:pt x="520" y="194"/>
                </a:lnTo>
                <a:lnTo>
                  <a:pt x="513" y="188"/>
                </a:lnTo>
                <a:lnTo>
                  <a:pt x="509" y="179"/>
                </a:lnTo>
                <a:lnTo>
                  <a:pt x="504" y="170"/>
                </a:lnTo>
                <a:lnTo>
                  <a:pt x="504" y="161"/>
                </a:lnTo>
                <a:lnTo>
                  <a:pt x="508" y="150"/>
                </a:lnTo>
                <a:lnTo>
                  <a:pt x="513" y="138"/>
                </a:lnTo>
                <a:lnTo>
                  <a:pt x="520" y="129"/>
                </a:lnTo>
                <a:lnTo>
                  <a:pt x="529" y="118"/>
                </a:lnTo>
                <a:lnTo>
                  <a:pt x="538" y="112"/>
                </a:lnTo>
                <a:lnTo>
                  <a:pt x="551" y="102"/>
                </a:lnTo>
                <a:lnTo>
                  <a:pt x="568" y="93"/>
                </a:lnTo>
                <a:lnTo>
                  <a:pt x="585" y="87"/>
                </a:lnTo>
                <a:lnTo>
                  <a:pt x="603" y="83"/>
                </a:lnTo>
                <a:lnTo>
                  <a:pt x="618" y="78"/>
                </a:lnTo>
                <a:lnTo>
                  <a:pt x="636" y="72"/>
                </a:lnTo>
                <a:lnTo>
                  <a:pt x="650" y="65"/>
                </a:lnTo>
                <a:lnTo>
                  <a:pt x="663" y="57"/>
                </a:lnTo>
                <a:lnTo>
                  <a:pt x="674" y="49"/>
                </a:lnTo>
                <a:lnTo>
                  <a:pt x="678" y="39"/>
                </a:lnTo>
                <a:lnTo>
                  <a:pt x="676" y="28"/>
                </a:lnTo>
                <a:lnTo>
                  <a:pt x="669" y="17"/>
                </a:lnTo>
                <a:lnTo>
                  <a:pt x="661" y="10"/>
                </a:lnTo>
                <a:lnTo>
                  <a:pt x="651" y="5"/>
                </a:lnTo>
                <a:lnTo>
                  <a:pt x="639" y="1"/>
                </a:lnTo>
                <a:lnTo>
                  <a:pt x="622" y="0"/>
                </a:lnTo>
                <a:lnTo>
                  <a:pt x="606" y="0"/>
                </a:lnTo>
                <a:lnTo>
                  <a:pt x="582" y="1"/>
                </a:lnTo>
                <a:lnTo>
                  <a:pt x="559" y="3"/>
                </a:lnTo>
                <a:lnTo>
                  <a:pt x="543" y="7"/>
                </a:lnTo>
                <a:lnTo>
                  <a:pt x="521" y="13"/>
                </a:lnTo>
                <a:lnTo>
                  <a:pt x="497" y="21"/>
                </a:lnTo>
                <a:lnTo>
                  <a:pt x="481" y="30"/>
                </a:lnTo>
                <a:lnTo>
                  <a:pt x="461" y="40"/>
                </a:lnTo>
                <a:lnTo>
                  <a:pt x="443" y="49"/>
                </a:lnTo>
                <a:lnTo>
                  <a:pt x="423" y="61"/>
                </a:lnTo>
                <a:lnTo>
                  <a:pt x="395" y="78"/>
                </a:lnTo>
                <a:lnTo>
                  <a:pt x="375" y="90"/>
                </a:lnTo>
                <a:lnTo>
                  <a:pt x="358" y="100"/>
                </a:lnTo>
                <a:lnTo>
                  <a:pt x="333" y="110"/>
                </a:lnTo>
                <a:lnTo>
                  <a:pt x="310" y="117"/>
                </a:lnTo>
                <a:lnTo>
                  <a:pt x="287" y="123"/>
                </a:lnTo>
                <a:lnTo>
                  <a:pt x="262" y="127"/>
                </a:lnTo>
                <a:lnTo>
                  <a:pt x="238" y="131"/>
                </a:lnTo>
                <a:lnTo>
                  <a:pt x="218" y="133"/>
                </a:lnTo>
                <a:lnTo>
                  <a:pt x="197" y="135"/>
                </a:lnTo>
                <a:lnTo>
                  <a:pt x="176" y="135"/>
                </a:lnTo>
                <a:lnTo>
                  <a:pt x="156" y="136"/>
                </a:lnTo>
                <a:lnTo>
                  <a:pt x="139" y="135"/>
                </a:lnTo>
                <a:lnTo>
                  <a:pt x="141" y="152"/>
                </a:lnTo>
                <a:lnTo>
                  <a:pt x="146" y="173"/>
                </a:lnTo>
                <a:lnTo>
                  <a:pt x="152" y="195"/>
                </a:lnTo>
                <a:lnTo>
                  <a:pt x="162" y="220"/>
                </a:lnTo>
                <a:lnTo>
                  <a:pt x="169" y="241"/>
                </a:lnTo>
                <a:lnTo>
                  <a:pt x="178" y="258"/>
                </a:lnTo>
                <a:lnTo>
                  <a:pt x="183" y="275"/>
                </a:lnTo>
                <a:lnTo>
                  <a:pt x="184" y="291"/>
                </a:lnTo>
                <a:lnTo>
                  <a:pt x="183" y="305"/>
                </a:lnTo>
                <a:lnTo>
                  <a:pt x="178" y="317"/>
                </a:lnTo>
                <a:lnTo>
                  <a:pt x="172" y="326"/>
                </a:lnTo>
                <a:lnTo>
                  <a:pt x="166" y="334"/>
                </a:lnTo>
                <a:lnTo>
                  <a:pt x="157" y="340"/>
                </a:lnTo>
                <a:lnTo>
                  <a:pt x="148" y="343"/>
                </a:lnTo>
                <a:lnTo>
                  <a:pt x="140" y="345"/>
                </a:lnTo>
                <a:lnTo>
                  <a:pt x="128" y="344"/>
                </a:lnTo>
                <a:lnTo>
                  <a:pt x="119" y="341"/>
                </a:lnTo>
                <a:lnTo>
                  <a:pt x="107" y="338"/>
                </a:lnTo>
                <a:lnTo>
                  <a:pt x="99" y="334"/>
                </a:lnTo>
                <a:lnTo>
                  <a:pt x="87" y="328"/>
                </a:lnTo>
                <a:lnTo>
                  <a:pt x="78" y="323"/>
                </a:lnTo>
                <a:lnTo>
                  <a:pt x="68" y="319"/>
                </a:lnTo>
                <a:lnTo>
                  <a:pt x="58" y="315"/>
                </a:lnTo>
                <a:lnTo>
                  <a:pt x="39" y="315"/>
                </a:lnTo>
                <a:lnTo>
                  <a:pt x="28" y="319"/>
                </a:lnTo>
                <a:lnTo>
                  <a:pt x="19" y="325"/>
                </a:lnTo>
                <a:lnTo>
                  <a:pt x="13" y="334"/>
                </a:lnTo>
                <a:lnTo>
                  <a:pt x="7" y="345"/>
                </a:lnTo>
                <a:lnTo>
                  <a:pt x="3" y="357"/>
                </a:lnTo>
                <a:lnTo>
                  <a:pt x="0" y="369"/>
                </a:lnTo>
                <a:lnTo>
                  <a:pt x="0" y="383"/>
                </a:lnTo>
                <a:lnTo>
                  <a:pt x="2" y="396"/>
                </a:lnTo>
                <a:lnTo>
                  <a:pt x="5" y="410"/>
                </a:lnTo>
                <a:lnTo>
                  <a:pt x="12" y="423"/>
                </a:lnTo>
                <a:lnTo>
                  <a:pt x="19" y="438"/>
                </a:lnTo>
                <a:lnTo>
                  <a:pt x="29" y="452"/>
                </a:lnTo>
                <a:lnTo>
                  <a:pt x="41" y="460"/>
                </a:lnTo>
                <a:lnTo>
                  <a:pt x="55" y="469"/>
                </a:lnTo>
                <a:lnTo>
                  <a:pt x="68" y="476"/>
                </a:lnTo>
                <a:lnTo>
                  <a:pt x="84" y="479"/>
                </a:lnTo>
                <a:lnTo>
                  <a:pt x="97" y="482"/>
                </a:lnTo>
                <a:lnTo>
                  <a:pt x="118" y="482"/>
                </a:lnTo>
                <a:lnTo>
                  <a:pt x="134" y="480"/>
                </a:lnTo>
                <a:lnTo>
                  <a:pt x="153" y="479"/>
                </a:lnTo>
                <a:lnTo>
                  <a:pt x="168" y="479"/>
                </a:lnTo>
                <a:lnTo>
                  <a:pt x="177" y="485"/>
                </a:lnTo>
                <a:lnTo>
                  <a:pt x="180" y="495"/>
                </a:lnTo>
                <a:lnTo>
                  <a:pt x="180" y="506"/>
                </a:lnTo>
                <a:lnTo>
                  <a:pt x="175" y="522"/>
                </a:lnTo>
                <a:lnTo>
                  <a:pt x="170" y="537"/>
                </a:lnTo>
                <a:lnTo>
                  <a:pt x="164" y="550"/>
                </a:lnTo>
                <a:lnTo>
                  <a:pt x="156" y="568"/>
                </a:lnTo>
                <a:lnTo>
                  <a:pt x="146" y="583"/>
                </a:lnTo>
                <a:lnTo>
                  <a:pt x="137" y="598"/>
                </a:lnTo>
                <a:lnTo>
                  <a:pt x="126" y="612"/>
                </a:lnTo>
                <a:lnTo>
                  <a:pt x="118" y="623"/>
                </a:lnTo>
                <a:lnTo>
                  <a:pt x="100" y="635"/>
                </a:lnTo>
                <a:lnTo>
                  <a:pt x="932" y="634"/>
                </a:lnTo>
                <a:lnTo>
                  <a:pt x="933" y="621"/>
                </a:lnTo>
                <a:lnTo>
                  <a:pt x="936" y="609"/>
                </a:lnTo>
                <a:lnTo>
                  <a:pt x="941" y="598"/>
                </a:lnTo>
                <a:lnTo>
                  <a:pt x="945" y="588"/>
                </a:lnTo>
                <a:lnTo>
                  <a:pt x="951" y="578"/>
                </a:lnTo>
                <a:lnTo>
                  <a:pt x="959" y="567"/>
                </a:lnTo>
                <a:lnTo>
                  <a:pt x="968" y="557"/>
                </a:lnTo>
                <a:lnTo>
                  <a:pt x="976" y="548"/>
                </a:lnTo>
                <a:lnTo>
                  <a:pt x="987" y="538"/>
                </a:lnTo>
                <a:lnTo>
                  <a:pt x="995" y="530"/>
                </a:lnTo>
                <a:lnTo>
                  <a:pt x="1001" y="520"/>
                </a:lnTo>
                <a:lnTo>
                  <a:pt x="1006" y="509"/>
                </a:lnTo>
                <a:lnTo>
                  <a:pt x="1009" y="494"/>
                </a:lnTo>
                <a:lnTo>
                  <a:pt x="1008" y="480"/>
                </a:lnTo>
                <a:lnTo>
                  <a:pt x="1005" y="470"/>
                </a:lnTo>
                <a:lnTo>
                  <a:pt x="1000" y="461"/>
                </a:lnTo>
                <a:lnTo>
                  <a:pt x="993" y="453"/>
                </a:lnTo>
                <a:lnTo>
                  <a:pt x="984" y="446"/>
                </a:lnTo>
                <a:lnTo>
                  <a:pt x="973" y="442"/>
                </a:lnTo>
                <a:lnTo>
                  <a:pt x="960" y="439"/>
                </a:lnTo>
                <a:lnTo>
                  <a:pt x="946" y="438"/>
                </a:lnTo>
                <a:lnTo>
                  <a:pt x="930" y="439"/>
                </a:lnTo>
                <a:lnTo>
                  <a:pt x="916" y="441"/>
                </a:lnTo>
                <a:lnTo>
                  <a:pt x="902" y="444"/>
                </a:lnTo>
                <a:lnTo>
                  <a:pt x="883" y="449"/>
                </a:lnTo>
                <a:lnTo>
                  <a:pt x="868" y="453"/>
                </a:lnTo>
                <a:lnTo>
                  <a:pt x="851" y="456"/>
                </a:lnTo>
                <a:lnTo>
                  <a:pt x="832" y="458"/>
                </a:lnTo>
                <a:lnTo>
                  <a:pt x="816" y="458"/>
                </a:lnTo>
                <a:lnTo>
                  <a:pt x="803" y="455"/>
                </a:lnTo>
                <a:lnTo>
                  <a:pt x="789" y="451"/>
                </a:lnTo>
                <a:lnTo>
                  <a:pt x="777" y="445"/>
                </a:lnTo>
                <a:lnTo>
                  <a:pt x="767" y="437"/>
                </a:lnTo>
                <a:lnTo>
                  <a:pt x="760" y="424"/>
                </a:lnTo>
                <a:lnTo>
                  <a:pt x="757" y="411"/>
                </a:lnTo>
                <a:lnTo>
                  <a:pt x="759" y="398"/>
                </a:lnTo>
                <a:lnTo>
                  <a:pt x="764" y="384"/>
                </a:lnTo>
                <a:lnTo>
                  <a:pt x="769" y="374"/>
                </a:lnTo>
                <a:lnTo>
                  <a:pt x="778" y="364"/>
                </a:lnTo>
                <a:lnTo>
                  <a:pt x="789" y="355"/>
                </a:lnTo>
                <a:lnTo>
                  <a:pt x="799" y="348"/>
                </a:lnTo>
                <a:lnTo>
                  <a:pt x="811" y="341"/>
                </a:lnTo>
                <a:lnTo>
                  <a:pt x="824" y="337"/>
                </a:lnTo>
                <a:lnTo>
                  <a:pt x="837" y="334"/>
                </a:lnTo>
                <a:lnTo>
                  <a:pt x="851" y="332"/>
                </a:lnTo>
                <a:lnTo>
                  <a:pt x="869" y="329"/>
                </a:lnTo>
                <a:lnTo>
                  <a:pt x="887" y="327"/>
                </a:lnTo>
                <a:lnTo>
                  <a:pt x="903" y="324"/>
                </a:lnTo>
                <a:lnTo>
                  <a:pt x="918" y="318"/>
                </a:lnTo>
                <a:lnTo>
                  <a:pt x="928" y="311"/>
                </a:lnTo>
                <a:lnTo>
                  <a:pt x="937" y="301"/>
                </a:lnTo>
                <a:lnTo>
                  <a:pt x="945" y="291"/>
                </a:lnTo>
                <a:lnTo>
                  <a:pt x="949" y="281"/>
                </a:lnTo>
                <a:lnTo>
                  <a:pt x="952" y="267"/>
                </a:lnTo>
                <a:lnTo>
                  <a:pt x="953" y="250"/>
                </a:lnTo>
                <a:lnTo>
                  <a:pt x="951" y="237"/>
                </a:lnTo>
                <a:lnTo>
                  <a:pt x="950" y="220"/>
                </a:lnTo>
                <a:lnTo>
                  <a:pt x="949" y="201"/>
                </a:lnTo>
                <a:lnTo>
                  <a:pt x="948" y="177"/>
                </a:lnTo>
                <a:lnTo>
                  <a:pt x="948" y="155"/>
                </a:lnTo>
                <a:lnTo>
                  <a:pt x="949" y="141"/>
                </a:lnTo>
                <a:lnTo>
                  <a:pt x="937" y="134"/>
                </a:lnTo>
                <a:close/>
              </a:path>
            </a:pathLst>
          </a:custGeom>
          <a:solidFill>
            <a:srgbClr val="33660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4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Freeform 11"/>
          <p:cNvSpPr>
            <a:spLocks/>
          </p:cNvSpPr>
          <p:nvPr/>
        </p:nvSpPr>
        <p:spPr bwMode="auto">
          <a:xfrm>
            <a:off x="4591012" y="3582751"/>
            <a:ext cx="1468610" cy="769442"/>
          </a:xfrm>
          <a:custGeom>
            <a:avLst/>
            <a:gdLst>
              <a:gd name="T0" fmla="*/ 244493670 w 1092"/>
              <a:gd name="T1" fmla="*/ 179864591 h 531"/>
              <a:gd name="T2" fmla="*/ 325992051 w 1092"/>
              <a:gd name="T3" fmla="*/ 171929558 h 531"/>
              <a:gd name="T4" fmla="*/ 461822260 w 1092"/>
              <a:gd name="T5" fmla="*/ 142833896 h 531"/>
              <a:gd name="T6" fmla="*/ 617409364 w 1092"/>
              <a:gd name="T7" fmla="*/ 105803175 h 531"/>
              <a:gd name="T8" fmla="*/ 765588381 w 1092"/>
              <a:gd name="T9" fmla="*/ 52900774 h 531"/>
              <a:gd name="T10" fmla="*/ 901417117 w 1092"/>
              <a:gd name="T11" fmla="*/ 10579505 h 531"/>
              <a:gd name="T12" fmla="*/ 985385908 w 1092"/>
              <a:gd name="T13" fmla="*/ 0 h 531"/>
              <a:gd name="T14" fmla="*/ 1079231624 w 1092"/>
              <a:gd name="T15" fmla="*/ 7935036 h 531"/>
              <a:gd name="T16" fmla="*/ 1158259595 w 1092"/>
              <a:gd name="T17" fmla="*/ 29095675 h 531"/>
              <a:gd name="T18" fmla="*/ 1207652077 w 1092"/>
              <a:gd name="T19" fmla="*/ 63481915 h 531"/>
              <a:gd name="T20" fmla="*/ 1227409070 w 1092"/>
              <a:gd name="T21" fmla="*/ 116382702 h 531"/>
              <a:gd name="T22" fmla="*/ 1215061735 w 1092"/>
              <a:gd name="T23" fmla="*/ 174574027 h 531"/>
              <a:gd name="T24" fmla="*/ 1163198843 w 1092"/>
              <a:gd name="T25" fmla="*/ 259216597 h 531"/>
              <a:gd name="T26" fmla="*/ 1140973012 w 1092"/>
              <a:gd name="T27" fmla="*/ 330633519 h 531"/>
              <a:gd name="T28" fmla="*/ 1140973012 w 1092"/>
              <a:gd name="T29" fmla="*/ 386178750 h 531"/>
              <a:gd name="T30" fmla="*/ 1175547749 w 1092"/>
              <a:gd name="T31" fmla="*/ 452305210 h 531"/>
              <a:gd name="T32" fmla="*/ 1237287566 w 1092"/>
              <a:gd name="T33" fmla="*/ 499917033 h 531"/>
              <a:gd name="T34" fmla="*/ 1318785947 w 1092"/>
              <a:gd name="T35" fmla="*/ 523722132 h 531"/>
              <a:gd name="T36" fmla="*/ 1390405832 w 1092"/>
              <a:gd name="T37" fmla="*/ 523722132 h 531"/>
              <a:gd name="T38" fmla="*/ 1462025716 w 1092"/>
              <a:gd name="T39" fmla="*/ 502561502 h 531"/>
              <a:gd name="T40" fmla="*/ 1541053687 w 1092"/>
              <a:gd name="T41" fmla="*/ 457595774 h 531"/>
              <a:gd name="T42" fmla="*/ 1602795076 w 1092"/>
              <a:gd name="T43" fmla="*/ 407339380 h 531"/>
              <a:gd name="T44" fmla="*/ 1642309061 w 1092"/>
              <a:gd name="T45" fmla="*/ 343857490 h 531"/>
              <a:gd name="T46" fmla="*/ 1657127199 w 1092"/>
              <a:gd name="T47" fmla="*/ 259216597 h 531"/>
              <a:gd name="T48" fmla="*/ 1681823440 w 1092"/>
              <a:gd name="T49" fmla="*/ 203669690 h 531"/>
              <a:gd name="T50" fmla="*/ 1741094418 w 1092"/>
              <a:gd name="T51" fmla="*/ 166638994 h 531"/>
              <a:gd name="T52" fmla="*/ 1844820201 w 1092"/>
              <a:gd name="T53" fmla="*/ 132252767 h 531"/>
              <a:gd name="T54" fmla="*/ 1943605165 w 1092"/>
              <a:gd name="T55" fmla="*/ 103157079 h 531"/>
              <a:gd name="T56" fmla="*/ 2121418100 w 1092"/>
              <a:gd name="T57" fmla="*/ 68770853 h 531"/>
              <a:gd name="T58" fmla="*/ 2147483647 w 1092"/>
              <a:gd name="T59" fmla="*/ 58191351 h 531"/>
              <a:gd name="T60" fmla="*/ 2147483647 w 1092"/>
              <a:gd name="T61" fmla="*/ 71416948 h 531"/>
              <a:gd name="T62" fmla="*/ 2147483647 w 1092"/>
              <a:gd name="T63" fmla="*/ 150768928 h 531"/>
              <a:gd name="T64" fmla="*/ 2147483647 w 1092"/>
              <a:gd name="T65" fmla="*/ 277731132 h 531"/>
              <a:gd name="T66" fmla="*/ 2147483647 w 1092"/>
              <a:gd name="T67" fmla="*/ 394113783 h 531"/>
              <a:gd name="T68" fmla="*/ 2147483647 w 1092"/>
              <a:gd name="T69" fmla="*/ 481400872 h 531"/>
              <a:gd name="T70" fmla="*/ 2147483647 w 1092"/>
              <a:gd name="T71" fmla="*/ 544882762 h 531"/>
              <a:gd name="T72" fmla="*/ 2147483647 w 1092"/>
              <a:gd name="T73" fmla="*/ 587204021 h 531"/>
              <a:gd name="T74" fmla="*/ 2147483647 w 1092"/>
              <a:gd name="T75" fmla="*/ 613655215 h 531"/>
              <a:gd name="T76" fmla="*/ 2147483647 w 1092"/>
              <a:gd name="T77" fmla="*/ 608364651 h 531"/>
              <a:gd name="T78" fmla="*/ 2147483647 w 1092"/>
              <a:gd name="T79" fmla="*/ 581913457 h 531"/>
              <a:gd name="T80" fmla="*/ 2147483647 w 1092"/>
              <a:gd name="T81" fmla="*/ 552817795 h 531"/>
              <a:gd name="T82" fmla="*/ 2147483647 w 1092"/>
              <a:gd name="T83" fmla="*/ 536947729 h 531"/>
              <a:gd name="T84" fmla="*/ 2147483647 w 1092"/>
              <a:gd name="T85" fmla="*/ 552817795 h 531"/>
              <a:gd name="T86" fmla="*/ 2147483647 w 1092"/>
              <a:gd name="T87" fmla="*/ 600429618 h 531"/>
              <a:gd name="T88" fmla="*/ 2147483647 w 1092"/>
              <a:gd name="T89" fmla="*/ 663911508 h 531"/>
              <a:gd name="T90" fmla="*/ 2147483647 w 1092"/>
              <a:gd name="T91" fmla="*/ 727391771 h 531"/>
              <a:gd name="T92" fmla="*/ 2147483647 w 1092"/>
              <a:gd name="T93" fmla="*/ 814678759 h 531"/>
              <a:gd name="T94" fmla="*/ 2147483647 w 1092"/>
              <a:gd name="T95" fmla="*/ 888741980 h 531"/>
              <a:gd name="T96" fmla="*/ 2147483647 w 1092"/>
              <a:gd name="T97" fmla="*/ 933707708 h 531"/>
              <a:gd name="T98" fmla="*/ 2147483647 w 1092"/>
              <a:gd name="T99" fmla="*/ 981317906 h 531"/>
              <a:gd name="T100" fmla="*/ 2147483647 w 1092"/>
              <a:gd name="T101" fmla="*/ 999834067 h 531"/>
              <a:gd name="T102" fmla="*/ 2147483647 w 1092"/>
              <a:gd name="T103" fmla="*/ 997189598 h 531"/>
              <a:gd name="T104" fmla="*/ 2147483647 w 1092"/>
              <a:gd name="T105" fmla="*/ 991899034 h 531"/>
              <a:gd name="T106" fmla="*/ 2147483647 w 1092"/>
              <a:gd name="T107" fmla="*/ 1020994696 h 531"/>
              <a:gd name="T108" fmla="*/ 2147483647 w 1092"/>
              <a:gd name="T109" fmla="*/ 1058025392 h 531"/>
              <a:gd name="T110" fmla="*/ 2147483647 w 1092"/>
              <a:gd name="T111" fmla="*/ 1129442314 h 531"/>
              <a:gd name="T112" fmla="*/ 2147483647 w 1092"/>
              <a:gd name="T113" fmla="*/ 1216729303 h 531"/>
              <a:gd name="T114" fmla="*/ 2147483647 w 1092"/>
              <a:gd name="T115" fmla="*/ 1304016291 h 531"/>
              <a:gd name="T116" fmla="*/ 2147483647 w 1092"/>
              <a:gd name="T117" fmla="*/ 1380723777 h 531"/>
              <a:gd name="T118" fmla="*/ 0 w 1092"/>
              <a:gd name="T119" fmla="*/ 1399238312 h 53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092"/>
              <a:gd name="T181" fmla="*/ 0 h 531"/>
              <a:gd name="T182" fmla="*/ 1092 w 1092"/>
              <a:gd name="T183" fmla="*/ 531 h 531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092" h="531">
                <a:moveTo>
                  <a:pt x="0" y="529"/>
                </a:moveTo>
                <a:lnTo>
                  <a:pt x="99" y="68"/>
                </a:lnTo>
                <a:lnTo>
                  <a:pt x="114" y="67"/>
                </a:lnTo>
                <a:lnTo>
                  <a:pt x="132" y="65"/>
                </a:lnTo>
                <a:lnTo>
                  <a:pt x="163" y="59"/>
                </a:lnTo>
                <a:lnTo>
                  <a:pt x="187" y="54"/>
                </a:lnTo>
                <a:lnTo>
                  <a:pt x="217" y="48"/>
                </a:lnTo>
                <a:lnTo>
                  <a:pt x="250" y="40"/>
                </a:lnTo>
                <a:lnTo>
                  <a:pt x="281" y="30"/>
                </a:lnTo>
                <a:lnTo>
                  <a:pt x="310" y="20"/>
                </a:lnTo>
                <a:lnTo>
                  <a:pt x="343" y="9"/>
                </a:lnTo>
                <a:lnTo>
                  <a:pt x="365" y="4"/>
                </a:lnTo>
                <a:lnTo>
                  <a:pt x="383" y="1"/>
                </a:lnTo>
                <a:lnTo>
                  <a:pt x="399" y="0"/>
                </a:lnTo>
                <a:lnTo>
                  <a:pt x="415" y="0"/>
                </a:lnTo>
                <a:lnTo>
                  <a:pt x="437" y="3"/>
                </a:lnTo>
                <a:lnTo>
                  <a:pt x="453" y="6"/>
                </a:lnTo>
                <a:lnTo>
                  <a:pt x="469" y="11"/>
                </a:lnTo>
                <a:lnTo>
                  <a:pt x="481" y="17"/>
                </a:lnTo>
                <a:lnTo>
                  <a:pt x="489" y="24"/>
                </a:lnTo>
                <a:lnTo>
                  <a:pt x="495" y="35"/>
                </a:lnTo>
                <a:lnTo>
                  <a:pt x="497" y="44"/>
                </a:lnTo>
                <a:lnTo>
                  <a:pt x="496" y="55"/>
                </a:lnTo>
                <a:lnTo>
                  <a:pt x="492" y="66"/>
                </a:lnTo>
                <a:lnTo>
                  <a:pt x="482" y="81"/>
                </a:lnTo>
                <a:lnTo>
                  <a:pt x="471" y="98"/>
                </a:lnTo>
                <a:lnTo>
                  <a:pt x="465" y="113"/>
                </a:lnTo>
                <a:lnTo>
                  <a:pt x="462" y="125"/>
                </a:lnTo>
                <a:lnTo>
                  <a:pt x="461" y="137"/>
                </a:lnTo>
                <a:lnTo>
                  <a:pt x="462" y="146"/>
                </a:lnTo>
                <a:lnTo>
                  <a:pt x="467" y="158"/>
                </a:lnTo>
                <a:lnTo>
                  <a:pt x="476" y="171"/>
                </a:lnTo>
                <a:lnTo>
                  <a:pt x="489" y="182"/>
                </a:lnTo>
                <a:lnTo>
                  <a:pt x="501" y="189"/>
                </a:lnTo>
                <a:lnTo>
                  <a:pt x="516" y="194"/>
                </a:lnTo>
                <a:lnTo>
                  <a:pt x="534" y="198"/>
                </a:lnTo>
                <a:lnTo>
                  <a:pt x="547" y="200"/>
                </a:lnTo>
                <a:lnTo>
                  <a:pt x="563" y="198"/>
                </a:lnTo>
                <a:lnTo>
                  <a:pt x="578" y="195"/>
                </a:lnTo>
                <a:lnTo>
                  <a:pt x="592" y="190"/>
                </a:lnTo>
                <a:lnTo>
                  <a:pt x="608" y="183"/>
                </a:lnTo>
                <a:lnTo>
                  <a:pt x="624" y="173"/>
                </a:lnTo>
                <a:lnTo>
                  <a:pt x="638" y="164"/>
                </a:lnTo>
                <a:lnTo>
                  <a:pt x="649" y="154"/>
                </a:lnTo>
                <a:lnTo>
                  <a:pt x="658" y="143"/>
                </a:lnTo>
                <a:lnTo>
                  <a:pt x="665" y="130"/>
                </a:lnTo>
                <a:lnTo>
                  <a:pt x="669" y="115"/>
                </a:lnTo>
                <a:lnTo>
                  <a:pt x="671" y="98"/>
                </a:lnTo>
                <a:lnTo>
                  <a:pt x="677" y="84"/>
                </a:lnTo>
                <a:lnTo>
                  <a:pt x="681" y="77"/>
                </a:lnTo>
                <a:lnTo>
                  <a:pt x="690" y="70"/>
                </a:lnTo>
                <a:lnTo>
                  <a:pt x="705" y="63"/>
                </a:lnTo>
                <a:lnTo>
                  <a:pt x="726" y="56"/>
                </a:lnTo>
                <a:lnTo>
                  <a:pt x="747" y="50"/>
                </a:lnTo>
                <a:lnTo>
                  <a:pt x="767" y="44"/>
                </a:lnTo>
                <a:lnTo>
                  <a:pt x="787" y="39"/>
                </a:lnTo>
                <a:lnTo>
                  <a:pt x="817" y="33"/>
                </a:lnTo>
                <a:lnTo>
                  <a:pt x="859" y="26"/>
                </a:lnTo>
                <a:lnTo>
                  <a:pt x="905" y="22"/>
                </a:lnTo>
                <a:lnTo>
                  <a:pt x="956" y="22"/>
                </a:lnTo>
                <a:lnTo>
                  <a:pt x="1005" y="22"/>
                </a:lnTo>
                <a:lnTo>
                  <a:pt x="1050" y="27"/>
                </a:lnTo>
                <a:lnTo>
                  <a:pt x="1052" y="41"/>
                </a:lnTo>
                <a:lnTo>
                  <a:pt x="1055" y="57"/>
                </a:lnTo>
                <a:lnTo>
                  <a:pt x="1061" y="80"/>
                </a:lnTo>
                <a:lnTo>
                  <a:pt x="1071" y="105"/>
                </a:lnTo>
                <a:lnTo>
                  <a:pt x="1080" y="131"/>
                </a:lnTo>
                <a:lnTo>
                  <a:pt x="1086" y="149"/>
                </a:lnTo>
                <a:lnTo>
                  <a:pt x="1090" y="167"/>
                </a:lnTo>
                <a:lnTo>
                  <a:pt x="1092" y="182"/>
                </a:lnTo>
                <a:lnTo>
                  <a:pt x="1091" y="193"/>
                </a:lnTo>
                <a:lnTo>
                  <a:pt x="1087" y="206"/>
                </a:lnTo>
                <a:lnTo>
                  <a:pt x="1081" y="216"/>
                </a:lnTo>
                <a:lnTo>
                  <a:pt x="1076" y="222"/>
                </a:lnTo>
                <a:lnTo>
                  <a:pt x="1069" y="227"/>
                </a:lnTo>
                <a:lnTo>
                  <a:pt x="1058" y="232"/>
                </a:lnTo>
                <a:lnTo>
                  <a:pt x="1045" y="233"/>
                </a:lnTo>
                <a:lnTo>
                  <a:pt x="1032" y="230"/>
                </a:lnTo>
                <a:lnTo>
                  <a:pt x="1019" y="226"/>
                </a:lnTo>
                <a:lnTo>
                  <a:pt x="1005" y="220"/>
                </a:lnTo>
                <a:lnTo>
                  <a:pt x="994" y="213"/>
                </a:lnTo>
                <a:lnTo>
                  <a:pt x="983" y="209"/>
                </a:lnTo>
                <a:lnTo>
                  <a:pt x="971" y="205"/>
                </a:lnTo>
                <a:lnTo>
                  <a:pt x="958" y="203"/>
                </a:lnTo>
                <a:lnTo>
                  <a:pt x="947" y="204"/>
                </a:lnTo>
                <a:lnTo>
                  <a:pt x="936" y="209"/>
                </a:lnTo>
                <a:lnTo>
                  <a:pt x="927" y="217"/>
                </a:lnTo>
                <a:lnTo>
                  <a:pt x="920" y="227"/>
                </a:lnTo>
                <a:lnTo>
                  <a:pt x="914" y="240"/>
                </a:lnTo>
                <a:lnTo>
                  <a:pt x="911" y="251"/>
                </a:lnTo>
                <a:lnTo>
                  <a:pt x="908" y="261"/>
                </a:lnTo>
                <a:lnTo>
                  <a:pt x="907" y="275"/>
                </a:lnTo>
                <a:lnTo>
                  <a:pt x="910" y="292"/>
                </a:lnTo>
                <a:lnTo>
                  <a:pt x="915" y="308"/>
                </a:lnTo>
                <a:lnTo>
                  <a:pt x="923" y="322"/>
                </a:lnTo>
                <a:lnTo>
                  <a:pt x="932" y="336"/>
                </a:lnTo>
                <a:lnTo>
                  <a:pt x="937" y="343"/>
                </a:lnTo>
                <a:lnTo>
                  <a:pt x="949" y="353"/>
                </a:lnTo>
                <a:lnTo>
                  <a:pt x="961" y="363"/>
                </a:lnTo>
                <a:lnTo>
                  <a:pt x="976" y="371"/>
                </a:lnTo>
                <a:lnTo>
                  <a:pt x="994" y="376"/>
                </a:lnTo>
                <a:lnTo>
                  <a:pt x="1009" y="378"/>
                </a:lnTo>
                <a:lnTo>
                  <a:pt x="1028" y="379"/>
                </a:lnTo>
                <a:lnTo>
                  <a:pt x="1046" y="377"/>
                </a:lnTo>
                <a:lnTo>
                  <a:pt x="1061" y="376"/>
                </a:lnTo>
                <a:lnTo>
                  <a:pt x="1076" y="375"/>
                </a:lnTo>
                <a:lnTo>
                  <a:pt x="1084" y="379"/>
                </a:lnTo>
                <a:lnTo>
                  <a:pt x="1087" y="386"/>
                </a:lnTo>
                <a:lnTo>
                  <a:pt x="1088" y="393"/>
                </a:lnTo>
                <a:lnTo>
                  <a:pt x="1087" y="400"/>
                </a:lnTo>
                <a:lnTo>
                  <a:pt x="1083" y="415"/>
                </a:lnTo>
                <a:lnTo>
                  <a:pt x="1078" y="427"/>
                </a:lnTo>
                <a:lnTo>
                  <a:pt x="1072" y="442"/>
                </a:lnTo>
                <a:lnTo>
                  <a:pt x="1062" y="460"/>
                </a:lnTo>
                <a:lnTo>
                  <a:pt x="1052" y="477"/>
                </a:lnTo>
                <a:lnTo>
                  <a:pt x="1042" y="493"/>
                </a:lnTo>
                <a:lnTo>
                  <a:pt x="1030" y="510"/>
                </a:lnTo>
                <a:lnTo>
                  <a:pt x="1019" y="522"/>
                </a:lnTo>
                <a:lnTo>
                  <a:pt x="1008" y="531"/>
                </a:lnTo>
                <a:lnTo>
                  <a:pt x="0" y="529"/>
                </a:lnTo>
                <a:close/>
              </a:path>
            </a:pathLst>
          </a:custGeom>
          <a:solidFill>
            <a:srgbClr val="336699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4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927327" y="887781"/>
            <a:ext cx="3473854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u="none" dirty="0"/>
              <a:t>Application-specific functionality </a:t>
            </a:r>
          </a:p>
        </p:txBody>
      </p:sp>
      <p:sp>
        <p:nvSpPr>
          <p:cNvPr id="15" name="Line 32"/>
          <p:cNvSpPr>
            <a:spLocks noChangeShapeType="1"/>
          </p:cNvSpPr>
          <p:nvPr/>
        </p:nvSpPr>
        <p:spPr bwMode="auto">
          <a:xfrm flipV="1">
            <a:off x="5776429" y="2021580"/>
            <a:ext cx="387191" cy="160253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 sz="1000" u="none"/>
          </a:p>
        </p:txBody>
      </p:sp>
      <p:sp>
        <p:nvSpPr>
          <p:cNvPr id="16" name="Line 33"/>
          <p:cNvSpPr>
            <a:spLocks noChangeShapeType="1"/>
          </p:cNvSpPr>
          <p:nvPr/>
        </p:nvSpPr>
        <p:spPr bwMode="auto">
          <a:xfrm flipH="1" flipV="1">
            <a:off x="7572678" y="1959345"/>
            <a:ext cx="186803" cy="180903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 sz="1000" u="none"/>
          </a:p>
        </p:txBody>
      </p:sp>
      <p:sp>
        <p:nvSpPr>
          <p:cNvPr id="17" name="Rectangle 35"/>
          <p:cNvSpPr>
            <a:spLocks noChangeArrowheads="1"/>
          </p:cNvSpPr>
          <p:nvPr/>
        </p:nvSpPr>
        <p:spPr bwMode="auto">
          <a:xfrm>
            <a:off x="4747247" y="4022634"/>
            <a:ext cx="85151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b="1" u="none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Reactor</a:t>
            </a:r>
            <a:endParaRPr lang="en-US" sz="1400" b="1" u="none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36"/>
          <p:cNvSpPr>
            <a:spLocks noChangeArrowheads="1"/>
          </p:cNvSpPr>
          <p:nvPr/>
        </p:nvSpPr>
        <p:spPr bwMode="auto">
          <a:xfrm>
            <a:off x="6163621" y="4667959"/>
            <a:ext cx="92204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b="1" u="none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Proactor</a:t>
            </a:r>
            <a:endParaRPr lang="en-US" sz="1400" b="1" u="none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40"/>
          <p:cNvSpPr>
            <a:spLocks noChangeArrowheads="1"/>
          </p:cNvSpPr>
          <p:nvPr/>
        </p:nvSpPr>
        <p:spPr bwMode="auto">
          <a:xfrm>
            <a:off x="4412866" y="2628390"/>
            <a:ext cx="1243087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b="1" u="none" dirty="0" smtClean="0">
                <a:latin typeface="Arial" pitchFamily="34" charset="0"/>
                <a:cs typeface="Arial" pitchFamily="34" charset="0"/>
              </a:rPr>
              <a:t>Acceptor-</a:t>
            </a:r>
            <a:br>
              <a:rPr lang="en-US" sz="1400" b="1" u="none" dirty="0" smtClean="0">
                <a:latin typeface="Arial" pitchFamily="34" charset="0"/>
                <a:cs typeface="Arial" pitchFamily="34" charset="0"/>
              </a:rPr>
            </a:br>
            <a:r>
              <a:rPr lang="en-US" sz="1400" b="1" u="none" dirty="0" smtClean="0">
                <a:latin typeface="Arial" pitchFamily="34" charset="0"/>
                <a:cs typeface="Arial" pitchFamily="34" charset="0"/>
              </a:rPr>
              <a:t>Connector</a:t>
            </a:r>
            <a:endParaRPr lang="en-US" sz="1400" b="1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41"/>
          <p:cNvSpPr>
            <a:spLocks noChangeArrowheads="1"/>
          </p:cNvSpPr>
          <p:nvPr/>
        </p:nvSpPr>
        <p:spPr bwMode="auto">
          <a:xfrm>
            <a:off x="6089418" y="2767019"/>
            <a:ext cx="1268296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b="1" u="none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Service </a:t>
            </a:r>
            <a:br>
              <a:rPr lang="en-US" sz="1400" b="1" u="none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1400" b="1" u="none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Configurator</a:t>
            </a:r>
            <a:endParaRPr lang="en-US" sz="1400" b="1" u="none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42"/>
          <p:cNvSpPr>
            <a:spLocks noChangeArrowheads="1"/>
          </p:cNvSpPr>
          <p:nvPr/>
        </p:nvSpPr>
        <p:spPr bwMode="auto">
          <a:xfrm>
            <a:off x="7827070" y="2656943"/>
            <a:ext cx="124308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b="1" u="none" dirty="0" smtClean="0">
                <a:latin typeface="Arial" pitchFamily="34" charset="0"/>
                <a:cs typeface="Arial" pitchFamily="34" charset="0"/>
              </a:rPr>
              <a:t>Streams</a:t>
            </a:r>
            <a:endParaRPr lang="en-US" sz="1400" b="1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Freeform 12"/>
          <p:cNvSpPr>
            <a:spLocks/>
          </p:cNvSpPr>
          <p:nvPr/>
        </p:nvSpPr>
        <p:spPr bwMode="auto">
          <a:xfrm>
            <a:off x="7270746" y="3559050"/>
            <a:ext cx="1724020" cy="783586"/>
          </a:xfrm>
          <a:custGeom>
            <a:avLst/>
            <a:gdLst>
              <a:gd name="T0" fmla="*/ 553240044 w 1279"/>
              <a:gd name="T1" fmla="*/ 115850547 h 542"/>
              <a:gd name="T2" fmla="*/ 654957585 w 1279"/>
              <a:gd name="T3" fmla="*/ 134282192 h 542"/>
              <a:gd name="T4" fmla="*/ 761636650 w 1279"/>
              <a:gd name="T5" fmla="*/ 157979327 h 542"/>
              <a:gd name="T6" fmla="*/ 873277436 w 1279"/>
              <a:gd name="T7" fmla="*/ 150080282 h 542"/>
              <a:gd name="T8" fmla="*/ 979956501 w 1279"/>
              <a:gd name="T9" fmla="*/ 107953124 h 542"/>
              <a:gd name="T10" fmla="*/ 1089114753 w 1279"/>
              <a:gd name="T11" fmla="*/ 63192385 h 542"/>
              <a:gd name="T12" fmla="*/ 1195793818 w 1279"/>
              <a:gd name="T13" fmla="*/ 57925273 h 542"/>
              <a:gd name="T14" fmla="*/ 1282625213 w 1279"/>
              <a:gd name="T15" fmla="*/ 107953124 h 542"/>
              <a:gd name="T16" fmla="*/ 1277663689 w 1279"/>
              <a:gd name="T17" fmla="*/ 223803671 h 542"/>
              <a:gd name="T18" fmla="*/ 1252854494 w 1279"/>
              <a:gd name="T19" fmla="*/ 344921279 h 542"/>
              <a:gd name="T20" fmla="*/ 1317359031 w 1279"/>
              <a:gd name="T21" fmla="*/ 431809252 h 542"/>
              <a:gd name="T22" fmla="*/ 1446364954 w 1279"/>
              <a:gd name="T23" fmla="*/ 463405432 h 542"/>
              <a:gd name="T24" fmla="*/ 1597699309 w 1279"/>
              <a:gd name="T25" fmla="*/ 466038988 h 542"/>
              <a:gd name="T26" fmla="*/ 1736630249 w 1279"/>
              <a:gd name="T27" fmla="*/ 426543763 h 542"/>
              <a:gd name="T28" fmla="*/ 1828423167 w 1279"/>
              <a:gd name="T29" fmla="*/ 363351302 h 542"/>
              <a:gd name="T30" fmla="*/ 1865637747 w 1279"/>
              <a:gd name="T31" fmla="*/ 234336272 h 542"/>
              <a:gd name="T32" fmla="*/ 1887966180 w 1279"/>
              <a:gd name="T33" fmla="*/ 118484103 h 542"/>
              <a:gd name="T34" fmla="*/ 1969834475 w 1279"/>
              <a:gd name="T35" fmla="*/ 47394282 h 542"/>
              <a:gd name="T36" fmla="*/ 2091399687 w 1279"/>
              <a:gd name="T37" fmla="*/ 10532604 h 542"/>
              <a:gd name="T38" fmla="*/ 2147483647 w 1279"/>
              <a:gd name="T39" fmla="*/ 0 h 542"/>
              <a:gd name="T40" fmla="*/ 2147483647 w 1279"/>
              <a:gd name="T41" fmla="*/ 10532604 h 542"/>
              <a:gd name="T42" fmla="*/ 2147483647 w 1279"/>
              <a:gd name="T43" fmla="*/ 23697141 h 542"/>
              <a:gd name="T44" fmla="*/ 434157168 w 1279"/>
              <a:gd name="T45" fmla="*/ 1424444206 h 542"/>
              <a:gd name="T46" fmla="*/ 456485601 w 1279"/>
              <a:gd name="T47" fmla="*/ 1327023733 h 542"/>
              <a:gd name="T48" fmla="*/ 501142467 w 1279"/>
              <a:gd name="T49" fmla="*/ 1245401351 h 542"/>
              <a:gd name="T50" fmla="*/ 570606952 w 1279"/>
              <a:gd name="T51" fmla="*/ 1169044457 h 542"/>
              <a:gd name="T52" fmla="*/ 617744580 w 1279"/>
              <a:gd name="T53" fmla="*/ 1092689186 h 542"/>
              <a:gd name="T54" fmla="*/ 615263818 w 1279"/>
              <a:gd name="T55" fmla="*/ 990001601 h 542"/>
              <a:gd name="T56" fmla="*/ 563164667 w 1279"/>
              <a:gd name="T57" fmla="*/ 926810864 h 542"/>
              <a:gd name="T58" fmla="*/ 468890986 w 1279"/>
              <a:gd name="T59" fmla="*/ 905747285 h 542"/>
              <a:gd name="T60" fmla="*/ 359731061 w 1279"/>
              <a:gd name="T61" fmla="*/ 921545375 h 542"/>
              <a:gd name="T62" fmla="*/ 233204325 w 1279"/>
              <a:gd name="T63" fmla="*/ 953139932 h 542"/>
              <a:gd name="T64" fmla="*/ 114121400 w 1279"/>
              <a:gd name="T65" fmla="*/ 950507999 h 542"/>
              <a:gd name="T66" fmla="*/ 24809201 w 1279"/>
              <a:gd name="T67" fmla="*/ 903113729 h 542"/>
              <a:gd name="T68" fmla="*/ 4961525 w 1279"/>
              <a:gd name="T69" fmla="*/ 800427564 h 542"/>
              <a:gd name="T70" fmla="*/ 52099176 w 1279"/>
              <a:gd name="T71" fmla="*/ 710906137 h 542"/>
              <a:gd name="T72" fmla="*/ 133969071 w 1279"/>
              <a:gd name="T73" fmla="*/ 650347333 h 542"/>
              <a:gd name="T74" fmla="*/ 233204325 w 1279"/>
              <a:gd name="T75" fmla="*/ 626650198 h 542"/>
              <a:gd name="T76" fmla="*/ 362211823 w 1279"/>
              <a:gd name="T77" fmla="*/ 605586619 h 542"/>
              <a:gd name="T78" fmla="*/ 446562553 w 1279"/>
              <a:gd name="T79" fmla="*/ 545027815 h 542"/>
              <a:gd name="T80" fmla="*/ 483775558 w 1279"/>
              <a:gd name="T81" fmla="*/ 455506387 h 542"/>
              <a:gd name="T82" fmla="*/ 481294796 w 1279"/>
              <a:gd name="T83" fmla="*/ 326489633 h 542"/>
              <a:gd name="T84" fmla="*/ 473852510 w 1279"/>
              <a:gd name="T85" fmla="*/ 181676462 h 54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1279"/>
              <a:gd name="T130" fmla="*/ 0 h 542"/>
              <a:gd name="T131" fmla="*/ 1279 w 1279"/>
              <a:gd name="T132" fmla="*/ 542 h 54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1279" h="542">
                <a:moveTo>
                  <a:pt x="194" y="50"/>
                </a:moveTo>
                <a:lnTo>
                  <a:pt x="206" y="47"/>
                </a:lnTo>
                <a:lnTo>
                  <a:pt x="223" y="44"/>
                </a:lnTo>
                <a:lnTo>
                  <a:pt x="237" y="45"/>
                </a:lnTo>
                <a:lnTo>
                  <a:pt x="250" y="48"/>
                </a:lnTo>
                <a:lnTo>
                  <a:pt x="264" y="51"/>
                </a:lnTo>
                <a:lnTo>
                  <a:pt x="278" y="55"/>
                </a:lnTo>
                <a:lnTo>
                  <a:pt x="294" y="58"/>
                </a:lnTo>
                <a:lnTo>
                  <a:pt x="307" y="60"/>
                </a:lnTo>
                <a:lnTo>
                  <a:pt x="323" y="61"/>
                </a:lnTo>
                <a:lnTo>
                  <a:pt x="339" y="60"/>
                </a:lnTo>
                <a:lnTo>
                  <a:pt x="352" y="57"/>
                </a:lnTo>
                <a:lnTo>
                  <a:pt x="367" y="53"/>
                </a:lnTo>
                <a:lnTo>
                  <a:pt x="382" y="47"/>
                </a:lnTo>
                <a:lnTo>
                  <a:pt x="395" y="41"/>
                </a:lnTo>
                <a:lnTo>
                  <a:pt x="409" y="35"/>
                </a:lnTo>
                <a:lnTo>
                  <a:pt x="423" y="29"/>
                </a:lnTo>
                <a:lnTo>
                  <a:pt x="439" y="24"/>
                </a:lnTo>
                <a:lnTo>
                  <a:pt x="452" y="21"/>
                </a:lnTo>
                <a:lnTo>
                  <a:pt x="468" y="20"/>
                </a:lnTo>
                <a:lnTo>
                  <a:pt x="482" y="22"/>
                </a:lnTo>
                <a:lnTo>
                  <a:pt x="496" y="26"/>
                </a:lnTo>
                <a:lnTo>
                  <a:pt x="509" y="34"/>
                </a:lnTo>
                <a:lnTo>
                  <a:pt x="517" y="41"/>
                </a:lnTo>
                <a:lnTo>
                  <a:pt x="521" y="55"/>
                </a:lnTo>
                <a:lnTo>
                  <a:pt x="519" y="69"/>
                </a:lnTo>
                <a:lnTo>
                  <a:pt x="515" y="85"/>
                </a:lnTo>
                <a:lnTo>
                  <a:pt x="509" y="103"/>
                </a:lnTo>
                <a:lnTo>
                  <a:pt x="504" y="117"/>
                </a:lnTo>
                <a:lnTo>
                  <a:pt x="505" y="131"/>
                </a:lnTo>
                <a:lnTo>
                  <a:pt x="511" y="146"/>
                </a:lnTo>
                <a:lnTo>
                  <a:pt x="521" y="157"/>
                </a:lnTo>
                <a:lnTo>
                  <a:pt x="531" y="164"/>
                </a:lnTo>
                <a:lnTo>
                  <a:pt x="546" y="168"/>
                </a:lnTo>
                <a:lnTo>
                  <a:pt x="561" y="172"/>
                </a:lnTo>
                <a:lnTo>
                  <a:pt x="583" y="176"/>
                </a:lnTo>
                <a:lnTo>
                  <a:pt x="601" y="178"/>
                </a:lnTo>
                <a:lnTo>
                  <a:pt x="624" y="179"/>
                </a:lnTo>
                <a:lnTo>
                  <a:pt x="644" y="177"/>
                </a:lnTo>
                <a:lnTo>
                  <a:pt x="663" y="173"/>
                </a:lnTo>
                <a:lnTo>
                  <a:pt x="682" y="168"/>
                </a:lnTo>
                <a:lnTo>
                  <a:pt x="700" y="162"/>
                </a:lnTo>
                <a:lnTo>
                  <a:pt x="713" y="155"/>
                </a:lnTo>
                <a:lnTo>
                  <a:pt x="726" y="147"/>
                </a:lnTo>
                <a:lnTo>
                  <a:pt x="737" y="138"/>
                </a:lnTo>
                <a:lnTo>
                  <a:pt x="746" y="126"/>
                </a:lnTo>
                <a:lnTo>
                  <a:pt x="751" y="112"/>
                </a:lnTo>
                <a:lnTo>
                  <a:pt x="752" y="89"/>
                </a:lnTo>
                <a:lnTo>
                  <a:pt x="752" y="72"/>
                </a:lnTo>
                <a:lnTo>
                  <a:pt x="755" y="57"/>
                </a:lnTo>
                <a:lnTo>
                  <a:pt x="761" y="45"/>
                </a:lnTo>
                <a:lnTo>
                  <a:pt x="771" y="35"/>
                </a:lnTo>
                <a:lnTo>
                  <a:pt x="781" y="26"/>
                </a:lnTo>
                <a:lnTo>
                  <a:pt x="794" y="18"/>
                </a:lnTo>
                <a:lnTo>
                  <a:pt x="807" y="12"/>
                </a:lnTo>
                <a:lnTo>
                  <a:pt x="826" y="6"/>
                </a:lnTo>
                <a:lnTo>
                  <a:pt x="843" y="4"/>
                </a:lnTo>
                <a:lnTo>
                  <a:pt x="862" y="2"/>
                </a:lnTo>
                <a:lnTo>
                  <a:pt x="881" y="1"/>
                </a:lnTo>
                <a:lnTo>
                  <a:pt x="902" y="0"/>
                </a:lnTo>
                <a:lnTo>
                  <a:pt x="924" y="1"/>
                </a:lnTo>
                <a:lnTo>
                  <a:pt x="942" y="2"/>
                </a:lnTo>
                <a:lnTo>
                  <a:pt x="957" y="4"/>
                </a:lnTo>
                <a:lnTo>
                  <a:pt x="974" y="6"/>
                </a:lnTo>
                <a:lnTo>
                  <a:pt x="989" y="8"/>
                </a:lnTo>
                <a:lnTo>
                  <a:pt x="1006" y="9"/>
                </a:lnTo>
                <a:lnTo>
                  <a:pt x="1131" y="13"/>
                </a:lnTo>
                <a:lnTo>
                  <a:pt x="1279" y="542"/>
                </a:lnTo>
                <a:lnTo>
                  <a:pt x="175" y="541"/>
                </a:lnTo>
                <a:lnTo>
                  <a:pt x="176" y="527"/>
                </a:lnTo>
                <a:lnTo>
                  <a:pt x="179" y="515"/>
                </a:lnTo>
                <a:lnTo>
                  <a:pt x="184" y="504"/>
                </a:lnTo>
                <a:lnTo>
                  <a:pt x="188" y="494"/>
                </a:lnTo>
                <a:lnTo>
                  <a:pt x="194" y="484"/>
                </a:lnTo>
                <a:lnTo>
                  <a:pt x="202" y="473"/>
                </a:lnTo>
                <a:lnTo>
                  <a:pt x="211" y="463"/>
                </a:lnTo>
                <a:lnTo>
                  <a:pt x="219" y="454"/>
                </a:lnTo>
                <a:lnTo>
                  <a:pt x="230" y="444"/>
                </a:lnTo>
                <a:lnTo>
                  <a:pt x="238" y="436"/>
                </a:lnTo>
                <a:lnTo>
                  <a:pt x="244" y="426"/>
                </a:lnTo>
                <a:lnTo>
                  <a:pt x="249" y="415"/>
                </a:lnTo>
                <a:lnTo>
                  <a:pt x="252" y="400"/>
                </a:lnTo>
                <a:lnTo>
                  <a:pt x="251" y="386"/>
                </a:lnTo>
                <a:lnTo>
                  <a:pt x="248" y="376"/>
                </a:lnTo>
                <a:lnTo>
                  <a:pt x="243" y="367"/>
                </a:lnTo>
                <a:lnTo>
                  <a:pt x="236" y="359"/>
                </a:lnTo>
                <a:lnTo>
                  <a:pt x="227" y="352"/>
                </a:lnTo>
                <a:lnTo>
                  <a:pt x="216" y="348"/>
                </a:lnTo>
                <a:lnTo>
                  <a:pt x="203" y="345"/>
                </a:lnTo>
                <a:lnTo>
                  <a:pt x="189" y="344"/>
                </a:lnTo>
                <a:lnTo>
                  <a:pt x="173" y="345"/>
                </a:lnTo>
                <a:lnTo>
                  <a:pt x="159" y="347"/>
                </a:lnTo>
                <a:lnTo>
                  <a:pt x="145" y="350"/>
                </a:lnTo>
                <a:lnTo>
                  <a:pt x="126" y="355"/>
                </a:lnTo>
                <a:lnTo>
                  <a:pt x="111" y="359"/>
                </a:lnTo>
                <a:lnTo>
                  <a:pt x="94" y="362"/>
                </a:lnTo>
                <a:lnTo>
                  <a:pt x="75" y="364"/>
                </a:lnTo>
                <a:lnTo>
                  <a:pt x="59" y="364"/>
                </a:lnTo>
                <a:lnTo>
                  <a:pt x="46" y="361"/>
                </a:lnTo>
                <a:lnTo>
                  <a:pt x="32" y="357"/>
                </a:lnTo>
                <a:lnTo>
                  <a:pt x="20" y="351"/>
                </a:lnTo>
                <a:lnTo>
                  <a:pt x="10" y="343"/>
                </a:lnTo>
                <a:lnTo>
                  <a:pt x="3" y="330"/>
                </a:lnTo>
                <a:lnTo>
                  <a:pt x="0" y="317"/>
                </a:lnTo>
                <a:lnTo>
                  <a:pt x="2" y="304"/>
                </a:lnTo>
                <a:lnTo>
                  <a:pt x="7" y="290"/>
                </a:lnTo>
                <a:lnTo>
                  <a:pt x="12" y="280"/>
                </a:lnTo>
                <a:lnTo>
                  <a:pt x="21" y="270"/>
                </a:lnTo>
                <a:lnTo>
                  <a:pt x="32" y="261"/>
                </a:lnTo>
                <a:lnTo>
                  <a:pt x="42" y="254"/>
                </a:lnTo>
                <a:lnTo>
                  <a:pt x="54" y="247"/>
                </a:lnTo>
                <a:lnTo>
                  <a:pt x="67" y="243"/>
                </a:lnTo>
                <a:lnTo>
                  <a:pt x="80" y="240"/>
                </a:lnTo>
                <a:lnTo>
                  <a:pt x="94" y="238"/>
                </a:lnTo>
                <a:lnTo>
                  <a:pt x="112" y="235"/>
                </a:lnTo>
                <a:lnTo>
                  <a:pt x="130" y="233"/>
                </a:lnTo>
                <a:lnTo>
                  <a:pt x="146" y="230"/>
                </a:lnTo>
                <a:lnTo>
                  <a:pt x="161" y="224"/>
                </a:lnTo>
                <a:lnTo>
                  <a:pt x="171" y="217"/>
                </a:lnTo>
                <a:lnTo>
                  <a:pt x="180" y="207"/>
                </a:lnTo>
                <a:lnTo>
                  <a:pt x="188" y="197"/>
                </a:lnTo>
                <a:lnTo>
                  <a:pt x="192" y="187"/>
                </a:lnTo>
                <a:lnTo>
                  <a:pt x="195" y="173"/>
                </a:lnTo>
                <a:lnTo>
                  <a:pt x="196" y="156"/>
                </a:lnTo>
                <a:lnTo>
                  <a:pt x="195" y="141"/>
                </a:lnTo>
                <a:lnTo>
                  <a:pt x="194" y="124"/>
                </a:lnTo>
                <a:lnTo>
                  <a:pt x="193" y="107"/>
                </a:lnTo>
                <a:lnTo>
                  <a:pt x="192" y="86"/>
                </a:lnTo>
                <a:lnTo>
                  <a:pt x="191" y="69"/>
                </a:lnTo>
                <a:lnTo>
                  <a:pt x="192" y="58"/>
                </a:lnTo>
                <a:lnTo>
                  <a:pt x="194" y="50"/>
                </a:lnTo>
                <a:close/>
              </a:path>
            </a:pathLst>
          </a:custGeom>
          <a:solidFill>
            <a:srgbClr val="CCFFF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4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37"/>
          <p:cNvSpPr>
            <a:spLocks noChangeArrowheads="1"/>
          </p:cNvSpPr>
          <p:nvPr/>
        </p:nvSpPr>
        <p:spPr bwMode="auto">
          <a:xfrm>
            <a:off x="7755754" y="3904169"/>
            <a:ext cx="57849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b="1" u="none" dirty="0" smtClean="0">
                <a:latin typeface="Arial" pitchFamily="34" charset="0"/>
                <a:cs typeface="Arial" pitchFamily="34" charset="0"/>
              </a:rPr>
              <a:t>Task</a:t>
            </a:r>
            <a:endParaRPr lang="en-US" sz="1400" b="1" u="none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877" y="4259349"/>
            <a:ext cx="427750" cy="34757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246" y="3683936"/>
            <a:ext cx="427750" cy="34757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024" y="4090962"/>
            <a:ext cx="427750" cy="347579"/>
          </a:xfrm>
          <a:prstGeom prst="rect">
            <a:avLst/>
          </a:prstGeom>
        </p:spPr>
      </p:pic>
      <p:sp>
        <p:nvSpPr>
          <p:cNvPr id="33" name="AutoShape 49"/>
          <p:cNvSpPr>
            <a:spLocks noChangeAspect="1" noChangeArrowheads="1"/>
          </p:cNvSpPr>
          <p:nvPr/>
        </p:nvSpPr>
        <p:spPr bwMode="auto">
          <a:xfrm flipH="1" flipV="1">
            <a:off x="6856760" y="4026738"/>
            <a:ext cx="292100" cy="4064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17694720 60000 65536"/>
              <a:gd name="T11" fmla="*/ 5898240 60000 65536"/>
              <a:gd name="T12" fmla="*/ 5898240 60000 65536"/>
              <a:gd name="T13" fmla="*/ 5898240 60000 65536"/>
              <a:gd name="T14" fmla="*/ 0 60000 65536"/>
              <a:gd name="T15" fmla="*/ 0 w 21600"/>
              <a:gd name="T16" fmla="*/ 8269 h 21600"/>
              <a:gd name="T17" fmla="*/ 6104 w 21600"/>
              <a:gd name="T18" fmla="*/ 21600 h 2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1600">
                <a:moveTo>
                  <a:pt x="15662" y="14285"/>
                </a:moveTo>
                <a:lnTo>
                  <a:pt x="21600" y="8310"/>
                </a:lnTo>
                <a:lnTo>
                  <a:pt x="18630" y="8310"/>
                </a:lnTo>
                <a:cubicBezTo>
                  <a:pt x="18630" y="3721"/>
                  <a:pt x="14430" y="0"/>
                  <a:pt x="9250" y="0"/>
                </a:cubicBezTo>
                <a:cubicBezTo>
                  <a:pt x="4141" y="0"/>
                  <a:pt x="0" y="3799"/>
                  <a:pt x="0" y="8485"/>
                </a:cubicBezTo>
                <a:lnTo>
                  <a:pt x="0" y="21600"/>
                </a:lnTo>
                <a:lnTo>
                  <a:pt x="6110" y="21600"/>
                </a:lnTo>
                <a:lnTo>
                  <a:pt x="6110" y="8310"/>
                </a:lnTo>
                <a:cubicBezTo>
                  <a:pt x="6110" y="6947"/>
                  <a:pt x="7362" y="5842"/>
                  <a:pt x="8907" y="5842"/>
                </a:cubicBezTo>
                <a:lnTo>
                  <a:pt x="9725" y="5842"/>
                </a:lnTo>
                <a:cubicBezTo>
                  <a:pt x="11269" y="5842"/>
                  <a:pt x="12520" y="6947"/>
                  <a:pt x="12520" y="8310"/>
                </a:cubicBezTo>
                <a:lnTo>
                  <a:pt x="9725" y="8310"/>
                </a:lnTo>
                <a:close/>
              </a:path>
            </a:pathLst>
          </a:cu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4" name="AutoShape 45"/>
          <p:cNvSpPr>
            <a:spLocks noChangeAspect="1" noChangeArrowheads="1"/>
          </p:cNvSpPr>
          <p:nvPr/>
        </p:nvSpPr>
        <p:spPr bwMode="auto">
          <a:xfrm flipH="1" flipV="1">
            <a:off x="5375645" y="2176584"/>
            <a:ext cx="292100" cy="4064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17694720 60000 65536"/>
              <a:gd name="T11" fmla="*/ 5898240 60000 65536"/>
              <a:gd name="T12" fmla="*/ 5898240 60000 65536"/>
              <a:gd name="T13" fmla="*/ 5898240 60000 65536"/>
              <a:gd name="T14" fmla="*/ 0 60000 65536"/>
              <a:gd name="T15" fmla="*/ 0 w 21600"/>
              <a:gd name="T16" fmla="*/ 8269 h 21600"/>
              <a:gd name="T17" fmla="*/ 6104 w 21600"/>
              <a:gd name="T18" fmla="*/ 21600 h 2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1600">
                <a:moveTo>
                  <a:pt x="15662" y="14285"/>
                </a:moveTo>
                <a:lnTo>
                  <a:pt x="21600" y="8310"/>
                </a:lnTo>
                <a:lnTo>
                  <a:pt x="18630" y="8310"/>
                </a:lnTo>
                <a:cubicBezTo>
                  <a:pt x="18630" y="3721"/>
                  <a:pt x="14430" y="0"/>
                  <a:pt x="9250" y="0"/>
                </a:cubicBezTo>
                <a:cubicBezTo>
                  <a:pt x="4141" y="0"/>
                  <a:pt x="0" y="3799"/>
                  <a:pt x="0" y="8485"/>
                </a:cubicBezTo>
                <a:lnTo>
                  <a:pt x="0" y="21600"/>
                </a:lnTo>
                <a:lnTo>
                  <a:pt x="6110" y="21600"/>
                </a:lnTo>
                <a:lnTo>
                  <a:pt x="6110" y="8310"/>
                </a:lnTo>
                <a:cubicBezTo>
                  <a:pt x="6110" y="6947"/>
                  <a:pt x="7362" y="5842"/>
                  <a:pt x="8907" y="5842"/>
                </a:cubicBezTo>
                <a:lnTo>
                  <a:pt x="9725" y="5842"/>
                </a:lnTo>
                <a:cubicBezTo>
                  <a:pt x="11269" y="5842"/>
                  <a:pt x="12520" y="6947"/>
                  <a:pt x="12520" y="8310"/>
                </a:cubicBezTo>
                <a:lnTo>
                  <a:pt x="9725" y="8310"/>
                </a:lnTo>
                <a:close/>
              </a:path>
            </a:pathLst>
          </a:cu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5" name="AutoShape 46"/>
          <p:cNvSpPr>
            <a:spLocks noChangeAspect="1" noChangeArrowheads="1"/>
          </p:cNvSpPr>
          <p:nvPr/>
        </p:nvSpPr>
        <p:spPr bwMode="auto">
          <a:xfrm flipH="1" flipV="1">
            <a:off x="7085668" y="2487524"/>
            <a:ext cx="292100" cy="4064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17694720 60000 65536"/>
              <a:gd name="T11" fmla="*/ 5898240 60000 65536"/>
              <a:gd name="T12" fmla="*/ 5898240 60000 65536"/>
              <a:gd name="T13" fmla="*/ 5898240 60000 65536"/>
              <a:gd name="T14" fmla="*/ 0 60000 65536"/>
              <a:gd name="T15" fmla="*/ 0 w 21600"/>
              <a:gd name="T16" fmla="*/ 8269 h 21600"/>
              <a:gd name="T17" fmla="*/ 6104 w 21600"/>
              <a:gd name="T18" fmla="*/ 21600 h 2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1600">
                <a:moveTo>
                  <a:pt x="15662" y="14285"/>
                </a:moveTo>
                <a:lnTo>
                  <a:pt x="21600" y="8310"/>
                </a:lnTo>
                <a:lnTo>
                  <a:pt x="18630" y="8310"/>
                </a:lnTo>
                <a:cubicBezTo>
                  <a:pt x="18630" y="3721"/>
                  <a:pt x="14430" y="0"/>
                  <a:pt x="9250" y="0"/>
                </a:cubicBezTo>
                <a:cubicBezTo>
                  <a:pt x="4141" y="0"/>
                  <a:pt x="0" y="3799"/>
                  <a:pt x="0" y="8485"/>
                </a:cubicBezTo>
                <a:lnTo>
                  <a:pt x="0" y="21600"/>
                </a:lnTo>
                <a:lnTo>
                  <a:pt x="6110" y="21600"/>
                </a:lnTo>
                <a:lnTo>
                  <a:pt x="6110" y="8310"/>
                </a:lnTo>
                <a:cubicBezTo>
                  <a:pt x="6110" y="6947"/>
                  <a:pt x="7362" y="5842"/>
                  <a:pt x="8907" y="5842"/>
                </a:cubicBezTo>
                <a:lnTo>
                  <a:pt x="9725" y="5842"/>
                </a:lnTo>
                <a:cubicBezTo>
                  <a:pt x="11269" y="5842"/>
                  <a:pt x="12520" y="6947"/>
                  <a:pt x="12520" y="8310"/>
                </a:cubicBezTo>
                <a:lnTo>
                  <a:pt x="9725" y="8310"/>
                </a:lnTo>
                <a:close/>
              </a:path>
            </a:pathLst>
          </a:cu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6" name="AutoShape 48"/>
          <p:cNvSpPr>
            <a:spLocks noChangeAspect="1" noChangeArrowheads="1"/>
          </p:cNvSpPr>
          <p:nvPr/>
        </p:nvSpPr>
        <p:spPr bwMode="auto">
          <a:xfrm flipH="1" flipV="1">
            <a:off x="5823111" y="3501324"/>
            <a:ext cx="292100" cy="4064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17694720 60000 65536"/>
              <a:gd name="T11" fmla="*/ 5898240 60000 65536"/>
              <a:gd name="T12" fmla="*/ 5898240 60000 65536"/>
              <a:gd name="T13" fmla="*/ 5898240 60000 65536"/>
              <a:gd name="T14" fmla="*/ 0 60000 65536"/>
              <a:gd name="T15" fmla="*/ 0 w 21600"/>
              <a:gd name="T16" fmla="*/ 8269 h 21600"/>
              <a:gd name="T17" fmla="*/ 6104 w 21600"/>
              <a:gd name="T18" fmla="*/ 21600 h 2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1600">
                <a:moveTo>
                  <a:pt x="15662" y="14285"/>
                </a:moveTo>
                <a:lnTo>
                  <a:pt x="21600" y="8310"/>
                </a:lnTo>
                <a:lnTo>
                  <a:pt x="18630" y="8310"/>
                </a:lnTo>
                <a:cubicBezTo>
                  <a:pt x="18630" y="3721"/>
                  <a:pt x="14430" y="0"/>
                  <a:pt x="9250" y="0"/>
                </a:cubicBezTo>
                <a:cubicBezTo>
                  <a:pt x="4141" y="0"/>
                  <a:pt x="0" y="3799"/>
                  <a:pt x="0" y="8485"/>
                </a:cubicBezTo>
                <a:lnTo>
                  <a:pt x="0" y="21600"/>
                </a:lnTo>
                <a:lnTo>
                  <a:pt x="6110" y="21600"/>
                </a:lnTo>
                <a:lnTo>
                  <a:pt x="6110" y="8310"/>
                </a:lnTo>
                <a:cubicBezTo>
                  <a:pt x="6110" y="6947"/>
                  <a:pt x="7362" y="5842"/>
                  <a:pt x="8907" y="5842"/>
                </a:cubicBezTo>
                <a:lnTo>
                  <a:pt x="9725" y="5842"/>
                </a:lnTo>
                <a:cubicBezTo>
                  <a:pt x="11269" y="5842"/>
                  <a:pt x="12520" y="6947"/>
                  <a:pt x="12520" y="8310"/>
                </a:cubicBezTo>
                <a:lnTo>
                  <a:pt x="9725" y="8310"/>
                </a:lnTo>
                <a:close/>
              </a:path>
            </a:pathLst>
          </a:cu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7" name="AutoShape 47"/>
          <p:cNvSpPr>
            <a:spLocks noChangeAspect="1" noChangeArrowheads="1"/>
          </p:cNvSpPr>
          <p:nvPr/>
        </p:nvSpPr>
        <p:spPr bwMode="auto">
          <a:xfrm flipH="1" flipV="1">
            <a:off x="8624609" y="2081124"/>
            <a:ext cx="292100" cy="4064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17694720 60000 65536"/>
              <a:gd name="T11" fmla="*/ 5898240 60000 65536"/>
              <a:gd name="T12" fmla="*/ 5898240 60000 65536"/>
              <a:gd name="T13" fmla="*/ 5898240 60000 65536"/>
              <a:gd name="T14" fmla="*/ 0 60000 65536"/>
              <a:gd name="T15" fmla="*/ 0 w 21600"/>
              <a:gd name="T16" fmla="*/ 8269 h 21600"/>
              <a:gd name="T17" fmla="*/ 6104 w 21600"/>
              <a:gd name="T18" fmla="*/ 21600 h 2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1600">
                <a:moveTo>
                  <a:pt x="15662" y="14285"/>
                </a:moveTo>
                <a:lnTo>
                  <a:pt x="21600" y="8310"/>
                </a:lnTo>
                <a:lnTo>
                  <a:pt x="18630" y="8310"/>
                </a:lnTo>
                <a:cubicBezTo>
                  <a:pt x="18630" y="3721"/>
                  <a:pt x="14430" y="0"/>
                  <a:pt x="9250" y="0"/>
                </a:cubicBezTo>
                <a:cubicBezTo>
                  <a:pt x="4141" y="0"/>
                  <a:pt x="0" y="3799"/>
                  <a:pt x="0" y="8485"/>
                </a:cubicBezTo>
                <a:lnTo>
                  <a:pt x="0" y="21600"/>
                </a:lnTo>
                <a:lnTo>
                  <a:pt x="6110" y="21600"/>
                </a:lnTo>
                <a:lnTo>
                  <a:pt x="6110" y="8310"/>
                </a:lnTo>
                <a:cubicBezTo>
                  <a:pt x="6110" y="6947"/>
                  <a:pt x="7362" y="5842"/>
                  <a:pt x="8907" y="5842"/>
                </a:cubicBezTo>
                <a:lnTo>
                  <a:pt x="9725" y="5842"/>
                </a:lnTo>
                <a:cubicBezTo>
                  <a:pt x="11269" y="5842"/>
                  <a:pt x="12520" y="6947"/>
                  <a:pt x="12520" y="8310"/>
                </a:cubicBezTo>
                <a:lnTo>
                  <a:pt x="9725" y="8310"/>
                </a:lnTo>
                <a:close/>
              </a:path>
            </a:pathLst>
          </a:cu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8" name="AutoShape 50"/>
          <p:cNvSpPr>
            <a:spLocks noChangeAspect="1" noChangeArrowheads="1"/>
          </p:cNvSpPr>
          <p:nvPr/>
        </p:nvSpPr>
        <p:spPr bwMode="auto">
          <a:xfrm flipH="1" flipV="1">
            <a:off x="8587733" y="3358311"/>
            <a:ext cx="292100" cy="4064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17694720 60000 65536"/>
              <a:gd name="T11" fmla="*/ 5898240 60000 65536"/>
              <a:gd name="T12" fmla="*/ 5898240 60000 65536"/>
              <a:gd name="T13" fmla="*/ 5898240 60000 65536"/>
              <a:gd name="T14" fmla="*/ 0 60000 65536"/>
              <a:gd name="T15" fmla="*/ 0 w 21600"/>
              <a:gd name="T16" fmla="*/ 8269 h 21600"/>
              <a:gd name="T17" fmla="*/ 6104 w 21600"/>
              <a:gd name="T18" fmla="*/ 21600 h 2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1600">
                <a:moveTo>
                  <a:pt x="15662" y="14285"/>
                </a:moveTo>
                <a:lnTo>
                  <a:pt x="21600" y="8310"/>
                </a:lnTo>
                <a:lnTo>
                  <a:pt x="18630" y="8310"/>
                </a:lnTo>
                <a:cubicBezTo>
                  <a:pt x="18630" y="3721"/>
                  <a:pt x="14430" y="0"/>
                  <a:pt x="9250" y="0"/>
                </a:cubicBezTo>
                <a:cubicBezTo>
                  <a:pt x="4141" y="0"/>
                  <a:pt x="0" y="3799"/>
                  <a:pt x="0" y="8485"/>
                </a:cubicBezTo>
                <a:lnTo>
                  <a:pt x="0" y="21600"/>
                </a:lnTo>
                <a:lnTo>
                  <a:pt x="6110" y="21600"/>
                </a:lnTo>
                <a:lnTo>
                  <a:pt x="6110" y="8310"/>
                </a:lnTo>
                <a:cubicBezTo>
                  <a:pt x="6110" y="6947"/>
                  <a:pt x="7362" y="5842"/>
                  <a:pt x="8907" y="5842"/>
                </a:cubicBezTo>
                <a:lnTo>
                  <a:pt x="9725" y="5842"/>
                </a:lnTo>
                <a:cubicBezTo>
                  <a:pt x="11269" y="5842"/>
                  <a:pt x="12520" y="6947"/>
                  <a:pt x="12520" y="8310"/>
                </a:cubicBezTo>
                <a:lnTo>
                  <a:pt x="9725" y="8310"/>
                </a:lnTo>
                <a:close/>
              </a:path>
            </a:pathLst>
          </a:cu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537880" y="6431010"/>
            <a:ext cx="7834517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Again, we emphasize commonalities &amp; </a:t>
            </a:r>
            <a:r>
              <a:rPr lang="en-US" sz="2000" dirty="0" err="1" smtClean="0"/>
              <a:t>variabilities</a:t>
            </a:r>
            <a:r>
              <a:rPr lang="en-US" sz="2000" dirty="0" smtClean="0"/>
              <a:t> in our discussion</a:t>
            </a:r>
            <a:endParaRPr lang="en-US" sz="2000" dirty="0"/>
          </a:p>
        </p:txBody>
      </p:sp>
      <p:pic>
        <p:nvPicPr>
          <p:cNvPr id="41" name="Picture 9" descr="Schmid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4936" y="4414948"/>
            <a:ext cx="1543051" cy="189132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89898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108"/>
          <p:cNvGrpSpPr>
            <a:grpSpLocks noChangeAspect="1"/>
          </p:cNvGrpSpPr>
          <p:nvPr/>
        </p:nvGrpSpPr>
        <p:grpSpPr bwMode="auto">
          <a:xfrm>
            <a:off x="6117229" y="4340194"/>
            <a:ext cx="2128774" cy="1038170"/>
            <a:chOff x="1220" y="2991"/>
            <a:chExt cx="1298" cy="630"/>
          </a:xfrm>
        </p:grpSpPr>
        <p:sp>
          <p:nvSpPr>
            <p:cNvPr id="89" name="Rectangle 109"/>
            <p:cNvSpPr>
              <a:spLocks noChangeAspect="1" noChangeArrowheads="1"/>
            </p:cNvSpPr>
            <p:nvPr/>
          </p:nvSpPr>
          <p:spPr bwMode="auto">
            <a:xfrm>
              <a:off x="1220" y="2991"/>
              <a:ext cx="1298" cy="6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pic>
          <p:nvPicPr>
            <p:cNvPr id="90" name="Picture 110" descr="TAO1"/>
            <p:cNvPicPr preferRelativeResize="0"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53" y="3051"/>
              <a:ext cx="1255" cy="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1" name="AutoShape 10"/>
          <p:cNvSpPr>
            <a:spLocks noChangeArrowheads="1"/>
          </p:cNvSpPr>
          <p:nvPr/>
        </p:nvSpPr>
        <p:spPr bwMode="auto">
          <a:xfrm rot="16410783" flipH="1">
            <a:off x="5673045" y="3999107"/>
            <a:ext cx="658355" cy="1079428"/>
          </a:xfrm>
          <a:prstGeom prst="flowChartMerge">
            <a:avLst/>
          </a:prstGeom>
          <a:gradFill rotWithShape="1">
            <a:gsLst>
              <a:gs pos="0">
                <a:srgbClr val="EAEAEA"/>
              </a:gs>
              <a:gs pos="100000">
                <a:srgbClr val="6C6C6C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39" y="4058476"/>
            <a:ext cx="4717049" cy="1324497"/>
          </a:xfrm>
          <a:prstGeom prst="rect">
            <a:avLst/>
          </a:prstGeom>
        </p:spPr>
      </p:pic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685" y="1290919"/>
            <a:ext cx="9311334" cy="2732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2" name="Rectangle 2"/>
          <p:cNvSpPr>
            <a:spLocks noGrp="1" noChangeArrowheads="1"/>
          </p:cNvSpPr>
          <p:nvPr>
            <p:ph type="title"/>
          </p:nvPr>
        </p:nvSpPr>
        <p:spPr>
          <a:xfrm>
            <a:off x="512763" y="254000"/>
            <a:ext cx="7924800" cy="914400"/>
          </a:xfrm>
        </p:spPr>
        <p:txBody>
          <a:bodyPr/>
          <a:lstStyle/>
          <a:p>
            <a:r>
              <a:rPr lang="en-US" sz="3200" dirty="0" smtClean="0"/>
              <a:t>Example ACE Frameworks</a:t>
            </a:r>
          </a:p>
        </p:txBody>
      </p:sp>
      <p:sp>
        <p:nvSpPr>
          <p:cNvPr id="96" name="Rectangle 4"/>
          <p:cNvSpPr>
            <a:spLocks noGrp="1" noChangeArrowheads="1"/>
          </p:cNvSpPr>
          <p:nvPr>
            <p:ph idx="1"/>
          </p:nvPr>
        </p:nvSpPr>
        <p:spPr>
          <a:xfrm>
            <a:off x="-1" y="956666"/>
            <a:ext cx="7557248" cy="3229847"/>
          </a:xfrm>
        </p:spPr>
        <p:txBody>
          <a:bodyPr>
            <a:noAutofit/>
          </a:bodyPr>
          <a:lstStyle/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b="1" dirty="0" smtClean="0"/>
              <a:t>Reactor </a:t>
            </a:r>
            <a:r>
              <a:rPr lang="en-US" sz="2000" dirty="0" smtClean="0"/>
              <a:t>– Handling of synchronous initiation events</a:t>
            </a:r>
            <a:endParaRPr lang="en-US" sz="2000" dirty="0"/>
          </a:p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endParaRPr lang="en-US" sz="2000" dirty="0" smtClean="0"/>
          </a:p>
        </p:txBody>
      </p:sp>
      <p:sp>
        <p:nvSpPr>
          <p:cNvPr id="38" name="Rectangle 37"/>
          <p:cNvSpPr/>
          <p:nvPr/>
        </p:nvSpPr>
        <p:spPr bwMode="auto">
          <a:xfrm>
            <a:off x="12700" y="6389043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9" name="Straight Arrow Connector 38"/>
          <p:cNvCxnSpPr/>
          <p:nvPr/>
        </p:nvCxnSpPr>
        <p:spPr bwMode="auto">
          <a:xfrm flipV="1">
            <a:off x="3336563" y="3720018"/>
            <a:ext cx="1241419" cy="51462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5" name="Rectangle 54"/>
          <p:cNvSpPr/>
          <p:nvPr/>
        </p:nvSpPr>
        <p:spPr bwMode="auto">
          <a:xfrm>
            <a:off x="7667934" y="1857252"/>
            <a:ext cx="1267260" cy="458677"/>
          </a:xfrm>
          <a:prstGeom prst="rect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585579" y="1952436"/>
            <a:ext cx="1059906" cy="2688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handle_input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7667934" y="2491908"/>
            <a:ext cx="1267260" cy="458677"/>
          </a:xfrm>
          <a:prstGeom prst="rect">
            <a:avLst/>
          </a:prstGeom>
          <a:solidFill>
            <a:srgbClr val="F3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585579" y="2603527"/>
            <a:ext cx="1154482" cy="2688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handle_output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7667934" y="3120214"/>
            <a:ext cx="1267260" cy="458677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7585579" y="3225483"/>
            <a:ext cx="1127232" cy="2688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handle_signal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2275318" y="2041865"/>
            <a:ext cx="1181896" cy="458677"/>
          </a:xfrm>
          <a:prstGeom prst="rect">
            <a:avLst/>
          </a:prstGeom>
          <a:solidFill>
            <a:srgbClr val="3366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032887" y="2158564"/>
            <a:ext cx="1239442" cy="2585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run_event_loop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59979" y="6427313"/>
            <a:ext cx="8641976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6"/>
              </a:rPr>
              <a:t>www.dre.vanderbilt.edu</a:t>
            </a:r>
            <a:r>
              <a:rPr lang="en-US" sz="2000" dirty="0">
                <a:hlinkClick r:id="rId6"/>
              </a:rPr>
              <a:t>/~</a:t>
            </a:r>
            <a:r>
              <a:rPr lang="en-US" sz="2000" dirty="0" smtClean="0">
                <a:hlinkClick r:id="rId6"/>
              </a:rPr>
              <a:t>schmidt/PDF/reactor-rules.pdf</a:t>
            </a:r>
            <a:r>
              <a:rPr lang="en-US" sz="2000" dirty="0" smtClean="0"/>
              <a:t> for more info</a:t>
            </a:r>
            <a:endParaRPr lang="en-US" sz="2000" dirty="0"/>
          </a:p>
        </p:txBody>
      </p:sp>
      <p:sp>
        <p:nvSpPr>
          <p:cNvPr id="63" name="Rectangle 62"/>
          <p:cNvSpPr/>
          <p:nvPr/>
        </p:nvSpPr>
        <p:spPr>
          <a:xfrm>
            <a:off x="7557247" y="1613936"/>
            <a:ext cx="1402110" cy="166199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>
            <a:spAutoFit/>
          </a:bodyPr>
          <a:lstStyle/>
          <a:p>
            <a:pPr algn="ctr"/>
            <a:r>
              <a:rPr lang="en-US" sz="1200" dirty="0" smtClean="0">
                <a:latin typeface="Arial" pitchFamily="34" charset="0"/>
                <a:cs typeface="Arial" pitchFamily="34" charset="0"/>
              </a:rPr>
              <a:t>Event Handlers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4501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685" y="1290919"/>
            <a:ext cx="9311334" cy="2732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02" name="Rectangle 2"/>
          <p:cNvSpPr>
            <a:spLocks noGrp="1" noChangeArrowheads="1"/>
          </p:cNvSpPr>
          <p:nvPr>
            <p:ph type="title"/>
          </p:nvPr>
        </p:nvSpPr>
        <p:spPr>
          <a:xfrm>
            <a:off x="512763" y="254000"/>
            <a:ext cx="7924800" cy="914400"/>
          </a:xfrm>
        </p:spPr>
        <p:txBody>
          <a:bodyPr/>
          <a:lstStyle/>
          <a:p>
            <a:r>
              <a:rPr lang="en-US" sz="3200" dirty="0" smtClean="0"/>
              <a:t>Example ACE Frameworks</a:t>
            </a:r>
          </a:p>
        </p:txBody>
      </p:sp>
      <p:sp>
        <p:nvSpPr>
          <p:cNvPr id="96" name="Rectangle 4"/>
          <p:cNvSpPr>
            <a:spLocks noGrp="1" noChangeArrowheads="1"/>
          </p:cNvSpPr>
          <p:nvPr>
            <p:ph idx="1"/>
          </p:nvPr>
        </p:nvSpPr>
        <p:spPr>
          <a:xfrm>
            <a:off x="-1" y="956666"/>
            <a:ext cx="7557248" cy="3229847"/>
          </a:xfrm>
        </p:spPr>
        <p:txBody>
          <a:bodyPr>
            <a:noAutofit/>
          </a:bodyPr>
          <a:lstStyle/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b="1" dirty="0" smtClean="0"/>
              <a:t>Reactor </a:t>
            </a:r>
            <a:r>
              <a:rPr lang="en-US" sz="2000" dirty="0" smtClean="0"/>
              <a:t>– Handling of synchronous initiation events</a:t>
            </a:r>
            <a:endParaRPr lang="en-US" sz="2000" dirty="0"/>
          </a:p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endParaRPr lang="en-US" sz="2000" dirty="0" smtClean="0"/>
          </a:p>
        </p:txBody>
      </p:sp>
      <p:sp>
        <p:nvSpPr>
          <p:cNvPr id="38" name="Rectangle 37"/>
          <p:cNvSpPr/>
          <p:nvPr/>
        </p:nvSpPr>
        <p:spPr bwMode="auto">
          <a:xfrm>
            <a:off x="12700" y="6353183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88" name="Group 108"/>
          <p:cNvGrpSpPr>
            <a:grpSpLocks noChangeAspect="1"/>
          </p:cNvGrpSpPr>
          <p:nvPr/>
        </p:nvGrpSpPr>
        <p:grpSpPr bwMode="auto">
          <a:xfrm>
            <a:off x="6117229" y="4340194"/>
            <a:ext cx="2128774" cy="1038170"/>
            <a:chOff x="1220" y="2991"/>
            <a:chExt cx="1298" cy="630"/>
          </a:xfrm>
        </p:grpSpPr>
        <p:sp>
          <p:nvSpPr>
            <p:cNvPr id="89" name="Rectangle 109"/>
            <p:cNvSpPr>
              <a:spLocks noChangeAspect="1" noChangeArrowheads="1"/>
            </p:cNvSpPr>
            <p:nvPr/>
          </p:nvSpPr>
          <p:spPr bwMode="auto">
            <a:xfrm>
              <a:off x="1220" y="2991"/>
              <a:ext cx="1298" cy="6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pic>
          <p:nvPicPr>
            <p:cNvPr id="90" name="Picture 110" descr="TAO1"/>
            <p:cNvPicPr preferRelativeResize="0"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53" y="3051"/>
              <a:ext cx="1255" cy="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1" name="AutoShape 10"/>
          <p:cNvSpPr>
            <a:spLocks noChangeArrowheads="1"/>
          </p:cNvSpPr>
          <p:nvPr/>
        </p:nvSpPr>
        <p:spPr bwMode="auto">
          <a:xfrm rot="16410783" flipH="1">
            <a:off x="5673045" y="3999107"/>
            <a:ext cx="658355" cy="1079428"/>
          </a:xfrm>
          <a:prstGeom prst="flowChartMerge">
            <a:avLst/>
          </a:prstGeom>
          <a:gradFill rotWithShape="1">
            <a:gsLst>
              <a:gs pos="0">
                <a:srgbClr val="EAEAEA"/>
              </a:gs>
              <a:gs pos="100000">
                <a:srgbClr val="6C6C6C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44818" y="5461854"/>
            <a:ext cx="9036426" cy="135421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</a:pPr>
            <a:r>
              <a:rPr lang="en-US" sz="2000" b="1" dirty="0">
                <a:latin typeface="+mj-lt"/>
              </a:rPr>
              <a:t>Commonality</a:t>
            </a:r>
            <a:r>
              <a:rPr lang="en-US" sz="2000" dirty="0">
                <a:latin typeface="+mj-lt"/>
              </a:rPr>
              <a:t>: </a:t>
            </a:r>
            <a:r>
              <a:rPr lang="en-US" sz="2000" dirty="0" smtClean="0">
                <a:latin typeface="+mj-lt"/>
              </a:rPr>
              <a:t>Common </a:t>
            </a:r>
            <a:r>
              <a:rPr lang="en-US" sz="2000" dirty="0">
                <a:latin typeface="+mj-lt"/>
              </a:rPr>
              <a:t>interface for </a:t>
            </a:r>
            <a:r>
              <a:rPr lang="en-US" sz="2000" dirty="0" smtClean="0">
                <a:latin typeface="+mj-lt"/>
              </a:rPr>
              <a:t>handling timers, signals, &amp; I/O events synchronously</a:t>
            </a:r>
            <a:endParaRPr lang="en-US" sz="2000" dirty="0">
              <a:latin typeface="+mj-lt"/>
            </a:endParaRPr>
          </a:p>
          <a:p>
            <a:pPr marL="233363" lvl="0" indent="-233363" eaLnBrk="0" hangingPunct="0">
              <a:lnSpc>
                <a:spcPct val="100000"/>
              </a:lnSpc>
              <a:spcBef>
                <a:spcPct val="10000"/>
              </a:spcBef>
              <a:buClrTx/>
              <a:buSzPct val="85000"/>
              <a:buFontTx/>
              <a:buChar char="•"/>
            </a:pPr>
            <a:r>
              <a:rPr lang="en-US" sz="2000" b="1" dirty="0">
                <a:latin typeface="+mj-lt"/>
              </a:rPr>
              <a:t>Variability</a:t>
            </a:r>
            <a:r>
              <a:rPr lang="en-US" sz="2000" dirty="0">
                <a:latin typeface="+mj-lt"/>
              </a:rPr>
              <a:t>: </a:t>
            </a:r>
            <a:r>
              <a:rPr lang="en-US" sz="2000" dirty="0" smtClean="0">
                <a:latin typeface="+mj-lt"/>
              </a:rPr>
              <a:t>Supports different synchronous </a:t>
            </a:r>
            <a:r>
              <a:rPr lang="en-US" sz="2000" dirty="0">
                <a:latin typeface="+mj-lt"/>
              </a:rPr>
              <a:t>event detection, </a:t>
            </a:r>
            <a:r>
              <a:rPr lang="en-US" sz="2000" dirty="0" err="1">
                <a:latin typeface="+mj-lt"/>
              </a:rPr>
              <a:t>demuxing</a:t>
            </a:r>
            <a:r>
              <a:rPr lang="en-US" sz="2000" dirty="0">
                <a:latin typeface="+mj-lt"/>
              </a:rPr>
              <a:t>, &amp; dispatching </a:t>
            </a:r>
            <a:r>
              <a:rPr lang="en-US" sz="2000" dirty="0" smtClean="0">
                <a:latin typeface="+mj-lt"/>
              </a:rPr>
              <a:t>implementations </a:t>
            </a:r>
            <a:endParaRPr lang="en-US" sz="2000" dirty="0">
              <a:latin typeface="+mj-lt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557247" y="1613936"/>
            <a:ext cx="1402110" cy="166199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>
            <a:spAutoFit/>
          </a:bodyPr>
          <a:lstStyle/>
          <a:p>
            <a:pPr algn="ctr"/>
            <a:r>
              <a:rPr lang="en-US" sz="1200" b="1" dirty="0" smtClean="0">
                <a:latin typeface="Arial" pitchFamily="34" charset="0"/>
                <a:cs typeface="Arial" pitchFamily="34" charset="0"/>
              </a:rPr>
              <a:t>Event Handlers</a:t>
            </a:r>
            <a:endParaRPr lang="en-US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7667934" y="1857252"/>
            <a:ext cx="1267260" cy="458677"/>
          </a:xfrm>
          <a:prstGeom prst="rect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585579" y="1952436"/>
            <a:ext cx="1059906" cy="2688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handle_input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7667934" y="2491908"/>
            <a:ext cx="1267260" cy="458677"/>
          </a:xfrm>
          <a:prstGeom prst="rect">
            <a:avLst/>
          </a:prstGeom>
          <a:solidFill>
            <a:srgbClr val="F3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585579" y="2603527"/>
            <a:ext cx="1154482" cy="2688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handle_output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7667934" y="3120214"/>
            <a:ext cx="1267260" cy="458677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7585579" y="3225483"/>
            <a:ext cx="1127232" cy="2688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handle_signal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2275318" y="2041865"/>
            <a:ext cx="1181896" cy="458677"/>
          </a:xfrm>
          <a:prstGeom prst="rect">
            <a:avLst/>
          </a:prstGeom>
          <a:solidFill>
            <a:srgbClr val="3366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032887" y="2158564"/>
            <a:ext cx="1239442" cy="2585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run_event_loop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39" y="4058476"/>
            <a:ext cx="4717049" cy="1324497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 bwMode="auto">
          <a:xfrm flipV="1">
            <a:off x="3336563" y="3720018"/>
            <a:ext cx="1241419" cy="51462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9110686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Rectangle 2"/>
          <p:cNvSpPr>
            <a:spLocks noGrp="1" noChangeArrowheads="1"/>
          </p:cNvSpPr>
          <p:nvPr>
            <p:ph type="title"/>
          </p:nvPr>
        </p:nvSpPr>
        <p:spPr>
          <a:xfrm>
            <a:off x="512763" y="254000"/>
            <a:ext cx="7924800" cy="914400"/>
          </a:xfrm>
        </p:spPr>
        <p:txBody>
          <a:bodyPr/>
          <a:lstStyle/>
          <a:p>
            <a:r>
              <a:rPr lang="en-US" sz="3200" dirty="0" smtClean="0"/>
              <a:t>Example ACE Frameworks</a:t>
            </a:r>
          </a:p>
        </p:txBody>
      </p:sp>
      <p:sp>
        <p:nvSpPr>
          <p:cNvPr id="96" name="Rectangle 4"/>
          <p:cNvSpPr>
            <a:spLocks noGrp="1" noChangeArrowheads="1"/>
          </p:cNvSpPr>
          <p:nvPr>
            <p:ph idx="1"/>
          </p:nvPr>
        </p:nvSpPr>
        <p:spPr>
          <a:xfrm>
            <a:off x="-2" y="956666"/>
            <a:ext cx="6857855" cy="3229847"/>
          </a:xfrm>
        </p:spPr>
        <p:txBody>
          <a:bodyPr>
            <a:noAutofit/>
          </a:bodyPr>
          <a:lstStyle/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b="1" dirty="0" err="1" smtClean="0"/>
              <a:t>Proactor</a:t>
            </a:r>
            <a:r>
              <a:rPr lang="en-US" sz="2000" b="1" dirty="0" smtClean="0"/>
              <a:t> </a:t>
            </a:r>
            <a:r>
              <a:rPr lang="en-US" sz="2000" dirty="0" smtClean="0"/>
              <a:t>– Handling of asynchronous completion events</a:t>
            </a:r>
          </a:p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endParaRPr lang="en-US" sz="2000" dirty="0" smtClean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87" y="1344702"/>
            <a:ext cx="8456426" cy="259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Rectangle 41"/>
          <p:cNvSpPr/>
          <p:nvPr/>
        </p:nvSpPr>
        <p:spPr bwMode="auto">
          <a:xfrm>
            <a:off x="12700" y="6389043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64" name="Group 108"/>
          <p:cNvGrpSpPr>
            <a:grpSpLocks noChangeAspect="1"/>
          </p:cNvGrpSpPr>
          <p:nvPr/>
        </p:nvGrpSpPr>
        <p:grpSpPr bwMode="auto">
          <a:xfrm>
            <a:off x="6117229" y="4340194"/>
            <a:ext cx="2128774" cy="1038170"/>
            <a:chOff x="1220" y="2991"/>
            <a:chExt cx="1298" cy="630"/>
          </a:xfrm>
        </p:grpSpPr>
        <p:sp>
          <p:nvSpPr>
            <p:cNvPr id="65" name="Rectangle 109"/>
            <p:cNvSpPr>
              <a:spLocks noChangeAspect="1" noChangeArrowheads="1"/>
            </p:cNvSpPr>
            <p:nvPr/>
          </p:nvSpPr>
          <p:spPr bwMode="auto">
            <a:xfrm>
              <a:off x="1220" y="2991"/>
              <a:ext cx="1298" cy="6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pic>
          <p:nvPicPr>
            <p:cNvPr id="66" name="Picture 110" descr="TAO1"/>
            <p:cNvPicPr preferRelativeResize="0"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53" y="3051"/>
              <a:ext cx="1255" cy="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7" name="AutoShape 10"/>
          <p:cNvSpPr>
            <a:spLocks noChangeArrowheads="1"/>
          </p:cNvSpPr>
          <p:nvPr/>
        </p:nvSpPr>
        <p:spPr bwMode="auto">
          <a:xfrm rot="16410783" flipH="1">
            <a:off x="5673045" y="3999107"/>
            <a:ext cx="658355" cy="1079428"/>
          </a:xfrm>
          <a:prstGeom prst="flowChartMerge">
            <a:avLst/>
          </a:prstGeom>
          <a:gradFill rotWithShape="1">
            <a:gsLst>
              <a:gs pos="0">
                <a:srgbClr val="EAEAEA"/>
              </a:gs>
              <a:gs pos="100000">
                <a:srgbClr val="6C6C6C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70" name="Rectangle 69"/>
          <p:cNvSpPr/>
          <p:nvPr/>
        </p:nvSpPr>
        <p:spPr bwMode="auto">
          <a:xfrm>
            <a:off x="2169388" y="1878641"/>
            <a:ext cx="1119912" cy="458677"/>
          </a:xfrm>
          <a:prstGeom prst="rect">
            <a:avLst/>
          </a:prstGeom>
          <a:solidFill>
            <a:srgbClr val="008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897299" y="1980025"/>
            <a:ext cx="1239442" cy="2585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run_event_loop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4096110" y="1712586"/>
            <a:ext cx="978846" cy="458677"/>
          </a:xfrm>
          <a:prstGeom prst="rect">
            <a:avLst/>
          </a:prstGeom>
          <a:solidFill>
            <a:srgbClr val="F3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842977" y="1811506"/>
            <a:ext cx="1132926" cy="2585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200" dirty="0" err="1">
                <a:latin typeface="Arial" pitchFamily="34" charset="0"/>
                <a:cs typeface="Arial" pitchFamily="34" charset="0"/>
              </a:rPr>
              <a:t>h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andle_accept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3603813" y="2265320"/>
            <a:ext cx="1288590" cy="458677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3304275" y="2366805"/>
            <a:ext cx="1496564" cy="2585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lIns="45720" rIns="45720">
            <a:spAutoFit/>
          </a:bodyPr>
          <a:lstStyle/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handle_read_stream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537886" y="6427313"/>
            <a:ext cx="8086164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5"/>
              </a:rPr>
              <a:t>www.dre.vanderbilt.edu</a:t>
            </a:r>
            <a:r>
              <a:rPr lang="en-US" sz="2000" dirty="0">
                <a:hlinkClick r:id="rId5"/>
              </a:rPr>
              <a:t>/~</a:t>
            </a:r>
            <a:r>
              <a:rPr lang="en-US" sz="2000" dirty="0" smtClean="0">
                <a:hlinkClick r:id="rId5"/>
              </a:rPr>
              <a:t>schmidt/PDF/proactor.pdf</a:t>
            </a:r>
            <a:r>
              <a:rPr lang="en-US" sz="2000" dirty="0" smtClean="0"/>
              <a:t> for more info</a:t>
            </a:r>
            <a:endParaRPr lang="en-US" sz="20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39" y="4058476"/>
            <a:ext cx="4717049" cy="1324497"/>
          </a:xfrm>
          <a:prstGeom prst="rect">
            <a:avLst/>
          </a:prstGeom>
        </p:spPr>
      </p:pic>
      <p:cxnSp>
        <p:nvCxnSpPr>
          <p:cNvPr id="69" name="Straight Arrow Connector 68"/>
          <p:cNvCxnSpPr/>
          <p:nvPr/>
        </p:nvCxnSpPr>
        <p:spPr bwMode="auto">
          <a:xfrm flipV="1">
            <a:off x="5531763" y="3850105"/>
            <a:ext cx="941226" cy="417012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" name="Rectangle 19"/>
          <p:cNvSpPr/>
          <p:nvPr/>
        </p:nvSpPr>
        <p:spPr>
          <a:xfrm>
            <a:off x="2517609" y="2366805"/>
            <a:ext cx="580287" cy="3046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u="none" dirty="0" smtClean="0">
                <a:latin typeface="Arial" pitchFamily="34" charset="0"/>
                <a:cs typeface="Arial" pitchFamily="34" charset="0"/>
              </a:rPr>
              <a:t>ACE_</a:t>
            </a:r>
            <a:br>
              <a:rPr lang="en-US" sz="1100" b="1" u="none" dirty="0" smtClean="0">
                <a:latin typeface="Arial" pitchFamily="34" charset="0"/>
                <a:cs typeface="Arial" pitchFamily="34" charset="0"/>
              </a:rPr>
            </a:br>
            <a:r>
              <a:rPr lang="en-US" sz="1100" b="1" u="none" dirty="0" err="1" smtClean="0">
                <a:latin typeface="Arial" pitchFamily="34" charset="0"/>
                <a:cs typeface="Arial" pitchFamily="34" charset="0"/>
              </a:rPr>
              <a:t>Proactor</a:t>
            </a: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70280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Rectangle 2"/>
          <p:cNvSpPr>
            <a:spLocks noGrp="1" noChangeArrowheads="1"/>
          </p:cNvSpPr>
          <p:nvPr>
            <p:ph type="title"/>
          </p:nvPr>
        </p:nvSpPr>
        <p:spPr>
          <a:xfrm>
            <a:off x="512763" y="254000"/>
            <a:ext cx="7924800" cy="914400"/>
          </a:xfrm>
        </p:spPr>
        <p:txBody>
          <a:bodyPr/>
          <a:lstStyle/>
          <a:p>
            <a:r>
              <a:rPr lang="en-US" sz="3200" dirty="0" smtClean="0"/>
              <a:t>Example ACE Frameworks</a:t>
            </a:r>
          </a:p>
        </p:txBody>
      </p:sp>
      <p:sp>
        <p:nvSpPr>
          <p:cNvPr id="96" name="Rectangle 4"/>
          <p:cNvSpPr>
            <a:spLocks noGrp="1" noChangeArrowheads="1"/>
          </p:cNvSpPr>
          <p:nvPr>
            <p:ph idx="1"/>
          </p:nvPr>
        </p:nvSpPr>
        <p:spPr>
          <a:xfrm>
            <a:off x="-2" y="956666"/>
            <a:ext cx="6857855" cy="3229847"/>
          </a:xfrm>
        </p:spPr>
        <p:txBody>
          <a:bodyPr>
            <a:noAutofit/>
          </a:bodyPr>
          <a:lstStyle/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b="1" dirty="0" err="1" smtClean="0"/>
              <a:t>Proactor</a:t>
            </a:r>
            <a:r>
              <a:rPr lang="en-US" sz="2000" b="1" dirty="0" smtClean="0"/>
              <a:t> </a:t>
            </a:r>
            <a:r>
              <a:rPr lang="en-US" sz="2000" dirty="0" smtClean="0"/>
              <a:t>– Handling of asynchronous completion events</a:t>
            </a:r>
          </a:p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endParaRPr lang="en-US" sz="2000" dirty="0" smtClean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87" y="1344702"/>
            <a:ext cx="8456426" cy="2597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Rectangle 41"/>
          <p:cNvSpPr/>
          <p:nvPr/>
        </p:nvSpPr>
        <p:spPr bwMode="auto">
          <a:xfrm>
            <a:off x="12700" y="6353183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44818" y="5461854"/>
            <a:ext cx="9036426" cy="135421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</a:pPr>
            <a:r>
              <a:rPr lang="en-US" sz="2000" b="1" dirty="0">
                <a:latin typeface="+mj-lt"/>
              </a:rPr>
              <a:t>Commonality</a:t>
            </a:r>
            <a:r>
              <a:rPr lang="en-US" sz="2000" dirty="0">
                <a:latin typeface="+mj-lt"/>
              </a:rPr>
              <a:t>: </a:t>
            </a:r>
            <a:r>
              <a:rPr lang="en-US" sz="2000" dirty="0" smtClean="0">
                <a:latin typeface="+mj-lt"/>
              </a:rPr>
              <a:t>Common </a:t>
            </a:r>
            <a:r>
              <a:rPr lang="en-US" sz="2000" dirty="0">
                <a:latin typeface="+mj-lt"/>
              </a:rPr>
              <a:t>interface for </a:t>
            </a:r>
            <a:r>
              <a:rPr lang="en-US" sz="2000" dirty="0" smtClean="0">
                <a:latin typeface="+mj-lt"/>
              </a:rPr>
              <a:t>handling </a:t>
            </a:r>
            <a:r>
              <a:rPr lang="en-US" sz="2000" dirty="0" smtClean="0"/>
              <a:t>asynchronous </a:t>
            </a:r>
            <a:r>
              <a:rPr lang="en-US" sz="2000" dirty="0" smtClean="0">
                <a:latin typeface="+mj-lt"/>
              </a:rPr>
              <a:t>timer &amp; I/O events</a:t>
            </a:r>
            <a:endParaRPr lang="en-US" sz="2000" dirty="0">
              <a:latin typeface="+mj-lt"/>
            </a:endParaRPr>
          </a:p>
          <a:p>
            <a:pPr marL="233363" lvl="0" indent="-233363" eaLnBrk="0" hangingPunct="0">
              <a:lnSpc>
                <a:spcPct val="100000"/>
              </a:lnSpc>
              <a:spcBef>
                <a:spcPct val="10000"/>
              </a:spcBef>
              <a:buClrTx/>
              <a:buSzPct val="85000"/>
              <a:buFontTx/>
              <a:buChar char="•"/>
            </a:pPr>
            <a:r>
              <a:rPr lang="en-US" sz="2000" b="1" dirty="0">
                <a:latin typeface="+mj-lt"/>
              </a:rPr>
              <a:t>Variability</a:t>
            </a:r>
            <a:r>
              <a:rPr lang="en-US" sz="2000" dirty="0">
                <a:latin typeface="+mj-lt"/>
              </a:rPr>
              <a:t>: </a:t>
            </a:r>
            <a:r>
              <a:rPr lang="en-US" sz="2000" dirty="0" smtClean="0">
                <a:latin typeface="+mj-lt"/>
              </a:rPr>
              <a:t>Supports different asynchronous </a:t>
            </a:r>
            <a:r>
              <a:rPr lang="en-US" sz="2000" dirty="0">
                <a:latin typeface="+mj-lt"/>
              </a:rPr>
              <a:t>event detection, </a:t>
            </a:r>
            <a:r>
              <a:rPr lang="en-US" sz="2000" dirty="0" err="1">
                <a:latin typeface="+mj-lt"/>
              </a:rPr>
              <a:t>demuxing</a:t>
            </a:r>
            <a:r>
              <a:rPr lang="en-US" sz="2000" dirty="0">
                <a:latin typeface="+mj-lt"/>
              </a:rPr>
              <a:t>, &amp; dispatching </a:t>
            </a:r>
            <a:r>
              <a:rPr lang="en-US" sz="2000" dirty="0" smtClean="0">
                <a:latin typeface="+mj-lt"/>
              </a:rPr>
              <a:t>implementations </a:t>
            </a:r>
            <a:endParaRPr lang="en-US" sz="2000" dirty="0">
              <a:latin typeface="+mj-lt"/>
            </a:endParaRPr>
          </a:p>
        </p:txBody>
      </p:sp>
      <p:grpSp>
        <p:nvGrpSpPr>
          <p:cNvPr id="64" name="Group 108"/>
          <p:cNvGrpSpPr>
            <a:grpSpLocks noChangeAspect="1"/>
          </p:cNvGrpSpPr>
          <p:nvPr/>
        </p:nvGrpSpPr>
        <p:grpSpPr bwMode="auto">
          <a:xfrm>
            <a:off x="6117229" y="4340194"/>
            <a:ext cx="2128774" cy="1038170"/>
            <a:chOff x="1220" y="2991"/>
            <a:chExt cx="1298" cy="630"/>
          </a:xfrm>
        </p:grpSpPr>
        <p:sp>
          <p:nvSpPr>
            <p:cNvPr id="65" name="Rectangle 109"/>
            <p:cNvSpPr>
              <a:spLocks noChangeAspect="1" noChangeArrowheads="1"/>
            </p:cNvSpPr>
            <p:nvPr/>
          </p:nvSpPr>
          <p:spPr bwMode="auto">
            <a:xfrm>
              <a:off x="1220" y="2991"/>
              <a:ext cx="1298" cy="6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pic>
          <p:nvPicPr>
            <p:cNvPr id="66" name="Picture 110" descr="TAO1"/>
            <p:cNvPicPr preferRelativeResize="0"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53" y="3051"/>
              <a:ext cx="1255" cy="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7" name="AutoShape 10"/>
          <p:cNvSpPr>
            <a:spLocks noChangeArrowheads="1"/>
          </p:cNvSpPr>
          <p:nvPr/>
        </p:nvSpPr>
        <p:spPr bwMode="auto">
          <a:xfrm rot="16410783" flipH="1">
            <a:off x="5673045" y="3999107"/>
            <a:ext cx="658355" cy="1079428"/>
          </a:xfrm>
          <a:prstGeom prst="flowChartMerge">
            <a:avLst/>
          </a:prstGeom>
          <a:gradFill rotWithShape="1">
            <a:gsLst>
              <a:gs pos="0">
                <a:srgbClr val="EAEAEA"/>
              </a:gs>
              <a:gs pos="100000">
                <a:srgbClr val="6C6C6C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70" name="Rectangle 69"/>
          <p:cNvSpPr/>
          <p:nvPr/>
        </p:nvSpPr>
        <p:spPr bwMode="auto">
          <a:xfrm>
            <a:off x="2169388" y="1878641"/>
            <a:ext cx="1119912" cy="458677"/>
          </a:xfrm>
          <a:prstGeom prst="rect">
            <a:avLst/>
          </a:prstGeom>
          <a:solidFill>
            <a:srgbClr val="008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897299" y="1980025"/>
            <a:ext cx="1239442" cy="2585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run_event_loop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4096110" y="1712586"/>
            <a:ext cx="978846" cy="458677"/>
          </a:xfrm>
          <a:prstGeom prst="rect">
            <a:avLst/>
          </a:prstGeom>
          <a:solidFill>
            <a:srgbClr val="F3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842977" y="1811506"/>
            <a:ext cx="1132926" cy="2585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200" dirty="0" err="1">
                <a:latin typeface="Arial" pitchFamily="34" charset="0"/>
                <a:cs typeface="Arial" pitchFamily="34" charset="0"/>
              </a:rPr>
              <a:t>h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andle_accept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Rectangle 79"/>
          <p:cNvSpPr/>
          <p:nvPr/>
        </p:nvSpPr>
        <p:spPr bwMode="auto">
          <a:xfrm>
            <a:off x="3603813" y="2265320"/>
            <a:ext cx="1288590" cy="458677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3304275" y="2366805"/>
            <a:ext cx="1496564" cy="2585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lIns="45720" rIns="45720">
            <a:spAutoFit/>
          </a:bodyPr>
          <a:lstStyle/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handle_read_stream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39" y="4058476"/>
            <a:ext cx="4717049" cy="1324497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 bwMode="auto">
          <a:xfrm flipV="1">
            <a:off x="5531763" y="3850105"/>
            <a:ext cx="941226" cy="417012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Rectangle 21"/>
          <p:cNvSpPr/>
          <p:nvPr/>
        </p:nvSpPr>
        <p:spPr>
          <a:xfrm>
            <a:off x="2517609" y="2366805"/>
            <a:ext cx="580287" cy="3046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u="none" dirty="0" smtClean="0">
                <a:latin typeface="Arial" pitchFamily="34" charset="0"/>
                <a:cs typeface="Arial" pitchFamily="34" charset="0"/>
              </a:rPr>
              <a:t>ACE_</a:t>
            </a:r>
            <a:br>
              <a:rPr lang="en-US" sz="1100" b="1" u="none" dirty="0" smtClean="0">
                <a:latin typeface="Arial" pitchFamily="34" charset="0"/>
                <a:cs typeface="Arial" pitchFamily="34" charset="0"/>
              </a:rPr>
            </a:br>
            <a:r>
              <a:rPr lang="en-US" sz="1100" b="1" u="none" dirty="0" err="1" smtClean="0">
                <a:latin typeface="Arial" pitchFamily="34" charset="0"/>
                <a:cs typeface="Arial" pitchFamily="34" charset="0"/>
              </a:rPr>
              <a:t>Proactor</a:t>
            </a: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41554353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Rectangle 2"/>
          <p:cNvSpPr>
            <a:spLocks noGrp="1" noChangeArrowheads="1"/>
          </p:cNvSpPr>
          <p:nvPr>
            <p:ph type="title"/>
          </p:nvPr>
        </p:nvSpPr>
        <p:spPr>
          <a:xfrm>
            <a:off x="512763" y="254000"/>
            <a:ext cx="7924800" cy="914400"/>
          </a:xfrm>
        </p:spPr>
        <p:txBody>
          <a:bodyPr/>
          <a:lstStyle/>
          <a:p>
            <a:r>
              <a:rPr lang="en-US" sz="3200" dirty="0" smtClean="0"/>
              <a:t>Example ACE Frameworks</a:t>
            </a:r>
          </a:p>
        </p:txBody>
      </p:sp>
      <p:sp>
        <p:nvSpPr>
          <p:cNvPr id="96" name="Rectangle 4"/>
          <p:cNvSpPr>
            <a:spLocks noGrp="1" noChangeArrowheads="1"/>
          </p:cNvSpPr>
          <p:nvPr>
            <p:ph idx="1"/>
          </p:nvPr>
        </p:nvSpPr>
        <p:spPr>
          <a:xfrm>
            <a:off x="-2" y="956666"/>
            <a:ext cx="9156702" cy="3229847"/>
          </a:xfrm>
        </p:spPr>
        <p:txBody>
          <a:bodyPr>
            <a:noAutofit/>
          </a:bodyPr>
          <a:lstStyle/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b="1" dirty="0" smtClean="0"/>
              <a:t>Acceptor-Connector </a:t>
            </a:r>
            <a:r>
              <a:rPr lang="en-US" sz="2000" dirty="0" smtClean="0"/>
              <a:t>– Automates connection setup &amp; service initialization</a:t>
            </a:r>
          </a:p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endParaRPr lang="en-US" sz="2000" dirty="0"/>
          </a:p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endParaRPr lang="en-US" sz="2000" dirty="0" smtClean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78" y="1346717"/>
            <a:ext cx="7925438" cy="2526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Rectangle 41"/>
          <p:cNvSpPr/>
          <p:nvPr/>
        </p:nvSpPr>
        <p:spPr bwMode="auto">
          <a:xfrm>
            <a:off x="12700" y="6380078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63" name="Group 108"/>
          <p:cNvGrpSpPr>
            <a:grpSpLocks noChangeAspect="1"/>
          </p:cNvGrpSpPr>
          <p:nvPr/>
        </p:nvGrpSpPr>
        <p:grpSpPr bwMode="auto">
          <a:xfrm>
            <a:off x="6117229" y="4340194"/>
            <a:ext cx="2128774" cy="1038170"/>
            <a:chOff x="1220" y="2991"/>
            <a:chExt cx="1298" cy="630"/>
          </a:xfrm>
        </p:grpSpPr>
        <p:sp>
          <p:nvSpPr>
            <p:cNvPr id="64" name="Rectangle 109"/>
            <p:cNvSpPr>
              <a:spLocks noChangeAspect="1" noChangeArrowheads="1"/>
            </p:cNvSpPr>
            <p:nvPr/>
          </p:nvSpPr>
          <p:spPr bwMode="auto">
            <a:xfrm>
              <a:off x="1220" y="2991"/>
              <a:ext cx="1298" cy="6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pic>
          <p:nvPicPr>
            <p:cNvPr id="65" name="Picture 110" descr="TAO1"/>
            <p:cNvPicPr preferRelativeResize="0"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53" y="3051"/>
              <a:ext cx="1255" cy="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6" name="AutoShape 10"/>
          <p:cNvSpPr>
            <a:spLocks noChangeArrowheads="1"/>
          </p:cNvSpPr>
          <p:nvPr/>
        </p:nvSpPr>
        <p:spPr bwMode="auto">
          <a:xfrm rot="16410783" flipH="1">
            <a:off x="5673045" y="3999107"/>
            <a:ext cx="658355" cy="1079428"/>
          </a:xfrm>
          <a:prstGeom prst="flowChartMerge">
            <a:avLst/>
          </a:prstGeom>
          <a:gradFill rotWithShape="1">
            <a:gsLst>
              <a:gs pos="0">
                <a:srgbClr val="EAEAEA"/>
              </a:gs>
              <a:gs pos="100000">
                <a:srgbClr val="6C6C6C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70" name="Rectangle 69"/>
          <p:cNvSpPr/>
          <p:nvPr/>
        </p:nvSpPr>
        <p:spPr bwMode="auto">
          <a:xfrm>
            <a:off x="5582247" y="1798806"/>
            <a:ext cx="978846" cy="458677"/>
          </a:xfrm>
          <a:prstGeom prst="rect">
            <a:avLst/>
          </a:prstGeom>
          <a:solidFill>
            <a:srgbClr val="FF7C8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5347568" y="1897726"/>
            <a:ext cx="636713" cy="26370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latin typeface="Arial" pitchFamily="34" charset="0"/>
                <a:cs typeface="Arial" pitchFamily="34" charset="0"/>
              </a:rPr>
              <a:t>accept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2815077" y="1785457"/>
            <a:ext cx="918723" cy="458677"/>
          </a:xfrm>
          <a:prstGeom prst="rect">
            <a:avLst/>
          </a:prstGeom>
          <a:solidFill>
            <a:srgbClr val="FF7C8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599350" y="1894494"/>
            <a:ext cx="721672" cy="26370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latin typeface="Arial" pitchFamily="34" charset="0"/>
                <a:cs typeface="Arial" pitchFamily="34" charset="0"/>
              </a:rPr>
              <a:t>connect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39" y="4058476"/>
            <a:ext cx="4717049" cy="1324497"/>
          </a:xfrm>
          <a:prstGeom prst="rect">
            <a:avLst/>
          </a:prstGeom>
        </p:spPr>
      </p:pic>
      <p:cxnSp>
        <p:nvCxnSpPr>
          <p:cNvPr id="68" name="Straight Arrow Connector 67"/>
          <p:cNvCxnSpPr/>
          <p:nvPr/>
        </p:nvCxnSpPr>
        <p:spPr bwMode="auto">
          <a:xfrm flipV="1">
            <a:off x="3872903" y="3043989"/>
            <a:ext cx="1132234" cy="1872899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533400" y="6412549"/>
            <a:ext cx="8058150" cy="40011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See 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  <a:hlinkClick r:id="rId6"/>
              </a:rPr>
              <a:t>www.dre.vanderbilt.edu/~schmidt/PDF/Acc-Con.pdf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 for more info</a:t>
            </a:r>
          </a:p>
        </p:txBody>
      </p:sp>
    </p:spTree>
    <p:extLst>
      <p:ext uri="{BB962C8B-B14F-4D97-AF65-F5344CB8AC3E}">
        <p14:creationId xmlns:p14="http://schemas.microsoft.com/office/powerpoint/2010/main" val="1804040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Rectangle 2"/>
          <p:cNvSpPr>
            <a:spLocks noGrp="1" noChangeArrowheads="1"/>
          </p:cNvSpPr>
          <p:nvPr>
            <p:ph type="title"/>
          </p:nvPr>
        </p:nvSpPr>
        <p:spPr>
          <a:xfrm>
            <a:off x="512763" y="254000"/>
            <a:ext cx="7924800" cy="914400"/>
          </a:xfrm>
        </p:spPr>
        <p:txBody>
          <a:bodyPr/>
          <a:lstStyle/>
          <a:p>
            <a:r>
              <a:rPr lang="en-US" sz="3200" dirty="0" smtClean="0"/>
              <a:t>Example ACE Frameworks</a:t>
            </a:r>
          </a:p>
        </p:txBody>
      </p:sp>
      <p:sp>
        <p:nvSpPr>
          <p:cNvPr id="96" name="Rectangle 4"/>
          <p:cNvSpPr>
            <a:spLocks noGrp="1" noChangeArrowheads="1"/>
          </p:cNvSpPr>
          <p:nvPr>
            <p:ph idx="1"/>
          </p:nvPr>
        </p:nvSpPr>
        <p:spPr>
          <a:xfrm>
            <a:off x="-2" y="956666"/>
            <a:ext cx="9156702" cy="3229847"/>
          </a:xfrm>
        </p:spPr>
        <p:txBody>
          <a:bodyPr>
            <a:noAutofit/>
          </a:bodyPr>
          <a:lstStyle/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b="1" dirty="0" smtClean="0"/>
              <a:t>Acceptor-Connector </a:t>
            </a:r>
            <a:r>
              <a:rPr lang="en-US" sz="2000" dirty="0" smtClean="0"/>
              <a:t>– Automates connection setup &amp; service initialization</a:t>
            </a:r>
          </a:p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endParaRPr lang="en-US" sz="2000" dirty="0"/>
          </a:p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endParaRPr lang="en-US" sz="2000" dirty="0" smtClean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78" y="1346717"/>
            <a:ext cx="7925438" cy="2526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Rectangle 41"/>
          <p:cNvSpPr/>
          <p:nvPr/>
        </p:nvSpPr>
        <p:spPr bwMode="auto">
          <a:xfrm>
            <a:off x="12700" y="6353183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63" name="Group 108"/>
          <p:cNvGrpSpPr>
            <a:grpSpLocks noChangeAspect="1"/>
          </p:cNvGrpSpPr>
          <p:nvPr/>
        </p:nvGrpSpPr>
        <p:grpSpPr bwMode="auto">
          <a:xfrm>
            <a:off x="6117229" y="4340194"/>
            <a:ext cx="2128774" cy="1038170"/>
            <a:chOff x="1220" y="2991"/>
            <a:chExt cx="1298" cy="630"/>
          </a:xfrm>
        </p:grpSpPr>
        <p:sp>
          <p:nvSpPr>
            <p:cNvPr id="64" name="Rectangle 109"/>
            <p:cNvSpPr>
              <a:spLocks noChangeAspect="1" noChangeArrowheads="1"/>
            </p:cNvSpPr>
            <p:nvPr/>
          </p:nvSpPr>
          <p:spPr bwMode="auto">
            <a:xfrm>
              <a:off x="1220" y="2991"/>
              <a:ext cx="1298" cy="6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pic>
          <p:nvPicPr>
            <p:cNvPr id="65" name="Picture 110" descr="TAO1"/>
            <p:cNvPicPr preferRelativeResize="0"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53" y="3051"/>
              <a:ext cx="1255" cy="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6" name="AutoShape 10"/>
          <p:cNvSpPr>
            <a:spLocks noChangeArrowheads="1"/>
          </p:cNvSpPr>
          <p:nvPr/>
        </p:nvSpPr>
        <p:spPr bwMode="auto">
          <a:xfrm rot="16410783" flipH="1">
            <a:off x="5673045" y="3999107"/>
            <a:ext cx="658355" cy="1079428"/>
          </a:xfrm>
          <a:prstGeom prst="flowChartMerge">
            <a:avLst/>
          </a:prstGeom>
          <a:gradFill rotWithShape="1">
            <a:gsLst>
              <a:gs pos="0">
                <a:srgbClr val="EAEAEA"/>
              </a:gs>
              <a:gs pos="100000">
                <a:srgbClr val="6C6C6C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44818" y="5461854"/>
            <a:ext cx="9036426" cy="135421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</a:pPr>
            <a:r>
              <a:rPr lang="en-US" sz="2000" b="1" dirty="0">
                <a:latin typeface="+mj-lt"/>
              </a:rPr>
              <a:t>Commonality</a:t>
            </a:r>
            <a:r>
              <a:rPr lang="en-US" sz="2000" dirty="0">
                <a:latin typeface="+mj-lt"/>
              </a:rPr>
              <a:t>: </a:t>
            </a:r>
            <a:r>
              <a:rPr lang="en-US" sz="2000" dirty="0" smtClean="0">
                <a:latin typeface="+mj-lt"/>
              </a:rPr>
              <a:t>Common </a:t>
            </a:r>
            <a:r>
              <a:rPr lang="en-US" sz="2000" dirty="0">
                <a:latin typeface="+mj-lt"/>
              </a:rPr>
              <a:t>interface for </a:t>
            </a:r>
            <a:r>
              <a:rPr lang="en-US" sz="2000" dirty="0" smtClean="0">
                <a:latin typeface="+mj-lt"/>
              </a:rPr>
              <a:t>synchronous &amp; asynchronous active/passive connection establishment &amp; service handler initialization</a:t>
            </a:r>
            <a:endParaRPr lang="en-US" sz="2000" dirty="0">
              <a:latin typeface="+mj-lt"/>
            </a:endParaRPr>
          </a:p>
          <a:p>
            <a:pPr marL="233363" lvl="0" indent="-233363" eaLnBrk="0" hangingPunct="0">
              <a:lnSpc>
                <a:spcPct val="100000"/>
              </a:lnSpc>
              <a:spcBef>
                <a:spcPct val="10000"/>
              </a:spcBef>
              <a:buClrTx/>
              <a:buSzPct val="85000"/>
              <a:buFontTx/>
              <a:buChar char="•"/>
            </a:pPr>
            <a:r>
              <a:rPr lang="en-US" sz="2000" b="1" dirty="0">
                <a:latin typeface="+mj-lt"/>
              </a:rPr>
              <a:t>Variability</a:t>
            </a:r>
            <a:r>
              <a:rPr lang="en-US" sz="2000" dirty="0">
                <a:latin typeface="+mj-lt"/>
              </a:rPr>
              <a:t>: </a:t>
            </a:r>
            <a:r>
              <a:rPr lang="en-US" sz="2000" dirty="0" smtClean="0">
                <a:latin typeface="+mj-lt"/>
              </a:rPr>
              <a:t>Supports different communication protocols, types of service handers, &amp; service handler creation, accept/connect, &amp; activation logic </a:t>
            </a:r>
            <a:endParaRPr lang="en-US" sz="2000" dirty="0">
              <a:latin typeface="+mj-lt"/>
            </a:endParaRPr>
          </a:p>
        </p:txBody>
      </p:sp>
      <p:sp>
        <p:nvSpPr>
          <p:cNvPr id="70" name="Rectangle 69"/>
          <p:cNvSpPr/>
          <p:nvPr/>
        </p:nvSpPr>
        <p:spPr bwMode="auto">
          <a:xfrm>
            <a:off x="5582247" y="1798806"/>
            <a:ext cx="978846" cy="458677"/>
          </a:xfrm>
          <a:prstGeom prst="rect">
            <a:avLst/>
          </a:prstGeom>
          <a:solidFill>
            <a:srgbClr val="FF7C8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7" name="Rectangle 76"/>
          <p:cNvSpPr/>
          <p:nvPr/>
        </p:nvSpPr>
        <p:spPr bwMode="auto">
          <a:xfrm>
            <a:off x="2815077" y="1785457"/>
            <a:ext cx="918723" cy="458677"/>
          </a:xfrm>
          <a:prstGeom prst="rect">
            <a:avLst/>
          </a:prstGeom>
          <a:solidFill>
            <a:srgbClr val="FF7C8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347568" y="1897726"/>
            <a:ext cx="636713" cy="26370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latin typeface="Arial" pitchFamily="34" charset="0"/>
                <a:cs typeface="Arial" pitchFamily="34" charset="0"/>
              </a:rPr>
              <a:t>accept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599350" y="1894494"/>
            <a:ext cx="721672" cy="26370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latin typeface="Arial" pitchFamily="34" charset="0"/>
                <a:cs typeface="Arial" pitchFamily="34" charset="0"/>
              </a:rPr>
              <a:t>connect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39" y="4058476"/>
            <a:ext cx="4717049" cy="1324497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 bwMode="auto">
          <a:xfrm flipV="1">
            <a:off x="3872903" y="3043989"/>
            <a:ext cx="1132234" cy="1872899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8255875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Rectangle 2"/>
          <p:cNvSpPr>
            <a:spLocks noGrp="1" noChangeArrowheads="1"/>
          </p:cNvSpPr>
          <p:nvPr>
            <p:ph type="title"/>
          </p:nvPr>
        </p:nvSpPr>
        <p:spPr>
          <a:xfrm>
            <a:off x="512763" y="254000"/>
            <a:ext cx="7924800" cy="914400"/>
          </a:xfrm>
        </p:spPr>
        <p:txBody>
          <a:bodyPr/>
          <a:lstStyle/>
          <a:p>
            <a:r>
              <a:rPr lang="en-US" sz="3200" dirty="0" smtClean="0"/>
              <a:t>Example ACE Frameworks</a:t>
            </a:r>
          </a:p>
        </p:txBody>
      </p:sp>
      <p:sp>
        <p:nvSpPr>
          <p:cNvPr id="96" name="Rectangle 4"/>
          <p:cNvSpPr>
            <a:spLocks noGrp="1" noChangeArrowheads="1"/>
          </p:cNvSpPr>
          <p:nvPr>
            <p:ph idx="1"/>
          </p:nvPr>
        </p:nvSpPr>
        <p:spPr>
          <a:xfrm>
            <a:off x="-2" y="956666"/>
            <a:ext cx="9144002" cy="3229847"/>
          </a:xfrm>
        </p:spPr>
        <p:txBody>
          <a:bodyPr>
            <a:noAutofit/>
          </a:bodyPr>
          <a:lstStyle/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b="1" dirty="0" smtClean="0"/>
              <a:t>Service Configurator </a:t>
            </a:r>
            <a:r>
              <a:rPr lang="en-US" sz="2000" dirty="0" smtClean="0"/>
              <a:t>– Static/dynamic configuration of service components</a:t>
            </a:r>
          </a:p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endParaRPr lang="en-US" sz="2000" dirty="0" smtClean="0"/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5" y="1361696"/>
            <a:ext cx="9062565" cy="2546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Rectangle 41"/>
          <p:cNvSpPr/>
          <p:nvPr/>
        </p:nvSpPr>
        <p:spPr bwMode="auto">
          <a:xfrm>
            <a:off x="12700" y="6380078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64" name="Group 108"/>
          <p:cNvGrpSpPr>
            <a:grpSpLocks noChangeAspect="1"/>
          </p:cNvGrpSpPr>
          <p:nvPr/>
        </p:nvGrpSpPr>
        <p:grpSpPr bwMode="auto">
          <a:xfrm>
            <a:off x="6117229" y="4340194"/>
            <a:ext cx="2128774" cy="1038170"/>
            <a:chOff x="1220" y="2991"/>
            <a:chExt cx="1298" cy="630"/>
          </a:xfrm>
        </p:grpSpPr>
        <p:sp>
          <p:nvSpPr>
            <p:cNvPr id="65" name="Rectangle 109"/>
            <p:cNvSpPr>
              <a:spLocks noChangeAspect="1" noChangeArrowheads="1"/>
            </p:cNvSpPr>
            <p:nvPr/>
          </p:nvSpPr>
          <p:spPr bwMode="auto">
            <a:xfrm>
              <a:off x="1220" y="2991"/>
              <a:ext cx="1298" cy="6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pic>
          <p:nvPicPr>
            <p:cNvPr id="66" name="Picture 110" descr="TAO1"/>
            <p:cNvPicPr preferRelativeResize="0"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53" y="3051"/>
              <a:ext cx="1255" cy="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7" name="AutoShape 10"/>
          <p:cNvSpPr>
            <a:spLocks noChangeArrowheads="1"/>
          </p:cNvSpPr>
          <p:nvPr/>
        </p:nvSpPr>
        <p:spPr bwMode="auto">
          <a:xfrm rot="16410783" flipH="1">
            <a:off x="5673045" y="3999107"/>
            <a:ext cx="658355" cy="1079428"/>
          </a:xfrm>
          <a:prstGeom prst="flowChartMerge">
            <a:avLst/>
          </a:prstGeom>
          <a:gradFill rotWithShape="1">
            <a:gsLst>
              <a:gs pos="0">
                <a:srgbClr val="EAEAEA"/>
              </a:gs>
              <a:gs pos="100000">
                <a:srgbClr val="6C6C6C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589968" y="3591545"/>
            <a:ext cx="2323025" cy="2862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Service Repository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978313" y="1963537"/>
            <a:ext cx="2064617" cy="572895"/>
          </a:xfrm>
          <a:prstGeom prst="rect">
            <a:avLst/>
          </a:prstGeom>
          <a:solidFill>
            <a:srgbClr val="BCBCB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527455" y="3300624"/>
            <a:ext cx="1455112" cy="2862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svc.init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645179" y="3191825"/>
            <a:ext cx="1666937" cy="193899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// Start service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2628532" y="2770940"/>
            <a:ext cx="2652025" cy="2862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repository.insert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(svc);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2657406" y="2653617"/>
            <a:ext cx="2756018" cy="193899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// Insert service into repository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2685428" y="1877664"/>
            <a:ext cx="2645409" cy="674031"/>
          </a:xfrm>
          <a:prstGeom prst="rect">
            <a:avLst/>
          </a:prstGeom>
          <a:solidFill>
            <a:schemeClr val="bg1"/>
          </a:solidFill>
        </p:spPr>
        <p:txBody>
          <a:bodyPr wrap="square" lIns="45720">
            <a:spAutoFit/>
          </a:bodyPr>
          <a:lstStyle/>
          <a:p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ll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dlopen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dll_name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);</a:t>
            </a:r>
            <a:br>
              <a:rPr lang="en-US" sz="14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svc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dll.make_svc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       (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s.svc_name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642939" y="1736936"/>
            <a:ext cx="2664054" cy="193899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// Load DLL &amp; create service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450457" y="1527917"/>
            <a:ext cx="2962967" cy="193899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>
            <a:spAutoFit/>
          </a:bodyPr>
          <a:lstStyle/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oid configure(Script s) {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6" name="Rectangle 85"/>
          <p:cNvSpPr/>
          <p:nvPr/>
        </p:nvSpPr>
        <p:spPr bwMode="auto">
          <a:xfrm>
            <a:off x="7416800" y="2603736"/>
            <a:ext cx="841904" cy="276999"/>
          </a:xfrm>
          <a:prstGeom prst="rect">
            <a:avLst/>
          </a:prstGeom>
          <a:solidFill>
            <a:srgbClr val="FFFF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Service</a:t>
            </a:r>
          </a:p>
        </p:txBody>
      </p:sp>
      <p:sp>
        <p:nvSpPr>
          <p:cNvPr id="87" name="Rectangle 86"/>
          <p:cNvSpPr/>
          <p:nvPr/>
        </p:nvSpPr>
        <p:spPr bwMode="auto">
          <a:xfrm>
            <a:off x="7416802" y="3131224"/>
            <a:ext cx="841904" cy="276999"/>
          </a:xfrm>
          <a:prstGeom prst="rect">
            <a:avLst/>
          </a:prstGeom>
          <a:solidFill>
            <a:srgbClr val="F3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Service</a:t>
            </a:r>
          </a:p>
        </p:txBody>
      </p:sp>
      <p:sp>
        <p:nvSpPr>
          <p:cNvPr id="92" name="Rectangle 91"/>
          <p:cNvSpPr/>
          <p:nvPr/>
        </p:nvSpPr>
        <p:spPr bwMode="auto">
          <a:xfrm>
            <a:off x="400050" y="3308196"/>
            <a:ext cx="841904" cy="288079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Service</a:t>
            </a:r>
          </a:p>
        </p:txBody>
      </p:sp>
      <p:sp>
        <p:nvSpPr>
          <p:cNvPr id="93" name="Rectangle 92"/>
          <p:cNvSpPr/>
          <p:nvPr/>
        </p:nvSpPr>
        <p:spPr>
          <a:xfrm>
            <a:off x="537886" y="6427313"/>
            <a:ext cx="8086164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5"/>
              </a:rPr>
              <a:t>www.dre.vanderbilt.edu</a:t>
            </a:r>
            <a:r>
              <a:rPr lang="en-US" sz="2000" dirty="0">
                <a:hlinkClick r:id="rId5"/>
              </a:rPr>
              <a:t>/~</a:t>
            </a:r>
            <a:r>
              <a:rPr lang="en-US" sz="2000" dirty="0" smtClean="0">
                <a:hlinkClick r:id="rId5"/>
              </a:rPr>
              <a:t>schmidt/PDF/Svc-Conf.pdf</a:t>
            </a:r>
            <a:r>
              <a:rPr lang="en-US" sz="2000" dirty="0" smtClean="0"/>
              <a:t> for more info</a:t>
            </a:r>
            <a:endParaRPr lang="en-US" sz="2000" dirty="0"/>
          </a:p>
        </p:txBody>
      </p:sp>
      <p:sp>
        <p:nvSpPr>
          <p:cNvPr id="97" name="Rectangle 96"/>
          <p:cNvSpPr/>
          <p:nvPr/>
        </p:nvSpPr>
        <p:spPr>
          <a:xfrm>
            <a:off x="558859" y="2240054"/>
            <a:ext cx="1168911" cy="48013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Service</a:t>
            </a:r>
            <a:br>
              <a:rPr lang="en-US" sz="1400" dirty="0" smtClean="0"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latin typeface="Arial" pitchFamily="34" charset="0"/>
                <a:cs typeface="Arial" pitchFamily="34" charset="0"/>
              </a:rPr>
              <a:t>Configurator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39" y="4058476"/>
            <a:ext cx="4717049" cy="1324497"/>
          </a:xfrm>
          <a:prstGeom prst="rect">
            <a:avLst/>
          </a:prstGeom>
        </p:spPr>
      </p:pic>
      <p:cxnSp>
        <p:nvCxnSpPr>
          <p:cNvPr id="69" name="Straight Arrow Connector 68"/>
          <p:cNvCxnSpPr/>
          <p:nvPr/>
        </p:nvCxnSpPr>
        <p:spPr bwMode="auto">
          <a:xfrm flipV="1">
            <a:off x="2277035" y="3783482"/>
            <a:ext cx="706797" cy="543529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2885369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/>
          <p:cNvSpPr>
            <a:spLocks noChangeArrowheads="1"/>
          </p:cNvSpPr>
          <p:nvPr/>
        </p:nvSpPr>
        <p:spPr bwMode="auto">
          <a:xfrm>
            <a:off x="77786" y="1039813"/>
            <a:ext cx="9066213" cy="300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lvl="1" indent="-2286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06400" algn="l"/>
              </a:tabLst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Tahoma"/>
                <a:ea typeface="Arial Unicode MS"/>
                <a:cs typeface="Arial Unicode MS"/>
              </a:rPr>
              <a:t>Key software product-line &amp; framework structure &amp; behavior can be captured systematically via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Tahoma"/>
                <a:ea typeface="Arial Unicode MS"/>
                <a:cs typeface="Arial Unicode MS"/>
              </a:rPr>
              <a:t>Scope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Tahoma"/>
                <a:ea typeface="Arial Unicode MS"/>
                <a:cs typeface="Arial Unicode MS"/>
              </a:rPr>
              <a:t>,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Tahoma"/>
                <a:ea typeface="Arial Unicode MS"/>
                <a:cs typeface="Arial Unicode MS"/>
              </a:rPr>
              <a:t>Commonality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Tahoma"/>
                <a:ea typeface="Arial Unicode MS"/>
                <a:cs typeface="Arial Unicode MS"/>
              </a:rPr>
              <a:t>, &amp;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Tahoma"/>
                <a:ea typeface="Arial Unicode MS"/>
                <a:cs typeface="Arial Unicode MS"/>
              </a:rPr>
              <a:t>Variability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Tahoma"/>
                <a:ea typeface="Arial Unicode MS"/>
                <a:cs typeface="Arial Unicode MS"/>
              </a:rPr>
              <a:t> (SCV) analysis</a:t>
            </a:r>
          </a:p>
          <a:p>
            <a:pPr marL="231775" lvl="1" indent="-23177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231775" algn="l"/>
              </a:tabLst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This </a:t>
            </a:r>
            <a:r>
              <a:rPr lang="en-US" sz="2000" dirty="0">
                <a:latin typeface="+mn-lt"/>
                <a:ea typeface="+mn-ea"/>
                <a:cs typeface="+mn-cs"/>
              </a:rPr>
              <a:t>process can be applied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to </a:t>
            </a:r>
            <a:r>
              <a:rPr lang="en-US" sz="2000" dirty="0">
                <a:latin typeface="+mn-lt"/>
                <a:ea typeface="+mn-ea"/>
                <a:cs typeface="+mn-cs"/>
              </a:rPr>
              <a:t>identify commonalities &amp;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err="1" smtClean="0">
                <a:latin typeface="+mn-lt"/>
                <a:ea typeface="+mn-ea"/>
                <a:cs typeface="+mn-cs"/>
              </a:rPr>
              <a:t>variabilities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 </a:t>
            </a:r>
            <a:r>
              <a:rPr lang="en-US" sz="2000" dirty="0">
                <a:latin typeface="+mn-lt"/>
                <a:ea typeface="+mn-ea"/>
                <a:cs typeface="+mn-cs"/>
              </a:rPr>
              <a:t>in a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domain</a:t>
            </a:r>
          </a:p>
        </p:txBody>
      </p:sp>
      <p:sp>
        <p:nvSpPr>
          <p:cNvPr id="212" name="Rectangle 2"/>
          <p:cNvSpPr txBox="1">
            <a:spLocks noChangeArrowheads="1"/>
          </p:cNvSpPr>
          <p:nvPr/>
        </p:nvSpPr>
        <p:spPr bwMode="auto">
          <a:xfrm>
            <a:off x="0" y="439738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>
              <a:lnSpc>
                <a:spcPct val="100000"/>
              </a:lnSpc>
              <a:buClrTx/>
              <a:buSzTx/>
              <a:defRPr/>
            </a:pPr>
            <a:r>
              <a:rPr lang="en-US" sz="3200" kern="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Scope, Commonality, </a:t>
            </a:r>
            <a:r>
              <a:rPr lang="en-US" sz="3200" kern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&amp; Variability </a:t>
            </a:r>
            <a:r>
              <a:rPr lang="en-US" sz="3200" kern="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Analysis</a:t>
            </a:r>
            <a:endParaRPr lang="en-US" sz="3200" kern="0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509" y="1908924"/>
            <a:ext cx="5219253" cy="3892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0510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Rectangle 2"/>
          <p:cNvSpPr>
            <a:spLocks noGrp="1" noChangeArrowheads="1"/>
          </p:cNvSpPr>
          <p:nvPr>
            <p:ph type="title"/>
          </p:nvPr>
        </p:nvSpPr>
        <p:spPr>
          <a:xfrm>
            <a:off x="512763" y="254000"/>
            <a:ext cx="7924800" cy="914400"/>
          </a:xfrm>
        </p:spPr>
        <p:txBody>
          <a:bodyPr/>
          <a:lstStyle/>
          <a:p>
            <a:r>
              <a:rPr lang="en-US" sz="3200" dirty="0" smtClean="0"/>
              <a:t>Example ACE Frameworks</a:t>
            </a:r>
          </a:p>
        </p:txBody>
      </p:sp>
      <p:sp>
        <p:nvSpPr>
          <p:cNvPr id="96" name="Rectangle 4"/>
          <p:cNvSpPr>
            <a:spLocks noGrp="1" noChangeArrowheads="1"/>
          </p:cNvSpPr>
          <p:nvPr>
            <p:ph idx="1"/>
          </p:nvPr>
        </p:nvSpPr>
        <p:spPr>
          <a:xfrm>
            <a:off x="-2" y="956666"/>
            <a:ext cx="9144002" cy="3229847"/>
          </a:xfrm>
        </p:spPr>
        <p:txBody>
          <a:bodyPr>
            <a:noAutofit/>
          </a:bodyPr>
          <a:lstStyle/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b="1" dirty="0" smtClean="0"/>
              <a:t>Service Configurator </a:t>
            </a:r>
            <a:r>
              <a:rPr lang="en-US" sz="2000" dirty="0" smtClean="0"/>
              <a:t>– Static/dynamic configuration of service components</a:t>
            </a:r>
          </a:p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endParaRPr lang="en-US" sz="2000" dirty="0" smtClean="0"/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5" y="1361696"/>
            <a:ext cx="9062565" cy="2546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Rectangle 41"/>
          <p:cNvSpPr/>
          <p:nvPr/>
        </p:nvSpPr>
        <p:spPr bwMode="auto">
          <a:xfrm>
            <a:off x="12700" y="6353183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44818" y="5461854"/>
            <a:ext cx="9036426" cy="135421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</a:pPr>
            <a:r>
              <a:rPr lang="en-US" sz="2000" b="1" dirty="0">
                <a:latin typeface="+mj-lt"/>
              </a:rPr>
              <a:t>Commonality</a:t>
            </a:r>
            <a:r>
              <a:rPr lang="en-US" sz="2000" dirty="0">
                <a:latin typeface="+mj-lt"/>
              </a:rPr>
              <a:t>: </a:t>
            </a:r>
            <a:r>
              <a:rPr lang="en-US" sz="2000" dirty="0" smtClean="0">
                <a:latin typeface="+mj-lt"/>
              </a:rPr>
              <a:t>Common </a:t>
            </a:r>
            <a:r>
              <a:rPr lang="en-US" sz="2000" dirty="0">
                <a:latin typeface="+mj-lt"/>
              </a:rPr>
              <a:t>interface for </a:t>
            </a:r>
            <a:r>
              <a:rPr lang="en-US" sz="2000" dirty="0" smtClean="0">
                <a:latin typeface="+mj-lt"/>
              </a:rPr>
              <a:t>controlling service lifecycles &amp; a scripting language for interpreting service directives</a:t>
            </a:r>
            <a:endParaRPr lang="en-US" sz="2000" dirty="0">
              <a:latin typeface="+mj-lt"/>
            </a:endParaRPr>
          </a:p>
          <a:p>
            <a:pPr marL="233363" lvl="0" indent="-233363" eaLnBrk="0" hangingPunct="0">
              <a:lnSpc>
                <a:spcPct val="100000"/>
              </a:lnSpc>
              <a:spcBef>
                <a:spcPct val="10000"/>
              </a:spcBef>
              <a:buClrTx/>
              <a:buSzPct val="85000"/>
              <a:buFontTx/>
              <a:buChar char="•"/>
            </a:pPr>
            <a:r>
              <a:rPr lang="en-US" sz="2000" b="1" dirty="0">
                <a:latin typeface="+mn-lt"/>
              </a:rPr>
              <a:t>Variability</a:t>
            </a:r>
            <a:r>
              <a:rPr lang="en-US" sz="2000" dirty="0">
                <a:latin typeface="+mn-lt"/>
              </a:rPr>
              <a:t>: </a:t>
            </a:r>
            <a:r>
              <a:rPr lang="en-US" sz="2000" dirty="0" smtClean="0">
                <a:latin typeface="+mn-lt"/>
              </a:rPr>
              <a:t>Supports different number</a:t>
            </a:r>
            <a:r>
              <a:rPr lang="en-US" sz="2000" dirty="0">
                <a:latin typeface="+mn-lt"/>
              </a:rPr>
              <a:t>, type/implementation, &amp; order of service </a:t>
            </a:r>
            <a:r>
              <a:rPr lang="en-US" sz="2000" dirty="0" smtClean="0">
                <a:latin typeface="+mn-lt"/>
              </a:rPr>
              <a:t>configuration &amp; different dynamic </a:t>
            </a:r>
            <a:r>
              <a:rPr lang="en-US" sz="2000" dirty="0">
                <a:latin typeface="+mn-lt"/>
              </a:rPr>
              <a:t>linking/unlinking </a:t>
            </a:r>
            <a:r>
              <a:rPr lang="en-US" sz="2000" dirty="0" smtClean="0">
                <a:latin typeface="+mn-lt"/>
              </a:rPr>
              <a:t>implementations</a:t>
            </a:r>
            <a:endParaRPr lang="en-US" sz="2000" dirty="0">
              <a:latin typeface="+mn-lt"/>
            </a:endParaRPr>
          </a:p>
        </p:txBody>
      </p:sp>
      <p:grpSp>
        <p:nvGrpSpPr>
          <p:cNvPr id="64" name="Group 108"/>
          <p:cNvGrpSpPr>
            <a:grpSpLocks noChangeAspect="1"/>
          </p:cNvGrpSpPr>
          <p:nvPr/>
        </p:nvGrpSpPr>
        <p:grpSpPr bwMode="auto">
          <a:xfrm>
            <a:off x="6117229" y="4340194"/>
            <a:ext cx="2128774" cy="1038170"/>
            <a:chOff x="1220" y="2991"/>
            <a:chExt cx="1298" cy="630"/>
          </a:xfrm>
        </p:grpSpPr>
        <p:sp>
          <p:nvSpPr>
            <p:cNvPr id="65" name="Rectangle 109"/>
            <p:cNvSpPr>
              <a:spLocks noChangeAspect="1" noChangeArrowheads="1"/>
            </p:cNvSpPr>
            <p:nvPr/>
          </p:nvSpPr>
          <p:spPr bwMode="auto">
            <a:xfrm>
              <a:off x="1220" y="2991"/>
              <a:ext cx="1298" cy="6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pic>
          <p:nvPicPr>
            <p:cNvPr id="66" name="Picture 110" descr="TAO1"/>
            <p:cNvPicPr preferRelativeResize="0"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53" y="3051"/>
              <a:ext cx="1255" cy="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7" name="AutoShape 10"/>
          <p:cNvSpPr>
            <a:spLocks noChangeArrowheads="1"/>
          </p:cNvSpPr>
          <p:nvPr/>
        </p:nvSpPr>
        <p:spPr bwMode="auto">
          <a:xfrm rot="16410783" flipH="1">
            <a:off x="5673045" y="3999107"/>
            <a:ext cx="658355" cy="1079428"/>
          </a:xfrm>
          <a:prstGeom prst="flowChartMerge">
            <a:avLst/>
          </a:prstGeom>
          <a:gradFill rotWithShape="1">
            <a:gsLst>
              <a:gs pos="0">
                <a:srgbClr val="EAEAEA"/>
              </a:gs>
              <a:gs pos="100000">
                <a:srgbClr val="6C6C6C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558859" y="2240054"/>
            <a:ext cx="1168911" cy="48013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Service</a:t>
            </a:r>
            <a:br>
              <a:rPr lang="en-US" sz="1400" dirty="0" smtClean="0"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latin typeface="Arial" pitchFamily="34" charset="0"/>
                <a:cs typeface="Arial" pitchFamily="34" charset="0"/>
              </a:rPr>
              <a:t>Configurator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589968" y="3591545"/>
            <a:ext cx="2323025" cy="2862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Service Repository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978313" y="1963537"/>
            <a:ext cx="2064617" cy="572895"/>
          </a:xfrm>
          <a:prstGeom prst="rect">
            <a:avLst/>
          </a:prstGeom>
          <a:solidFill>
            <a:srgbClr val="BCBCB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2527455" y="3300624"/>
            <a:ext cx="1455112" cy="2862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svc.init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2645179" y="3191825"/>
            <a:ext cx="1666937" cy="193899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// Start service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2628532" y="2770940"/>
            <a:ext cx="2652025" cy="2862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repository.insert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(svc);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2657406" y="2653617"/>
            <a:ext cx="2756018" cy="193899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// Insert service into repository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2685428" y="1877664"/>
            <a:ext cx="2645409" cy="674031"/>
          </a:xfrm>
          <a:prstGeom prst="rect">
            <a:avLst/>
          </a:prstGeom>
          <a:solidFill>
            <a:schemeClr val="bg1"/>
          </a:solidFill>
        </p:spPr>
        <p:txBody>
          <a:bodyPr wrap="square" lIns="45720">
            <a:spAutoFit/>
          </a:bodyPr>
          <a:lstStyle/>
          <a:p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d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ll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dlopen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dll_name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);</a:t>
            </a:r>
            <a:br>
              <a:rPr lang="en-US" sz="14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svc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dll.make_svc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       (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s.svc_name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2642939" y="1736936"/>
            <a:ext cx="2664054" cy="193899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// Load DLL &amp; create service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450457" y="1527917"/>
            <a:ext cx="2962967" cy="193899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>
            <a:spAutoFit/>
          </a:bodyPr>
          <a:lstStyle/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oid configure(Script s) {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6" name="Rectangle 85"/>
          <p:cNvSpPr/>
          <p:nvPr/>
        </p:nvSpPr>
        <p:spPr bwMode="auto">
          <a:xfrm>
            <a:off x="7416800" y="2603736"/>
            <a:ext cx="841904" cy="276999"/>
          </a:xfrm>
          <a:prstGeom prst="rect">
            <a:avLst/>
          </a:prstGeom>
          <a:solidFill>
            <a:srgbClr val="FFFF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Service</a:t>
            </a:r>
          </a:p>
        </p:txBody>
      </p:sp>
      <p:sp>
        <p:nvSpPr>
          <p:cNvPr id="87" name="Rectangle 86"/>
          <p:cNvSpPr/>
          <p:nvPr/>
        </p:nvSpPr>
        <p:spPr bwMode="auto">
          <a:xfrm>
            <a:off x="7416802" y="3131224"/>
            <a:ext cx="841904" cy="276999"/>
          </a:xfrm>
          <a:prstGeom prst="rect">
            <a:avLst/>
          </a:prstGeom>
          <a:solidFill>
            <a:srgbClr val="F3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Service</a:t>
            </a:r>
          </a:p>
        </p:txBody>
      </p:sp>
      <p:sp>
        <p:nvSpPr>
          <p:cNvPr id="92" name="Rectangle 91"/>
          <p:cNvSpPr/>
          <p:nvPr/>
        </p:nvSpPr>
        <p:spPr bwMode="auto">
          <a:xfrm>
            <a:off x="400050" y="3308196"/>
            <a:ext cx="841904" cy="288079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Service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39" y="4058476"/>
            <a:ext cx="4717049" cy="1324497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 bwMode="auto">
          <a:xfrm flipV="1">
            <a:off x="2277035" y="3783482"/>
            <a:ext cx="706797" cy="543529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5510236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Rectangle 2"/>
          <p:cNvSpPr>
            <a:spLocks noGrp="1" noChangeArrowheads="1"/>
          </p:cNvSpPr>
          <p:nvPr>
            <p:ph type="title"/>
          </p:nvPr>
        </p:nvSpPr>
        <p:spPr>
          <a:xfrm>
            <a:off x="512763" y="254000"/>
            <a:ext cx="7924800" cy="914400"/>
          </a:xfrm>
        </p:spPr>
        <p:txBody>
          <a:bodyPr/>
          <a:lstStyle/>
          <a:p>
            <a:r>
              <a:rPr lang="en-US" sz="3200" dirty="0" smtClean="0"/>
              <a:t>Example ACE Frameworks</a:t>
            </a:r>
          </a:p>
        </p:txBody>
      </p:sp>
      <p:sp>
        <p:nvSpPr>
          <p:cNvPr id="96" name="Rectangle 4"/>
          <p:cNvSpPr>
            <a:spLocks noGrp="1" noChangeArrowheads="1"/>
          </p:cNvSpPr>
          <p:nvPr>
            <p:ph idx="1"/>
          </p:nvPr>
        </p:nvSpPr>
        <p:spPr>
          <a:xfrm>
            <a:off x="-1" y="953981"/>
            <a:ext cx="8821272" cy="3229847"/>
          </a:xfrm>
        </p:spPr>
        <p:txBody>
          <a:bodyPr>
            <a:noAutofit/>
          </a:bodyPr>
          <a:lstStyle/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b="1" dirty="0" smtClean="0"/>
              <a:t>Task</a:t>
            </a:r>
            <a:r>
              <a:rPr lang="en-US" sz="2000" dirty="0" smtClean="0"/>
              <a:t> – Active objects  for </a:t>
            </a:r>
            <a:r>
              <a:rPr lang="en-US" sz="2000" dirty="0" err="1"/>
              <a:t>queueing</a:t>
            </a:r>
            <a:r>
              <a:rPr lang="en-US" sz="2000" dirty="0"/>
              <a:t> &amp; processing messages </a:t>
            </a:r>
            <a:r>
              <a:rPr lang="en-US" sz="2000" dirty="0" smtClean="0"/>
              <a:t>concurrently</a:t>
            </a:r>
          </a:p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endParaRPr lang="en-US" sz="2000" dirty="0" smtClean="0"/>
          </a:p>
        </p:txBody>
      </p:sp>
      <p:sp>
        <p:nvSpPr>
          <p:cNvPr id="42" name="Rectangle 41"/>
          <p:cNvSpPr/>
          <p:nvPr/>
        </p:nvSpPr>
        <p:spPr bwMode="auto">
          <a:xfrm>
            <a:off x="12700" y="6389043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64" name="Group 108"/>
          <p:cNvGrpSpPr>
            <a:grpSpLocks noChangeAspect="1"/>
          </p:cNvGrpSpPr>
          <p:nvPr/>
        </p:nvGrpSpPr>
        <p:grpSpPr bwMode="auto">
          <a:xfrm>
            <a:off x="6117229" y="4340194"/>
            <a:ext cx="2128774" cy="1038170"/>
            <a:chOff x="1220" y="2991"/>
            <a:chExt cx="1298" cy="630"/>
          </a:xfrm>
        </p:grpSpPr>
        <p:sp>
          <p:nvSpPr>
            <p:cNvPr id="65" name="Rectangle 109"/>
            <p:cNvSpPr>
              <a:spLocks noChangeAspect="1" noChangeArrowheads="1"/>
            </p:cNvSpPr>
            <p:nvPr/>
          </p:nvSpPr>
          <p:spPr bwMode="auto">
            <a:xfrm>
              <a:off x="1220" y="2991"/>
              <a:ext cx="1298" cy="6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pic>
          <p:nvPicPr>
            <p:cNvPr id="66" name="Picture 110" descr="TAO1"/>
            <p:cNvPicPr preferRelativeResize="0"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53" y="3051"/>
              <a:ext cx="1255" cy="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7" name="AutoShape 10"/>
          <p:cNvSpPr>
            <a:spLocks noChangeArrowheads="1"/>
          </p:cNvSpPr>
          <p:nvPr/>
        </p:nvSpPr>
        <p:spPr bwMode="auto">
          <a:xfrm rot="16410783" flipH="1">
            <a:off x="5673045" y="3999107"/>
            <a:ext cx="658355" cy="1079428"/>
          </a:xfrm>
          <a:prstGeom prst="flowChartMerge">
            <a:avLst/>
          </a:prstGeom>
          <a:gradFill rotWithShape="1">
            <a:gsLst>
              <a:gs pos="0">
                <a:srgbClr val="EAEAEA"/>
              </a:gs>
              <a:gs pos="100000">
                <a:srgbClr val="6C6C6C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 bwMode="auto">
          <a:xfrm>
            <a:off x="1054632" y="2059601"/>
            <a:ext cx="1373010" cy="47129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0" name="Rectangle 69"/>
          <p:cNvSpPr/>
          <p:nvPr/>
        </p:nvSpPr>
        <p:spPr bwMode="auto">
          <a:xfrm>
            <a:off x="3976099" y="1879242"/>
            <a:ext cx="3151251" cy="1574388"/>
          </a:xfrm>
          <a:prstGeom prst="rect">
            <a:avLst/>
          </a:prstGeom>
          <a:solidFill>
            <a:srgbClr val="F3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3759533" y="2147556"/>
            <a:ext cx="433132" cy="2862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put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Rectangle 78"/>
          <p:cNvSpPr/>
          <p:nvPr/>
        </p:nvSpPr>
        <p:spPr bwMode="auto">
          <a:xfrm>
            <a:off x="5933550" y="2064917"/>
            <a:ext cx="985227" cy="1015024"/>
          </a:xfrm>
          <a:prstGeom prst="rect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5785325" y="2148515"/>
            <a:ext cx="880369" cy="2862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enqueue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5785325" y="2718633"/>
            <a:ext cx="880369" cy="2862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dequeue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1458803" y="2577101"/>
            <a:ext cx="643125" cy="286232"/>
          </a:xfrm>
          <a:prstGeom prst="rect">
            <a:avLst/>
          </a:prstGeom>
          <a:noFill/>
          <a:ln w="19050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Client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Straight Arrow Connector 8"/>
          <p:cNvCxnSpPr>
            <a:stCxn id="4" idx="3"/>
            <a:endCxn id="77" idx="1"/>
          </p:cNvCxnSpPr>
          <p:nvPr/>
        </p:nvCxnSpPr>
        <p:spPr bwMode="auto">
          <a:xfrm flipV="1">
            <a:off x="2427642" y="2290672"/>
            <a:ext cx="1331891" cy="457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Oval 9"/>
          <p:cNvSpPr/>
          <p:nvPr/>
        </p:nvSpPr>
        <p:spPr bwMode="auto">
          <a:xfrm>
            <a:off x="3066269" y="2254485"/>
            <a:ext cx="70688" cy="6737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3107963" y="2321864"/>
            <a:ext cx="0" cy="286232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4" name="TextBox 83"/>
          <p:cNvSpPr txBox="1"/>
          <p:nvPr/>
        </p:nvSpPr>
        <p:spPr>
          <a:xfrm>
            <a:off x="2877622" y="2555867"/>
            <a:ext cx="447558" cy="2169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900" b="1" dirty="0" smtClean="0">
                <a:latin typeface="Arial" pitchFamily="34" charset="0"/>
                <a:cs typeface="Arial" pitchFamily="34" charset="0"/>
              </a:rPr>
              <a:t>MSG</a:t>
            </a:r>
            <a:endParaRPr lang="en-US" sz="900" b="1" baseline="-25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5" name="Straight Arrow Connector 84"/>
          <p:cNvCxnSpPr>
            <a:stCxn id="77" idx="3"/>
            <a:endCxn id="80" idx="1"/>
          </p:cNvCxnSpPr>
          <p:nvPr/>
        </p:nvCxnSpPr>
        <p:spPr bwMode="auto">
          <a:xfrm>
            <a:off x="4192665" y="2290672"/>
            <a:ext cx="1592660" cy="959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6" name="Oval 85"/>
          <p:cNvSpPr/>
          <p:nvPr/>
        </p:nvSpPr>
        <p:spPr bwMode="auto">
          <a:xfrm>
            <a:off x="4680565" y="2260848"/>
            <a:ext cx="70688" cy="6737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7" name="Straight Connector 86"/>
          <p:cNvCxnSpPr/>
          <p:nvPr/>
        </p:nvCxnSpPr>
        <p:spPr bwMode="auto">
          <a:xfrm>
            <a:off x="4722259" y="1972627"/>
            <a:ext cx="0" cy="286232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2" name="TextBox 91"/>
          <p:cNvSpPr txBox="1"/>
          <p:nvPr/>
        </p:nvSpPr>
        <p:spPr>
          <a:xfrm>
            <a:off x="4504830" y="1930574"/>
            <a:ext cx="447558" cy="2169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900" b="1" dirty="0" smtClean="0">
                <a:latin typeface="Arial" pitchFamily="34" charset="0"/>
                <a:cs typeface="Arial" pitchFamily="34" charset="0"/>
              </a:rPr>
              <a:t>MSG</a:t>
            </a:r>
            <a:endParaRPr lang="en-US" sz="900" b="1" baseline="-25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3" name="Straight Arrow Connector 92"/>
          <p:cNvCxnSpPr>
            <a:endCxn id="81" idx="1"/>
          </p:cNvCxnSpPr>
          <p:nvPr/>
        </p:nvCxnSpPr>
        <p:spPr bwMode="auto">
          <a:xfrm flipV="1">
            <a:off x="4275003" y="2861749"/>
            <a:ext cx="1510322" cy="158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Rectangle 6"/>
          <p:cNvSpPr/>
          <p:nvPr/>
        </p:nvSpPr>
        <p:spPr bwMode="auto">
          <a:xfrm>
            <a:off x="4069996" y="2799016"/>
            <a:ext cx="681257" cy="561850"/>
          </a:xfrm>
          <a:prstGeom prst="rect">
            <a:avLst/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107433" y="3024755"/>
            <a:ext cx="453970" cy="286232"/>
          </a:xfrm>
          <a:prstGeom prst="rect">
            <a:avLst/>
          </a:prstGeom>
          <a:noFill/>
          <a:ln w="19050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svc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8" name="Straight Connector 97"/>
          <p:cNvCxnSpPr/>
          <p:nvPr/>
        </p:nvCxnSpPr>
        <p:spPr bwMode="auto">
          <a:xfrm>
            <a:off x="5044044" y="2887149"/>
            <a:ext cx="0" cy="286232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9" name="TextBox 98"/>
          <p:cNvSpPr txBox="1"/>
          <p:nvPr/>
        </p:nvSpPr>
        <p:spPr>
          <a:xfrm>
            <a:off x="4826615" y="3104945"/>
            <a:ext cx="447558" cy="2169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900" b="1" dirty="0" smtClean="0">
                <a:latin typeface="Arial" pitchFamily="34" charset="0"/>
                <a:cs typeface="Arial" pitchFamily="34" charset="0"/>
              </a:rPr>
              <a:t>MSG</a:t>
            </a:r>
            <a:endParaRPr lang="en-US" sz="900" b="1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2373971" y="1635612"/>
            <a:ext cx="1454859" cy="480131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 i="1" dirty="0" smtClean="0">
                <a:latin typeface="Arial" pitchFamily="34" charset="0"/>
                <a:cs typeface="Arial" pitchFamily="34" charset="0"/>
              </a:rPr>
              <a:t>Pass message to Task  </a:t>
            </a:r>
            <a:endParaRPr lang="en-US" sz="1400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4952388" y="1450443"/>
            <a:ext cx="1454859" cy="480131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 i="1" dirty="0" smtClean="0">
                <a:latin typeface="Arial" pitchFamily="34" charset="0"/>
                <a:cs typeface="Arial" pitchFamily="34" charset="0"/>
              </a:rPr>
              <a:t>Insert message into Queue</a:t>
            </a:r>
            <a:endParaRPr lang="en-US" sz="1400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2877622" y="3448623"/>
            <a:ext cx="2901953" cy="480131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 i="1" dirty="0" smtClean="0">
                <a:latin typeface="Arial" pitchFamily="34" charset="0"/>
                <a:cs typeface="Arial" pitchFamily="34" charset="0"/>
              </a:rPr>
              <a:t>Remove message from Queue &amp; process it concurrently</a:t>
            </a:r>
            <a:endParaRPr lang="en-US" sz="1400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7" name="Oval 96"/>
          <p:cNvSpPr/>
          <p:nvPr/>
        </p:nvSpPr>
        <p:spPr bwMode="auto">
          <a:xfrm>
            <a:off x="5008700" y="2838319"/>
            <a:ext cx="70688" cy="6737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62751" y="6418348"/>
            <a:ext cx="9018493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See </a:t>
            </a:r>
            <a:r>
              <a:rPr lang="en-US" sz="2000" dirty="0" smtClean="0">
                <a:hlinkClick r:id="rId4"/>
              </a:rPr>
              <a:t>www.dre.vanderbilt.edu</a:t>
            </a:r>
            <a:r>
              <a:rPr lang="en-US" sz="2000" dirty="0">
                <a:hlinkClick r:id="rId4"/>
              </a:rPr>
              <a:t>/~</a:t>
            </a:r>
            <a:r>
              <a:rPr lang="en-US" sz="2000" dirty="0" smtClean="0">
                <a:hlinkClick r:id="rId4"/>
              </a:rPr>
              <a:t>schmidt/PDF/ACE-concurrency.pdf</a:t>
            </a:r>
            <a:r>
              <a:rPr lang="en-US" sz="2000" dirty="0" smtClean="0"/>
              <a:t> for more info</a:t>
            </a:r>
            <a:endParaRPr lang="en-US" sz="2000" dirty="0"/>
          </a:p>
        </p:txBody>
      </p:sp>
      <p:sp>
        <p:nvSpPr>
          <p:cNvPr id="106" name="Rectangle 105"/>
          <p:cNvSpPr/>
          <p:nvPr/>
        </p:nvSpPr>
        <p:spPr>
          <a:xfrm>
            <a:off x="7138522" y="1879242"/>
            <a:ext cx="552715" cy="2862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Task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249701" y="2732349"/>
            <a:ext cx="260008" cy="237757"/>
            <a:chOff x="3529087" y="16243"/>
            <a:chExt cx="260008" cy="237757"/>
          </a:xfrm>
        </p:grpSpPr>
        <p:sp>
          <p:nvSpPr>
            <p:cNvPr id="46" name="Oval 45"/>
            <p:cNvSpPr>
              <a:spLocks noChangeAspect="1"/>
            </p:cNvSpPr>
            <p:nvPr/>
          </p:nvSpPr>
          <p:spPr bwMode="auto">
            <a:xfrm>
              <a:off x="3542803" y="24320"/>
              <a:ext cx="221820" cy="192669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529087" y="16243"/>
              <a:ext cx="260008" cy="237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>
                  <a:latin typeface="Arial" pitchFamily="34" charset="0"/>
                  <a:cs typeface="Arial" pitchFamily="34" charset="0"/>
                </a:rPr>
                <a:t>3</a:t>
              </a:r>
              <a:endParaRPr lang="en-US" sz="105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614275" y="2176374"/>
            <a:ext cx="263214" cy="244682"/>
            <a:chOff x="3117772" y="131659"/>
            <a:chExt cx="263214" cy="244682"/>
          </a:xfrm>
        </p:grpSpPr>
        <p:sp>
          <p:nvSpPr>
            <p:cNvPr id="3" name="Oval 2"/>
            <p:cNvSpPr>
              <a:spLocks noChangeAspect="1"/>
            </p:cNvSpPr>
            <p:nvPr/>
          </p:nvSpPr>
          <p:spPr bwMode="auto">
            <a:xfrm>
              <a:off x="3131488" y="149361"/>
              <a:ext cx="221820" cy="192669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117772" y="131659"/>
              <a:ext cx="263214" cy="2446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>
                  <a:latin typeface="Arial" pitchFamily="34" charset="0"/>
                  <a:cs typeface="Arial" pitchFamily="34" charset="0"/>
                </a:rPr>
                <a:t>1</a:t>
              </a:r>
              <a:endParaRPr lang="en-US" sz="105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144169" y="2167765"/>
            <a:ext cx="260008" cy="237757"/>
            <a:chOff x="3213228" y="135121"/>
            <a:chExt cx="260008" cy="237757"/>
          </a:xfrm>
        </p:grpSpPr>
        <p:sp>
          <p:nvSpPr>
            <p:cNvPr id="44" name="Oval 43"/>
            <p:cNvSpPr>
              <a:spLocks noChangeAspect="1"/>
            </p:cNvSpPr>
            <p:nvPr/>
          </p:nvSpPr>
          <p:spPr bwMode="auto">
            <a:xfrm>
              <a:off x="3226944" y="152823"/>
              <a:ext cx="221820" cy="192669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213228" y="135121"/>
              <a:ext cx="260008" cy="237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>
                  <a:latin typeface="Arial" pitchFamily="34" charset="0"/>
                  <a:cs typeface="Arial" pitchFamily="34" charset="0"/>
                </a:rPr>
                <a:t>2</a:t>
              </a:r>
              <a:endParaRPr lang="en-US" sz="1050" dirty="0"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39" y="4058476"/>
            <a:ext cx="4717049" cy="1324497"/>
          </a:xfrm>
          <a:prstGeom prst="rect">
            <a:avLst/>
          </a:prstGeom>
        </p:spPr>
      </p:pic>
      <p:cxnSp>
        <p:nvCxnSpPr>
          <p:cNvPr id="69" name="Straight Arrow Connector 68"/>
          <p:cNvCxnSpPr/>
          <p:nvPr/>
        </p:nvCxnSpPr>
        <p:spPr bwMode="auto">
          <a:xfrm flipV="1">
            <a:off x="2237315" y="3030265"/>
            <a:ext cx="828954" cy="1863619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48" name="Group 47"/>
          <p:cNvGrpSpPr/>
          <p:nvPr/>
        </p:nvGrpSpPr>
        <p:grpSpPr>
          <a:xfrm>
            <a:off x="2010411" y="2150005"/>
            <a:ext cx="279289" cy="290911"/>
            <a:chOff x="8327572" y="4328206"/>
            <a:chExt cx="300243" cy="312737"/>
          </a:xfrm>
        </p:grpSpPr>
        <p:grpSp>
          <p:nvGrpSpPr>
            <p:cNvPr id="49" name="Group 48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51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6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2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7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3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7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4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7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50" name="Straight Arrow Connector 49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55" name="Group 54"/>
          <p:cNvGrpSpPr/>
          <p:nvPr/>
        </p:nvGrpSpPr>
        <p:grpSpPr>
          <a:xfrm>
            <a:off x="4414011" y="2838011"/>
            <a:ext cx="279289" cy="290911"/>
            <a:chOff x="8327572" y="4328206"/>
            <a:chExt cx="300243" cy="312737"/>
          </a:xfrm>
        </p:grpSpPr>
        <p:grpSp>
          <p:nvGrpSpPr>
            <p:cNvPr id="56" name="Group 55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58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6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9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7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7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7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57" name="Straight Arrow Connector 56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8932528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Rectangle 2"/>
          <p:cNvSpPr>
            <a:spLocks noGrp="1" noChangeArrowheads="1"/>
          </p:cNvSpPr>
          <p:nvPr>
            <p:ph type="title"/>
          </p:nvPr>
        </p:nvSpPr>
        <p:spPr>
          <a:xfrm>
            <a:off x="512763" y="254000"/>
            <a:ext cx="7924800" cy="914400"/>
          </a:xfrm>
        </p:spPr>
        <p:txBody>
          <a:bodyPr/>
          <a:lstStyle/>
          <a:p>
            <a:r>
              <a:rPr lang="en-US" sz="3200" dirty="0" smtClean="0"/>
              <a:t>Example ACE Frameworks</a:t>
            </a:r>
          </a:p>
        </p:txBody>
      </p:sp>
      <p:sp>
        <p:nvSpPr>
          <p:cNvPr id="96" name="Rectangle 4"/>
          <p:cNvSpPr>
            <a:spLocks noGrp="1" noChangeArrowheads="1"/>
          </p:cNvSpPr>
          <p:nvPr>
            <p:ph idx="1"/>
          </p:nvPr>
        </p:nvSpPr>
        <p:spPr>
          <a:xfrm>
            <a:off x="-1" y="953981"/>
            <a:ext cx="8821272" cy="3229847"/>
          </a:xfrm>
        </p:spPr>
        <p:txBody>
          <a:bodyPr>
            <a:noAutofit/>
          </a:bodyPr>
          <a:lstStyle/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b="1" dirty="0" smtClean="0"/>
              <a:t>Task</a:t>
            </a:r>
            <a:r>
              <a:rPr lang="en-US" sz="2000" dirty="0" smtClean="0"/>
              <a:t> – Active objects  for </a:t>
            </a:r>
            <a:r>
              <a:rPr lang="en-US" sz="2000" dirty="0" err="1"/>
              <a:t>queueing</a:t>
            </a:r>
            <a:r>
              <a:rPr lang="en-US" sz="2000" dirty="0"/>
              <a:t> &amp; processing messages </a:t>
            </a:r>
            <a:r>
              <a:rPr lang="en-US" sz="2000" dirty="0" smtClean="0"/>
              <a:t>concurrently</a:t>
            </a:r>
          </a:p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endParaRPr lang="en-US" sz="2000" dirty="0" smtClean="0"/>
          </a:p>
        </p:txBody>
      </p:sp>
      <p:sp>
        <p:nvSpPr>
          <p:cNvPr id="42" name="Rectangle 41"/>
          <p:cNvSpPr/>
          <p:nvPr/>
        </p:nvSpPr>
        <p:spPr bwMode="auto">
          <a:xfrm>
            <a:off x="12700" y="6353183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44818" y="5461854"/>
            <a:ext cx="9036426" cy="135421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</a:pPr>
            <a:r>
              <a:rPr lang="en-US" sz="2000" b="1" dirty="0">
                <a:latin typeface="+mj-lt"/>
              </a:rPr>
              <a:t>Commonality</a:t>
            </a:r>
            <a:r>
              <a:rPr lang="en-US" sz="2000" dirty="0">
                <a:latin typeface="+mj-lt"/>
              </a:rPr>
              <a:t>: </a:t>
            </a:r>
            <a:r>
              <a:rPr lang="en-US" sz="2000" dirty="0" smtClean="0">
                <a:latin typeface="+mj-lt"/>
              </a:rPr>
              <a:t>Common </a:t>
            </a:r>
            <a:r>
              <a:rPr lang="en-US" sz="2000" dirty="0">
                <a:latin typeface="+mj-lt"/>
              </a:rPr>
              <a:t>interface for </a:t>
            </a:r>
            <a:r>
              <a:rPr lang="en-US" sz="2000" dirty="0" err="1" smtClean="0">
                <a:latin typeface="+mj-lt"/>
              </a:rPr>
              <a:t>queueing</a:t>
            </a:r>
            <a:r>
              <a:rPr lang="en-US" sz="2000" dirty="0" smtClean="0">
                <a:latin typeface="+mj-lt"/>
              </a:rPr>
              <a:t> &amp; processing of messages concurrently within a single address space</a:t>
            </a:r>
            <a:endParaRPr lang="en-US" sz="2000" dirty="0">
              <a:latin typeface="+mj-lt"/>
            </a:endParaRPr>
          </a:p>
          <a:p>
            <a:pPr marL="233363" lvl="0" indent="-233363" eaLnBrk="0" hangingPunct="0">
              <a:lnSpc>
                <a:spcPct val="100000"/>
              </a:lnSpc>
              <a:spcBef>
                <a:spcPct val="10000"/>
              </a:spcBef>
              <a:buClrTx/>
              <a:buSzPct val="85000"/>
              <a:buFontTx/>
              <a:buChar char="•"/>
            </a:pPr>
            <a:r>
              <a:rPr lang="en-US" sz="2000" b="1" dirty="0">
                <a:latin typeface="+mn-lt"/>
              </a:rPr>
              <a:t>Variability</a:t>
            </a:r>
            <a:r>
              <a:rPr lang="en-US" sz="2000" dirty="0">
                <a:latin typeface="+mn-lt"/>
              </a:rPr>
              <a:t>: </a:t>
            </a:r>
            <a:r>
              <a:rPr lang="en-US" sz="2000" dirty="0" smtClean="0">
                <a:latin typeface="+mn-lt"/>
              </a:rPr>
              <a:t>Supports different concurrency, synchronization, &amp; memory management strategies</a:t>
            </a:r>
            <a:endParaRPr lang="en-US" sz="2000" dirty="0">
              <a:latin typeface="+mn-lt"/>
            </a:endParaRPr>
          </a:p>
        </p:txBody>
      </p:sp>
      <p:grpSp>
        <p:nvGrpSpPr>
          <p:cNvPr id="64" name="Group 108"/>
          <p:cNvGrpSpPr>
            <a:grpSpLocks noChangeAspect="1"/>
          </p:cNvGrpSpPr>
          <p:nvPr/>
        </p:nvGrpSpPr>
        <p:grpSpPr bwMode="auto">
          <a:xfrm>
            <a:off x="6117229" y="4340194"/>
            <a:ext cx="2128774" cy="1038170"/>
            <a:chOff x="1220" y="2991"/>
            <a:chExt cx="1298" cy="630"/>
          </a:xfrm>
        </p:grpSpPr>
        <p:sp>
          <p:nvSpPr>
            <p:cNvPr id="65" name="Rectangle 109"/>
            <p:cNvSpPr>
              <a:spLocks noChangeAspect="1" noChangeArrowheads="1"/>
            </p:cNvSpPr>
            <p:nvPr/>
          </p:nvSpPr>
          <p:spPr bwMode="auto">
            <a:xfrm>
              <a:off x="1220" y="2991"/>
              <a:ext cx="1298" cy="6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pic>
          <p:nvPicPr>
            <p:cNvPr id="66" name="Picture 110" descr="TAO1"/>
            <p:cNvPicPr preferRelativeResize="0"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53" y="3051"/>
              <a:ext cx="1255" cy="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7" name="AutoShape 10"/>
          <p:cNvSpPr>
            <a:spLocks noChangeArrowheads="1"/>
          </p:cNvSpPr>
          <p:nvPr/>
        </p:nvSpPr>
        <p:spPr bwMode="auto">
          <a:xfrm rot="16410783" flipH="1">
            <a:off x="5673045" y="3999107"/>
            <a:ext cx="658355" cy="1079428"/>
          </a:xfrm>
          <a:prstGeom prst="flowChartMerge">
            <a:avLst/>
          </a:prstGeom>
          <a:gradFill rotWithShape="1">
            <a:gsLst>
              <a:gs pos="0">
                <a:srgbClr val="EAEAEA"/>
              </a:gs>
              <a:gs pos="100000">
                <a:srgbClr val="6C6C6C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50" name="Rectangle 49"/>
          <p:cNvSpPr/>
          <p:nvPr/>
        </p:nvSpPr>
        <p:spPr bwMode="auto">
          <a:xfrm>
            <a:off x="1054632" y="2059601"/>
            <a:ext cx="1373010" cy="47129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3976099" y="1879242"/>
            <a:ext cx="3151251" cy="1574388"/>
          </a:xfrm>
          <a:prstGeom prst="rect">
            <a:avLst/>
          </a:prstGeom>
          <a:solidFill>
            <a:srgbClr val="F3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759533" y="2147556"/>
            <a:ext cx="433132" cy="2862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put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5933550" y="2064917"/>
            <a:ext cx="985227" cy="1015024"/>
          </a:xfrm>
          <a:prstGeom prst="rect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785325" y="2148515"/>
            <a:ext cx="880369" cy="2862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enqueue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785325" y="2718633"/>
            <a:ext cx="880369" cy="2862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dequeue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458803" y="2577101"/>
            <a:ext cx="643125" cy="286232"/>
          </a:xfrm>
          <a:prstGeom prst="rect">
            <a:avLst/>
          </a:prstGeom>
          <a:noFill/>
          <a:ln w="19050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Client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7" name="Straight Arrow Connector 56"/>
          <p:cNvCxnSpPr>
            <a:stCxn id="50" idx="3"/>
            <a:endCxn id="52" idx="1"/>
          </p:cNvCxnSpPr>
          <p:nvPr/>
        </p:nvCxnSpPr>
        <p:spPr bwMode="auto">
          <a:xfrm flipV="1">
            <a:off x="2427642" y="2290672"/>
            <a:ext cx="1331891" cy="457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8" name="Oval 57"/>
          <p:cNvSpPr/>
          <p:nvPr/>
        </p:nvSpPr>
        <p:spPr bwMode="auto">
          <a:xfrm>
            <a:off x="3066269" y="2254485"/>
            <a:ext cx="70688" cy="6737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9" name="Straight Connector 58"/>
          <p:cNvCxnSpPr/>
          <p:nvPr/>
        </p:nvCxnSpPr>
        <p:spPr bwMode="auto">
          <a:xfrm>
            <a:off x="3107963" y="2321864"/>
            <a:ext cx="0" cy="286232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0" name="TextBox 59"/>
          <p:cNvSpPr txBox="1"/>
          <p:nvPr/>
        </p:nvSpPr>
        <p:spPr>
          <a:xfrm>
            <a:off x="2877622" y="2555867"/>
            <a:ext cx="447558" cy="2169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900" b="1" dirty="0" smtClean="0">
                <a:latin typeface="Arial" pitchFamily="34" charset="0"/>
                <a:cs typeface="Arial" pitchFamily="34" charset="0"/>
              </a:rPr>
              <a:t>MSG</a:t>
            </a:r>
            <a:endParaRPr lang="en-US" sz="900" b="1" baseline="-25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1" name="Straight Arrow Connector 60"/>
          <p:cNvCxnSpPr>
            <a:stCxn id="52" idx="3"/>
            <a:endCxn id="54" idx="1"/>
          </p:cNvCxnSpPr>
          <p:nvPr/>
        </p:nvCxnSpPr>
        <p:spPr bwMode="auto">
          <a:xfrm>
            <a:off x="4192665" y="2290672"/>
            <a:ext cx="1592660" cy="959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2" name="Oval 61"/>
          <p:cNvSpPr/>
          <p:nvPr/>
        </p:nvSpPr>
        <p:spPr bwMode="auto">
          <a:xfrm>
            <a:off x="4680565" y="2260848"/>
            <a:ext cx="70688" cy="6737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1" name="Straight Connector 70"/>
          <p:cNvCxnSpPr/>
          <p:nvPr/>
        </p:nvCxnSpPr>
        <p:spPr bwMode="auto">
          <a:xfrm>
            <a:off x="4722259" y="1972627"/>
            <a:ext cx="0" cy="286232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TextBox 71"/>
          <p:cNvSpPr txBox="1"/>
          <p:nvPr/>
        </p:nvSpPr>
        <p:spPr>
          <a:xfrm>
            <a:off x="4504830" y="1930574"/>
            <a:ext cx="447558" cy="2169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900" b="1" dirty="0" smtClean="0">
                <a:latin typeface="Arial" pitchFamily="34" charset="0"/>
                <a:cs typeface="Arial" pitchFamily="34" charset="0"/>
              </a:rPr>
              <a:t>MSG</a:t>
            </a:r>
            <a:endParaRPr lang="en-US" sz="900" b="1" baseline="-25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3" name="Straight Arrow Connector 72"/>
          <p:cNvCxnSpPr>
            <a:endCxn id="55" idx="1"/>
          </p:cNvCxnSpPr>
          <p:nvPr/>
        </p:nvCxnSpPr>
        <p:spPr bwMode="auto">
          <a:xfrm flipV="1">
            <a:off x="4275003" y="2861749"/>
            <a:ext cx="1510322" cy="158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4" name="Rectangle 73"/>
          <p:cNvSpPr/>
          <p:nvPr/>
        </p:nvSpPr>
        <p:spPr bwMode="auto">
          <a:xfrm>
            <a:off x="4069996" y="2799016"/>
            <a:ext cx="681257" cy="561850"/>
          </a:xfrm>
          <a:prstGeom prst="rect">
            <a:avLst/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6" name="Straight Connector 75"/>
          <p:cNvCxnSpPr/>
          <p:nvPr/>
        </p:nvCxnSpPr>
        <p:spPr bwMode="auto">
          <a:xfrm>
            <a:off x="5044044" y="2887149"/>
            <a:ext cx="0" cy="286232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8" name="TextBox 77"/>
          <p:cNvSpPr txBox="1"/>
          <p:nvPr/>
        </p:nvSpPr>
        <p:spPr>
          <a:xfrm>
            <a:off x="4826615" y="3104945"/>
            <a:ext cx="447558" cy="21698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900" b="1" dirty="0" smtClean="0">
                <a:latin typeface="Arial" pitchFamily="34" charset="0"/>
                <a:cs typeface="Arial" pitchFamily="34" charset="0"/>
              </a:rPr>
              <a:t>MSG</a:t>
            </a:r>
            <a:endParaRPr lang="en-US" sz="900" b="1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2373971" y="1635612"/>
            <a:ext cx="1454859" cy="480131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 i="1" dirty="0" smtClean="0">
                <a:latin typeface="Arial" pitchFamily="34" charset="0"/>
                <a:cs typeface="Arial" pitchFamily="34" charset="0"/>
              </a:rPr>
              <a:t>Pass message to Task  </a:t>
            </a:r>
            <a:endParaRPr lang="en-US" sz="1400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2877622" y="3448623"/>
            <a:ext cx="2901953" cy="480131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 i="1" dirty="0" smtClean="0">
                <a:latin typeface="Arial" pitchFamily="34" charset="0"/>
                <a:cs typeface="Arial" pitchFamily="34" charset="0"/>
              </a:rPr>
              <a:t>Remove message from Queue &amp; process it concurrently</a:t>
            </a:r>
            <a:endParaRPr lang="en-US" sz="1400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0" name="Oval 89"/>
          <p:cNvSpPr/>
          <p:nvPr/>
        </p:nvSpPr>
        <p:spPr bwMode="auto">
          <a:xfrm>
            <a:off x="5008700" y="2838319"/>
            <a:ext cx="70688" cy="6737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7138522" y="1879242"/>
            <a:ext cx="552715" cy="2862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Task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5249701" y="2732349"/>
            <a:ext cx="260008" cy="237757"/>
            <a:chOff x="3529087" y="16243"/>
            <a:chExt cx="260008" cy="237757"/>
          </a:xfrm>
        </p:grpSpPr>
        <p:sp>
          <p:nvSpPr>
            <p:cNvPr id="95" name="Oval 94"/>
            <p:cNvSpPr>
              <a:spLocks noChangeAspect="1"/>
            </p:cNvSpPr>
            <p:nvPr/>
          </p:nvSpPr>
          <p:spPr bwMode="auto">
            <a:xfrm>
              <a:off x="3542803" y="24320"/>
              <a:ext cx="221820" cy="192669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3529087" y="16243"/>
              <a:ext cx="260008" cy="237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>
                  <a:latin typeface="Arial" pitchFamily="34" charset="0"/>
                  <a:cs typeface="Arial" pitchFamily="34" charset="0"/>
                </a:rPr>
                <a:t>3</a:t>
              </a:r>
              <a:endParaRPr lang="en-US" sz="105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2614275" y="2176374"/>
            <a:ext cx="263214" cy="244682"/>
            <a:chOff x="3117772" y="131659"/>
            <a:chExt cx="263214" cy="244682"/>
          </a:xfrm>
        </p:grpSpPr>
        <p:sp>
          <p:nvSpPr>
            <p:cNvPr id="105" name="Oval 104"/>
            <p:cNvSpPr>
              <a:spLocks noChangeAspect="1"/>
            </p:cNvSpPr>
            <p:nvPr/>
          </p:nvSpPr>
          <p:spPr bwMode="auto">
            <a:xfrm>
              <a:off x="3131488" y="149361"/>
              <a:ext cx="221820" cy="192669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117772" y="131659"/>
              <a:ext cx="263214" cy="2446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>
                  <a:latin typeface="Arial" pitchFamily="34" charset="0"/>
                  <a:cs typeface="Arial" pitchFamily="34" charset="0"/>
                </a:rPr>
                <a:t>1</a:t>
              </a:r>
              <a:endParaRPr lang="en-US" sz="105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5144169" y="2167765"/>
            <a:ext cx="260008" cy="237757"/>
            <a:chOff x="3213228" y="135121"/>
            <a:chExt cx="260008" cy="237757"/>
          </a:xfrm>
        </p:grpSpPr>
        <p:sp>
          <p:nvSpPr>
            <p:cNvPr id="108" name="Oval 107"/>
            <p:cNvSpPr>
              <a:spLocks noChangeAspect="1"/>
            </p:cNvSpPr>
            <p:nvPr/>
          </p:nvSpPr>
          <p:spPr bwMode="auto">
            <a:xfrm>
              <a:off x="3226944" y="152823"/>
              <a:ext cx="221820" cy="192669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3213228" y="135121"/>
              <a:ext cx="260008" cy="237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>
                  <a:latin typeface="Arial" pitchFamily="34" charset="0"/>
                  <a:cs typeface="Arial" pitchFamily="34" charset="0"/>
                </a:rPr>
                <a:t>2</a:t>
              </a:r>
              <a:endParaRPr lang="en-US" sz="1050" dirty="0"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110" name="Picture 10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39" y="4058476"/>
            <a:ext cx="4717049" cy="1324497"/>
          </a:xfrm>
          <a:prstGeom prst="rect">
            <a:avLst/>
          </a:prstGeom>
        </p:spPr>
      </p:pic>
      <p:cxnSp>
        <p:nvCxnSpPr>
          <p:cNvPr id="111" name="Straight Arrow Connector 110"/>
          <p:cNvCxnSpPr/>
          <p:nvPr/>
        </p:nvCxnSpPr>
        <p:spPr bwMode="auto">
          <a:xfrm flipV="1">
            <a:off x="2237315" y="3030265"/>
            <a:ext cx="828954" cy="1863619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5987827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8" y="1548982"/>
            <a:ext cx="9161554" cy="2147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8" name="Rectangle 117"/>
          <p:cNvSpPr/>
          <p:nvPr/>
        </p:nvSpPr>
        <p:spPr bwMode="auto">
          <a:xfrm>
            <a:off x="3655997" y="3109111"/>
            <a:ext cx="971431" cy="34865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1372554" y="2117745"/>
            <a:ext cx="698871" cy="34865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Freeform 7"/>
          <p:cNvSpPr/>
          <p:nvPr/>
        </p:nvSpPr>
        <p:spPr bwMode="auto">
          <a:xfrm>
            <a:off x="2052919" y="1649504"/>
            <a:ext cx="7010400" cy="1963271"/>
          </a:xfrm>
          <a:custGeom>
            <a:avLst/>
            <a:gdLst>
              <a:gd name="connsiteX0" fmla="*/ 0 w 7028329"/>
              <a:gd name="connsiteY0" fmla="*/ 44823 h 1963270"/>
              <a:gd name="connsiteX1" fmla="*/ 8965 w 7028329"/>
              <a:gd name="connsiteY1" fmla="*/ 1021976 h 1963270"/>
              <a:gd name="connsiteX2" fmla="*/ 2563906 w 7028329"/>
              <a:gd name="connsiteY2" fmla="*/ 1030941 h 1963270"/>
              <a:gd name="connsiteX3" fmla="*/ 2581835 w 7028329"/>
              <a:gd name="connsiteY3" fmla="*/ 1963270 h 1963270"/>
              <a:gd name="connsiteX4" fmla="*/ 7028329 w 7028329"/>
              <a:gd name="connsiteY4" fmla="*/ 1963270 h 1963270"/>
              <a:gd name="connsiteX5" fmla="*/ 7010400 w 7028329"/>
              <a:gd name="connsiteY5" fmla="*/ 0 h 1963270"/>
              <a:gd name="connsiteX6" fmla="*/ 0 w 7028329"/>
              <a:gd name="connsiteY6" fmla="*/ 44823 h 1963270"/>
              <a:gd name="connsiteX0" fmla="*/ 0 w 7028329"/>
              <a:gd name="connsiteY0" fmla="*/ 35858 h 1963270"/>
              <a:gd name="connsiteX1" fmla="*/ 8965 w 7028329"/>
              <a:gd name="connsiteY1" fmla="*/ 1021976 h 1963270"/>
              <a:gd name="connsiteX2" fmla="*/ 2563906 w 7028329"/>
              <a:gd name="connsiteY2" fmla="*/ 1030941 h 1963270"/>
              <a:gd name="connsiteX3" fmla="*/ 2581835 w 7028329"/>
              <a:gd name="connsiteY3" fmla="*/ 1963270 h 1963270"/>
              <a:gd name="connsiteX4" fmla="*/ 7028329 w 7028329"/>
              <a:gd name="connsiteY4" fmla="*/ 1963270 h 1963270"/>
              <a:gd name="connsiteX5" fmla="*/ 7010400 w 7028329"/>
              <a:gd name="connsiteY5" fmla="*/ 0 h 1963270"/>
              <a:gd name="connsiteX6" fmla="*/ 0 w 7028329"/>
              <a:gd name="connsiteY6" fmla="*/ 35858 h 1963270"/>
              <a:gd name="connsiteX0" fmla="*/ 0 w 7028329"/>
              <a:gd name="connsiteY0" fmla="*/ 8964 h 1963270"/>
              <a:gd name="connsiteX1" fmla="*/ 8965 w 7028329"/>
              <a:gd name="connsiteY1" fmla="*/ 1021976 h 1963270"/>
              <a:gd name="connsiteX2" fmla="*/ 2563906 w 7028329"/>
              <a:gd name="connsiteY2" fmla="*/ 1030941 h 1963270"/>
              <a:gd name="connsiteX3" fmla="*/ 2581835 w 7028329"/>
              <a:gd name="connsiteY3" fmla="*/ 1963270 h 1963270"/>
              <a:gd name="connsiteX4" fmla="*/ 7028329 w 7028329"/>
              <a:gd name="connsiteY4" fmla="*/ 1963270 h 1963270"/>
              <a:gd name="connsiteX5" fmla="*/ 7010400 w 7028329"/>
              <a:gd name="connsiteY5" fmla="*/ 0 h 1963270"/>
              <a:gd name="connsiteX6" fmla="*/ 0 w 7028329"/>
              <a:gd name="connsiteY6" fmla="*/ 8964 h 1963270"/>
              <a:gd name="connsiteX0" fmla="*/ 0 w 7010400"/>
              <a:gd name="connsiteY0" fmla="*/ 8964 h 1963270"/>
              <a:gd name="connsiteX1" fmla="*/ 8965 w 7010400"/>
              <a:gd name="connsiteY1" fmla="*/ 1021976 h 1963270"/>
              <a:gd name="connsiteX2" fmla="*/ 2563906 w 7010400"/>
              <a:gd name="connsiteY2" fmla="*/ 1030941 h 1963270"/>
              <a:gd name="connsiteX3" fmla="*/ 2581835 w 7010400"/>
              <a:gd name="connsiteY3" fmla="*/ 1963270 h 1963270"/>
              <a:gd name="connsiteX4" fmla="*/ 7001435 w 7010400"/>
              <a:gd name="connsiteY4" fmla="*/ 1963270 h 1963270"/>
              <a:gd name="connsiteX5" fmla="*/ 7010400 w 7010400"/>
              <a:gd name="connsiteY5" fmla="*/ 0 h 1963270"/>
              <a:gd name="connsiteX6" fmla="*/ 0 w 7010400"/>
              <a:gd name="connsiteY6" fmla="*/ 8964 h 1963270"/>
              <a:gd name="connsiteX0" fmla="*/ 0 w 7010400"/>
              <a:gd name="connsiteY0" fmla="*/ 8964 h 1963270"/>
              <a:gd name="connsiteX1" fmla="*/ 8965 w 7010400"/>
              <a:gd name="connsiteY1" fmla="*/ 1021976 h 1963270"/>
              <a:gd name="connsiteX2" fmla="*/ 2572870 w 7010400"/>
              <a:gd name="connsiteY2" fmla="*/ 1013012 h 1963270"/>
              <a:gd name="connsiteX3" fmla="*/ 2581835 w 7010400"/>
              <a:gd name="connsiteY3" fmla="*/ 1963270 h 1963270"/>
              <a:gd name="connsiteX4" fmla="*/ 7001435 w 7010400"/>
              <a:gd name="connsiteY4" fmla="*/ 1963270 h 1963270"/>
              <a:gd name="connsiteX5" fmla="*/ 7010400 w 7010400"/>
              <a:gd name="connsiteY5" fmla="*/ 0 h 1963270"/>
              <a:gd name="connsiteX6" fmla="*/ 0 w 7010400"/>
              <a:gd name="connsiteY6" fmla="*/ 8964 h 1963270"/>
              <a:gd name="connsiteX0" fmla="*/ 0 w 7010400"/>
              <a:gd name="connsiteY0" fmla="*/ 0 h 1981201"/>
              <a:gd name="connsiteX1" fmla="*/ 8965 w 7010400"/>
              <a:gd name="connsiteY1" fmla="*/ 1039907 h 1981201"/>
              <a:gd name="connsiteX2" fmla="*/ 2572870 w 7010400"/>
              <a:gd name="connsiteY2" fmla="*/ 1030943 h 1981201"/>
              <a:gd name="connsiteX3" fmla="*/ 2581835 w 7010400"/>
              <a:gd name="connsiteY3" fmla="*/ 1981201 h 1981201"/>
              <a:gd name="connsiteX4" fmla="*/ 7001435 w 7010400"/>
              <a:gd name="connsiteY4" fmla="*/ 1981201 h 1981201"/>
              <a:gd name="connsiteX5" fmla="*/ 7010400 w 7010400"/>
              <a:gd name="connsiteY5" fmla="*/ 17931 h 1981201"/>
              <a:gd name="connsiteX6" fmla="*/ 0 w 7010400"/>
              <a:gd name="connsiteY6" fmla="*/ 0 h 1981201"/>
              <a:gd name="connsiteX0" fmla="*/ 0 w 7010400"/>
              <a:gd name="connsiteY0" fmla="*/ 0 h 1963271"/>
              <a:gd name="connsiteX1" fmla="*/ 8965 w 7010400"/>
              <a:gd name="connsiteY1" fmla="*/ 1021977 h 1963271"/>
              <a:gd name="connsiteX2" fmla="*/ 2572870 w 7010400"/>
              <a:gd name="connsiteY2" fmla="*/ 1013013 h 1963271"/>
              <a:gd name="connsiteX3" fmla="*/ 2581835 w 7010400"/>
              <a:gd name="connsiteY3" fmla="*/ 1963271 h 1963271"/>
              <a:gd name="connsiteX4" fmla="*/ 7001435 w 7010400"/>
              <a:gd name="connsiteY4" fmla="*/ 1963271 h 1963271"/>
              <a:gd name="connsiteX5" fmla="*/ 7010400 w 7010400"/>
              <a:gd name="connsiteY5" fmla="*/ 1 h 1963271"/>
              <a:gd name="connsiteX6" fmla="*/ 0 w 7010400"/>
              <a:gd name="connsiteY6" fmla="*/ 0 h 196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10400" h="1963271">
                <a:moveTo>
                  <a:pt x="0" y="0"/>
                </a:moveTo>
                <a:cubicBezTo>
                  <a:pt x="2988" y="325718"/>
                  <a:pt x="5977" y="696259"/>
                  <a:pt x="8965" y="1021977"/>
                </a:cubicBezTo>
                <a:lnTo>
                  <a:pt x="2572870" y="1013013"/>
                </a:lnTo>
                <a:cubicBezTo>
                  <a:pt x="2575858" y="1329766"/>
                  <a:pt x="2578847" y="1646518"/>
                  <a:pt x="2581835" y="1963271"/>
                </a:cubicBezTo>
                <a:lnTo>
                  <a:pt x="7001435" y="1963271"/>
                </a:lnTo>
                <a:cubicBezTo>
                  <a:pt x="7004423" y="1308848"/>
                  <a:pt x="7007412" y="654424"/>
                  <a:pt x="7010400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6" name="Rectangle 4"/>
          <p:cNvSpPr>
            <a:spLocks noGrp="1" noChangeArrowheads="1"/>
          </p:cNvSpPr>
          <p:nvPr>
            <p:ph idx="1"/>
          </p:nvPr>
        </p:nvSpPr>
        <p:spPr>
          <a:xfrm>
            <a:off x="-2" y="956666"/>
            <a:ext cx="8946777" cy="3229847"/>
          </a:xfrm>
        </p:spPr>
        <p:txBody>
          <a:bodyPr>
            <a:noAutofit/>
          </a:bodyPr>
          <a:lstStyle/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b="1" dirty="0" smtClean="0"/>
              <a:t>Streams</a:t>
            </a:r>
            <a:r>
              <a:rPr lang="en-US" sz="2000" dirty="0" smtClean="0"/>
              <a:t> – Composition &amp; processing of layered services</a:t>
            </a:r>
          </a:p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endParaRPr lang="en-US" sz="2000" dirty="0" smtClean="0"/>
          </a:p>
        </p:txBody>
      </p:sp>
      <p:sp>
        <p:nvSpPr>
          <p:cNvPr id="4" name="Rectangle 3"/>
          <p:cNvSpPr/>
          <p:nvPr/>
        </p:nvSpPr>
        <p:spPr bwMode="auto">
          <a:xfrm>
            <a:off x="2242685" y="2185678"/>
            <a:ext cx="676444" cy="21278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02" name="Rectangle 2"/>
          <p:cNvSpPr>
            <a:spLocks noGrp="1" noChangeArrowheads="1"/>
          </p:cNvSpPr>
          <p:nvPr>
            <p:ph type="title"/>
          </p:nvPr>
        </p:nvSpPr>
        <p:spPr>
          <a:xfrm>
            <a:off x="512763" y="254000"/>
            <a:ext cx="7924800" cy="914400"/>
          </a:xfrm>
        </p:spPr>
        <p:txBody>
          <a:bodyPr/>
          <a:lstStyle/>
          <a:p>
            <a:r>
              <a:rPr lang="en-US" sz="3200" dirty="0" smtClean="0"/>
              <a:t>Example ACE Frameworks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12700" y="6389043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62" name="Group 108"/>
          <p:cNvGrpSpPr>
            <a:grpSpLocks noChangeAspect="1"/>
          </p:cNvGrpSpPr>
          <p:nvPr/>
        </p:nvGrpSpPr>
        <p:grpSpPr bwMode="auto">
          <a:xfrm>
            <a:off x="6117229" y="4340194"/>
            <a:ext cx="2128774" cy="1038170"/>
            <a:chOff x="1220" y="2991"/>
            <a:chExt cx="1298" cy="630"/>
          </a:xfrm>
        </p:grpSpPr>
        <p:sp>
          <p:nvSpPr>
            <p:cNvPr id="63" name="Rectangle 109"/>
            <p:cNvSpPr>
              <a:spLocks noChangeAspect="1" noChangeArrowheads="1"/>
            </p:cNvSpPr>
            <p:nvPr/>
          </p:nvSpPr>
          <p:spPr bwMode="auto">
            <a:xfrm>
              <a:off x="1220" y="2991"/>
              <a:ext cx="1298" cy="6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pic>
          <p:nvPicPr>
            <p:cNvPr id="64" name="Picture 110" descr="TAO1"/>
            <p:cNvPicPr preferRelativeResize="0"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53" y="3051"/>
              <a:ext cx="1255" cy="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5" name="AutoShape 10"/>
          <p:cNvSpPr>
            <a:spLocks noChangeArrowheads="1"/>
          </p:cNvSpPr>
          <p:nvPr/>
        </p:nvSpPr>
        <p:spPr bwMode="auto">
          <a:xfrm rot="16410783" flipH="1">
            <a:off x="5673045" y="3999107"/>
            <a:ext cx="658355" cy="1079428"/>
          </a:xfrm>
          <a:prstGeom prst="flowChartMerge">
            <a:avLst/>
          </a:prstGeom>
          <a:gradFill rotWithShape="1">
            <a:gsLst>
              <a:gs pos="0">
                <a:srgbClr val="EAEAEA"/>
              </a:gs>
              <a:gs pos="100000">
                <a:srgbClr val="6C6C6C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4681" y="1672163"/>
            <a:ext cx="1199367" cy="2862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Input Source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423784" y="2712376"/>
            <a:ext cx="1176861" cy="2862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Output Sink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416058" y="1672163"/>
            <a:ext cx="1189108" cy="2862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Module/Task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969866" y="1672163"/>
            <a:ext cx="1189108" cy="2862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Module/Task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677025" y="2712376"/>
            <a:ext cx="1189108" cy="2862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Module/Task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520646" y="1672163"/>
            <a:ext cx="1497526" cy="2862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Message Queue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853412" y="2712376"/>
            <a:ext cx="1497526" cy="2862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Message Queue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6" name="Rectangle 85"/>
          <p:cNvSpPr/>
          <p:nvPr/>
        </p:nvSpPr>
        <p:spPr bwMode="auto">
          <a:xfrm>
            <a:off x="4482353" y="2185678"/>
            <a:ext cx="676444" cy="21278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4316451" y="2148956"/>
            <a:ext cx="998991" cy="2862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enqueue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()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2" name="Rectangle 91"/>
          <p:cNvSpPr/>
          <p:nvPr/>
        </p:nvSpPr>
        <p:spPr bwMode="auto">
          <a:xfrm>
            <a:off x="7706191" y="3172385"/>
            <a:ext cx="676444" cy="21278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7565690" y="3135663"/>
            <a:ext cx="998991" cy="2862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400" dirty="0" err="1">
                <a:latin typeface="Arial" pitchFamily="34" charset="0"/>
                <a:cs typeface="Arial" pitchFamily="34" charset="0"/>
              </a:rPr>
              <a:t>e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nqueue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()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7" name="Rectangle 96"/>
          <p:cNvSpPr/>
          <p:nvPr/>
        </p:nvSpPr>
        <p:spPr bwMode="auto">
          <a:xfrm>
            <a:off x="6786037" y="2185678"/>
            <a:ext cx="676444" cy="21278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6595668" y="2148956"/>
            <a:ext cx="989373" cy="2862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latin typeface="Arial" pitchFamily="34" charset="0"/>
                <a:cs typeface="Arial" pitchFamily="34" charset="0"/>
              </a:rPr>
              <a:t>p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ut()/svc()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9" name="Rectangle 98"/>
          <p:cNvSpPr/>
          <p:nvPr/>
        </p:nvSpPr>
        <p:spPr bwMode="auto">
          <a:xfrm>
            <a:off x="5446781" y="3172385"/>
            <a:ext cx="676444" cy="21278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5256412" y="3135663"/>
            <a:ext cx="989373" cy="2862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latin typeface="Arial" pitchFamily="34" charset="0"/>
                <a:cs typeface="Arial" pitchFamily="34" charset="0"/>
              </a:rPr>
              <a:t>p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ut()/svc()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1" name="Rectangle 100"/>
          <p:cNvSpPr/>
          <p:nvPr/>
        </p:nvSpPr>
        <p:spPr bwMode="auto">
          <a:xfrm>
            <a:off x="2390659" y="2017498"/>
            <a:ext cx="1273292" cy="554243"/>
          </a:xfrm>
          <a:prstGeom prst="rect">
            <a:avLst/>
          </a:prstGeom>
          <a:solidFill>
            <a:srgbClr val="F3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2172215" y="2148956"/>
            <a:ext cx="752129" cy="2862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put/svc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2" name="Rectangle 101"/>
          <p:cNvSpPr/>
          <p:nvPr/>
        </p:nvSpPr>
        <p:spPr bwMode="auto">
          <a:xfrm>
            <a:off x="6928261" y="2018404"/>
            <a:ext cx="1273292" cy="554243"/>
          </a:xfrm>
          <a:prstGeom prst="rect">
            <a:avLst/>
          </a:prstGeom>
          <a:solidFill>
            <a:srgbClr val="F3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6694127" y="2148956"/>
            <a:ext cx="752129" cy="2862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put/svc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Rectangle 103"/>
          <p:cNvSpPr/>
          <p:nvPr/>
        </p:nvSpPr>
        <p:spPr bwMode="auto">
          <a:xfrm>
            <a:off x="4659245" y="3006031"/>
            <a:ext cx="1273292" cy="554243"/>
          </a:xfrm>
          <a:prstGeom prst="rect">
            <a:avLst/>
          </a:prstGeom>
          <a:solidFill>
            <a:srgbClr val="F3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5462631" y="3135663"/>
            <a:ext cx="752129" cy="2862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put/svc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Rectangle 105"/>
          <p:cNvSpPr/>
          <p:nvPr/>
        </p:nvSpPr>
        <p:spPr bwMode="auto">
          <a:xfrm>
            <a:off x="4600449" y="2017498"/>
            <a:ext cx="1471955" cy="554243"/>
          </a:xfrm>
          <a:prstGeom prst="rect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330310" y="2176656"/>
            <a:ext cx="1625766" cy="2308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tIns="18288" bIns="18288">
            <a:spAutoFit/>
          </a:bodyPr>
          <a:lstStyle/>
          <a:p>
            <a:pPr algn="ctr"/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enqueue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dequeue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Rectangle 107"/>
          <p:cNvSpPr/>
          <p:nvPr/>
        </p:nvSpPr>
        <p:spPr bwMode="auto">
          <a:xfrm>
            <a:off x="6786037" y="3006031"/>
            <a:ext cx="1438805" cy="554243"/>
          </a:xfrm>
          <a:prstGeom prst="rect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555819" y="6427313"/>
            <a:ext cx="8117860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See </a:t>
            </a:r>
            <a:r>
              <a:rPr lang="en-US" sz="2000" dirty="0" smtClean="0">
                <a:hlinkClick r:id="rId5"/>
              </a:rPr>
              <a:t>www.dre.vanderbilt.edu</a:t>
            </a:r>
            <a:r>
              <a:rPr lang="en-US" sz="2000" dirty="0">
                <a:hlinkClick r:id="rId5"/>
              </a:rPr>
              <a:t>/~</a:t>
            </a:r>
            <a:r>
              <a:rPr lang="en-US" sz="2000" dirty="0" smtClean="0">
                <a:hlinkClick r:id="rId5"/>
              </a:rPr>
              <a:t>schmidt/PDF/DSEJ-94.pdf</a:t>
            </a:r>
            <a:r>
              <a:rPr lang="en-US" sz="2000" dirty="0" smtClean="0"/>
              <a:t> for more info</a:t>
            </a:r>
            <a:endParaRPr lang="en-US" sz="2000" dirty="0"/>
          </a:p>
        </p:txBody>
      </p:sp>
      <p:sp>
        <p:nvSpPr>
          <p:cNvPr id="112" name="Rectangle 111"/>
          <p:cNvSpPr/>
          <p:nvPr/>
        </p:nvSpPr>
        <p:spPr>
          <a:xfrm>
            <a:off x="4583888" y="3645268"/>
            <a:ext cx="761748" cy="2862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Stream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3663951" y="2292072"/>
            <a:ext cx="652500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13" name="Straight Connector 112"/>
          <p:cNvCxnSpPr/>
          <p:nvPr/>
        </p:nvCxnSpPr>
        <p:spPr bwMode="auto">
          <a:xfrm>
            <a:off x="5952133" y="2292072"/>
            <a:ext cx="725566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14" name="Straight Connector 113"/>
          <p:cNvCxnSpPr/>
          <p:nvPr/>
        </p:nvCxnSpPr>
        <p:spPr bwMode="auto">
          <a:xfrm>
            <a:off x="6234843" y="3278779"/>
            <a:ext cx="551194" cy="1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116" name="Straight Connector 115"/>
          <p:cNvCxnSpPr/>
          <p:nvPr/>
        </p:nvCxnSpPr>
        <p:spPr bwMode="auto">
          <a:xfrm>
            <a:off x="1364934" y="2292072"/>
            <a:ext cx="687985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17" name="Straight Connector 116"/>
          <p:cNvCxnSpPr/>
          <p:nvPr/>
        </p:nvCxnSpPr>
        <p:spPr bwMode="auto">
          <a:xfrm>
            <a:off x="3646208" y="3278779"/>
            <a:ext cx="968541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119" name="Straight Connector 118"/>
          <p:cNvCxnSpPr/>
          <p:nvPr/>
        </p:nvCxnSpPr>
        <p:spPr bwMode="auto">
          <a:xfrm>
            <a:off x="8541821" y="3278779"/>
            <a:ext cx="358353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120" name="Straight Connector 119"/>
          <p:cNvCxnSpPr/>
          <p:nvPr/>
        </p:nvCxnSpPr>
        <p:spPr bwMode="auto">
          <a:xfrm flipV="1">
            <a:off x="8206328" y="2291619"/>
            <a:ext cx="693846" cy="906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/>
          <p:cNvCxnSpPr/>
          <p:nvPr/>
        </p:nvCxnSpPr>
        <p:spPr bwMode="auto">
          <a:xfrm flipH="1">
            <a:off x="8900174" y="2284533"/>
            <a:ext cx="1" cy="1002043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3" name="Rectangle 122"/>
          <p:cNvSpPr/>
          <p:nvPr/>
        </p:nvSpPr>
        <p:spPr>
          <a:xfrm>
            <a:off x="6882843" y="3163363"/>
            <a:ext cx="1625766" cy="2308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tIns="18288" bIns="18288">
            <a:spAutoFit/>
          </a:bodyPr>
          <a:lstStyle/>
          <a:p>
            <a:pPr algn="ctr"/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enqueue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dequeue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39" y="4058476"/>
            <a:ext cx="4717049" cy="1324497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 bwMode="auto">
          <a:xfrm flipV="1">
            <a:off x="5549881" y="3612775"/>
            <a:ext cx="765035" cy="128767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8897891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8" y="1548982"/>
            <a:ext cx="9161554" cy="2147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3" name="Rectangle 112"/>
          <p:cNvSpPr/>
          <p:nvPr/>
        </p:nvSpPr>
        <p:spPr bwMode="auto">
          <a:xfrm>
            <a:off x="3655997" y="3109111"/>
            <a:ext cx="971431" cy="34865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4" name="Rectangle 113"/>
          <p:cNvSpPr/>
          <p:nvPr/>
        </p:nvSpPr>
        <p:spPr bwMode="auto">
          <a:xfrm>
            <a:off x="1372554" y="2117745"/>
            <a:ext cx="698871" cy="34865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5" name="Freeform 114"/>
          <p:cNvSpPr/>
          <p:nvPr/>
        </p:nvSpPr>
        <p:spPr bwMode="auto">
          <a:xfrm>
            <a:off x="2052919" y="1649504"/>
            <a:ext cx="7010400" cy="1963271"/>
          </a:xfrm>
          <a:custGeom>
            <a:avLst/>
            <a:gdLst>
              <a:gd name="connsiteX0" fmla="*/ 0 w 7028329"/>
              <a:gd name="connsiteY0" fmla="*/ 44823 h 1963270"/>
              <a:gd name="connsiteX1" fmla="*/ 8965 w 7028329"/>
              <a:gd name="connsiteY1" fmla="*/ 1021976 h 1963270"/>
              <a:gd name="connsiteX2" fmla="*/ 2563906 w 7028329"/>
              <a:gd name="connsiteY2" fmla="*/ 1030941 h 1963270"/>
              <a:gd name="connsiteX3" fmla="*/ 2581835 w 7028329"/>
              <a:gd name="connsiteY3" fmla="*/ 1963270 h 1963270"/>
              <a:gd name="connsiteX4" fmla="*/ 7028329 w 7028329"/>
              <a:gd name="connsiteY4" fmla="*/ 1963270 h 1963270"/>
              <a:gd name="connsiteX5" fmla="*/ 7010400 w 7028329"/>
              <a:gd name="connsiteY5" fmla="*/ 0 h 1963270"/>
              <a:gd name="connsiteX6" fmla="*/ 0 w 7028329"/>
              <a:gd name="connsiteY6" fmla="*/ 44823 h 1963270"/>
              <a:gd name="connsiteX0" fmla="*/ 0 w 7028329"/>
              <a:gd name="connsiteY0" fmla="*/ 35858 h 1963270"/>
              <a:gd name="connsiteX1" fmla="*/ 8965 w 7028329"/>
              <a:gd name="connsiteY1" fmla="*/ 1021976 h 1963270"/>
              <a:gd name="connsiteX2" fmla="*/ 2563906 w 7028329"/>
              <a:gd name="connsiteY2" fmla="*/ 1030941 h 1963270"/>
              <a:gd name="connsiteX3" fmla="*/ 2581835 w 7028329"/>
              <a:gd name="connsiteY3" fmla="*/ 1963270 h 1963270"/>
              <a:gd name="connsiteX4" fmla="*/ 7028329 w 7028329"/>
              <a:gd name="connsiteY4" fmla="*/ 1963270 h 1963270"/>
              <a:gd name="connsiteX5" fmla="*/ 7010400 w 7028329"/>
              <a:gd name="connsiteY5" fmla="*/ 0 h 1963270"/>
              <a:gd name="connsiteX6" fmla="*/ 0 w 7028329"/>
              <a:gd name="connsiteY6" fmla="*/ 35858 h 1963270"/>
              <a:gd name="connsiteX0" fmla="*/ 0 w 7028329"/>
              <a:gd name="connsiteY0" fmla="*/ 8964 h 1963270"/>
              <a:gd name="connsiteX1" fmla="*/ 8965 w 7028329"/>
              <a:gd name="connsiteY1" fmla="*/ 1021976 h 1963270"/>
              <a:gd name="connsiteX2" fmla="*/ 2563906 w 7028329"/>
              <a:gd name="connsiteY2" fmla="*/ 1030941 h 1963270"/>
              <a:gd name="connsiteX3" fmla="*/ 2581835 w 7028329"/>
              <a:gd name="connsiteY3" fmla="*/ 1963270 h 1963270"/>
              <a:gd name="connsiteX4" fmla="*/ 7028329 w 7028329"/>
              <a:gd name="connsiteY4" fmla="*/ 1963270 h 1963270"/>
              <a:gd name="connsiteX5" fmla="*/ 7010400 w 7028329"/>
              <a:gd name="connsiteY5" fmla="*/ 0 h 1963270"/>
              <a:gd name="connsiteX6" fmla="*/ 0 w 7028329"/>
              <a:gd name="connsiteY6" fmla="*/ 8964 h 1963270"/>
              <a:gd name="connsiteX0" fmla="*/ 0 w 7010400"/>
              <a:gd name="connsiteY0" fmla="*/ 8964 h 1963270"/>
              <a:gd name="connsiteX1" fmla="*/ 8965 w 7010400"/>
              <a:gd name="connsiteY1" fmla="*/ 1021976 h 1963270"/>
              <a:gd name="connsiteX2" fmla="*/ 2563906 w 7010400"/>
              <a:gd name="connsiteY2" fmla="*/ 1030941 h 1963270"/>
              <a:gd name="connsiteX3" fmla="*/ 2581835 w 7010400"/>
              <a:gd name="connsiteY3" fmla="*/ 1963270 h 1963270"/>
              <a:gd name="connsiteX4" fmla="*/ 7001435 w 7010400"/>
              <a:gd name="connsiteY4" fmla="*/ 1963270 h 1963270"/>
              <a:gd name="connsiteX5" fmla="*/ 7010400 w 7010400"/>
              <a:gd name="connsiteY5" fmla="*/ 0 h 1963270"/>
              <a:gd name="connsiteX6" fmla="*/ 0 w 7010400"/>
              <a:gd name="connsiteY6" fmla="*/ 8964 h 1963270"/>
              <a:gd name="connsiteX0" fmla="*/ 0 w 7010400"/>
              <a:gd name="connsiteY0" fmla="*/ 8964 h 1963270"/>
              <a:gd name="connsiteX1" fmla="*/ 8965 w 7010400"/>
              <a:gd name="connsiteY1" fmla="*/ 1021976 h 1963270"/>
              <a:gd name="connsiteX2" fmla="*/ 2572870 w 7010400"/>
              <a:gd name="connsiteY2" fmla="*/ 1013012 h 1963270"/>
              <a:gd name="connsiteX3" fmla="*/ 2581835 w 7010400"/>
              <a:gd name="connsiteY3" fmla="*/ 1963270 h 1963270"/>
              <a:gd name="connsiteX4" fmla="*/ 7001435 w 7010400"/>
              <a:gd name="connsiteY4" fmla="*/ 1963270 h 1963270"/>
              <a:gd name="connsiteX5" fmla="*/ 7010400 w 7010400"/>
              <a:gd name="connsiteY5" fmla="*/ 0 h 1963270"/>
              <a:gd name="connsiteX6" fmla="*/ 0 w 7010400"/>
              <a:gd name="connsiteY6" fmla="*/ 8964 h 1963270"/>
              <a:gd name="connsiteX0" fmla="*/ 0 w 7010400"/>
              <a:gd name="connsiteY0" fmla="*/ 0 h 1981201"/>
              <a:gd name="connsiteX1" fmla="*/ 8965 w 7010400"/>
              <a:gd name="connsiteY1" fmla="*/ 1039907 h 1981201"/>
              <a:gd name="connsiteX2" fmla="*/ 2572870 w 7010400"/>
              <a:gd name="connsiteY2" fmla="*/ 1030943 h 1981201"/>
              <a:gd name="connsiteX3" fmla="*/ 2581835 w 7010400"/>
              <a:gd name="connsiteY3" fmla="*/ 1981201 h 1981201"/>
              <a:gd name="connsiteX4" fmla="*/ 7001435 w 7010400"/>
              <a:gd name="connsiteY4" fmla="*/ 1981201 h 1981201"/>
              <a:gd name="connsiteX5" fmla="*/ 7010400 w 7010400"/>
              <a:gd name="connsiteY5" fmla="*/ 17931 h 1981201"/>
              <a:gd name="connsiteX6" fmla="*/ 0 w 7010400"/>
              <a:gd name="connsiteY6" fmla="*/ 0 h 1981201"/>
              <a:gd name="connsiteX0" fmla="*/ 0 w 7010400"/>
              <a:gd name="connsiteY0" fmla="*/ 0 h 1963271"/>
              <a:gd name="connsiteX1" fmla="*/ 8965 w 7010400"/>
              <a:gd name="connsiteY1" fmla="*/ 1021977 h 1963271"/>
              <a:gd name="connsiteX2" fmla="*/ 2572870 w 7010400"/>
              <a:gd name="connsiteY2" fmla="*/ 1013013 h 1963271"/>
              <a:gd name="connsiteX3" fmla="*/ 2581835 w 7010400"/>
              <a:gd name="connsiteY3" fmla="*/ 1963271 h 1963271"/>
              <a:gd name="connsiteX4" fmla="*/ 7001435 w 7010400"/>
              <a:gd name="connsiteY4" fmla="*/ 1963271 h 1963271"/>
              <a:gd name="connsiteX5" fmla="*/ 7010400 w 7010400"/>
              <a:gd name="connsiteY5" fmla="*/ 1 h 1963271"/>
              <a:gd name="connsiteX6" fmla="*/ 0 w 7010400"/>
              <a:gd name="connsiteY6" fmla="*/ 0 h 1963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10400" h="1963271">
                <a:moveTo>
                  <a:pt x="0" y="0"/>
                </a:moveTo>
                <a:cubicBezTo>
                  <a:pt x="2988" y="325718"/>
                  <a:pt x="5977" y="696259"/>
                  <a:pt x="8965" y="1021977"/>
                </a:cubicBezTo>
                <a:lnTo>
                  <a:pt x="2572870" y="1013013"/>
                </a:lnTo>
                <a:cubicBezTo>
                  <a:pt x="2575858" y="1329766"/>
                  <a:pt x="2578847" y="1646518"/>
                  <a:pt x="2581835" y="1963271"/>
                </a:cubicBezTo>
                <a:lnTo>
                  <a:pt x="7001435" y="1963271"/>
                </a:lnTo>
                <a:cubicBezTo>
                  <a:pt x="7004423" y="1308848"/>
                  <a:pt x="7007412" y="654424"/>
                  <a:pt x="7010400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6" name="Rectangle 115"/>
          <p:cNvSpPr/>
          <p:nvPr/>
        </p:nvSpPr>
        <p:spPr bwMode="auto">
          <a:xfrm>
            <a:off x="2242685" y="2185678"/>
            <a:ext cx="676444" cy="21278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154681" y="1672163"/>
            <a:ext cx="1199367" cy="2862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Input Source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2423784" y="2712376"/>
            <a:ext cx="1176861" cy="2862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Output Sink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2416058" y="1672163"/>
            <a:ext cx="1189108" cy="2862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Module/Task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6969866" y="1672163"/>
            <a:ext cx="1189108" cy="2862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Module/Task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4677025" y="2712376"/>
            <a:ext cx="1189108" cy="2862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Module/Task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4520646" y="1672163"/>
            <a:ext cx="1497526" cy="2862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Message Queue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6853412" y="2712376"/>
            <a:ext cx="1497526" cy="2862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Message Queue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4" name="Rectangle 123"/>
          <p:cNvSpPr/>
          <p:nvPr/>
        </p:nvSpPr>
        <p:spPr bwMode="auto">
          <a:xfrm>
            <a:off x="4482353" y="2185678"/>
            <a:ext cx="676444" cy="21278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4316451" y="2148956"/>
            <a:ext cx="998991" cy="2862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enqueue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()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6" name="Rectangle 125"/>
          <p:cNvSpPr/>
          <p:nvPr/>
        </p:nvSpPr>
        <p:spPr bwMode="auto">
          <a:xfrm>
            <a:off x="7706191" y="3172385"/>
            <a:ext cx="676444" cy="21278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7565690" y="3135663"/>
            <a:ext cx="998991" cy="2862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400" dirty="0" err="1">
                <a:latin typeface="Arial" pitchFamily="34" charset="0"/>
                <a:cs typeface="Arial" pitchFamily="34" charset="0"/>
              </a:rPr>
              <a:t>e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nqueue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()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8" name="Rectangle 127"/>
          <p:cNvSpPr/>
          <p:nvPr/>
        </p:nvSpPr>
        <p:spPr bwMode="auto">
          <a:xfrm>
            <a:off x="6786037" y="2185678"/>
            <a:ext cx="676444" cy="21278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6595668" y="2148956"/>
            <a:ext cx="989373" cy="2862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latin typeface="Arial" pitchFamily="34" charset="0"/>
                <a:cs typeface="Arial" pitchFamily="34" charset="0"/>
              </a:rPr>
              <a:t>p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ut()/svc()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0" name="Rectangle 129"/>
          <p:cNvSpPr/>
          <p:nvPr/>
        </p:nvSpPr>
        <p:spPr bwMode="auto">
          <a:xfrm>
            <a:off x="5446781" y="3172385"/>
            <a:ext cx="676444" cy="21278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5256412" y="3135663"/>
            <a:ext cx="989373" cy="2862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latin typeface="Arial" pitchFamily="34" charset="0"/>
                <a:cs typeface="Arial" pitchFamily="34" charset="0"/>
              </a:rPr>
              <a:t>p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ut()/svc()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2" name="Rectangle 131"/>
          <p:cNvSpPr/>
          <p:nvPr/>
        </p:nvSpPr>
        <p:spPr bwMode="auto">
          <a:xfrm>
            <a:off x="2390659" y="2017498"/>
            <a:ext cx="1273292" cy="554243"/>
          </a:xfrm>
          <a:prstGeom prst="rect">
            <a:avLst/>
          </a:prstGeom>
          <a:solidFill>
            <a:srgbClr val="F3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2172215" y="2148956"/>
            <a:ext cx="752129" cy="2862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put/svc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4" name="Rectangle 133"/>
          <p:cNvSpPr/>
          <p:nvPr/>
        </p:nvSpPr>
        <p:spPr bwMode="auto">
          <a:xfrm>
            <a:off x="6928261" y="2018404"/>
            <a:ext cx="1273292" cy="554243"/>
          </a:xfrm>
          <a:prstGeom prst="rect">
            <a:avLst/>
          </a:prstGeom>
          <a:solidFill>
            <a:srgbClr val="F3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6694127" y="2148956"/>
            <a:ext cx="752129" cy="2862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put/svc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6" name="Rectangle 135"/>
          <p:cNvSpPr/>
          <p:nvPr/>
        </p:nvSpPr>
        <p:spPr bwMode="auto">
          <a:xfrm>
            <a:off x="4659245" y="3006031"/>
            <a:ext cx="1273292" cy="554243"/>
          </a:xfrm>
          <a:prstGeom prst="rect">
            <a:avLst/>
          </a:prstGeom>
          <a:solidFill>
            <a:srgbClr val="F3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5462631" y="3135663"/>
            <a:ext cx="752129" cy="2862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put/svc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8" name="Rectangle 137"/>
          <p:cNvSpPr/>
          <p:nvPr/>
        </p:nvSpPr>
        <p:spPr bwMode="auto">
          <a:xfrm>
            <a:off x="4600449" y="2017498"/>
            <a:ext cx="1471955" cy="554243"/>
          </a:xfrm>
          <a:prstGeom prst="rect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4330310" y="2176656"/>
            <a:ext cx="1625766" cy="2308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tIns="18288" bIns="18288">
            <a:spAutoFit/>
          </a:bodyPr>
          <a:lstStyle/>
          <a:p>
            <a:pPr algn="ctr"/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enqueue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dequeue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0" name="Rectangle 139"/>
          <p:cNvSpPr/>
          <p:nvPr/>
        </p:nvSpPr>
        <p:spPr bwMode="auto">
          <a:xfrm>
            <a:off x="6786037" y="3006031"/>
            <a:ext cx="1438805" cy="554243"/>
          </a:xfrm>
          <a:prstGeom prst="rect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4583888" y="3645268"/>
            <a:ext cx="761748" cy="2862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Stream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2" name="Straight Connector 141"/>
          <p:cNvCxnSpPr/>
          <p:nvPr/>
        </p:nvCxnSpPr>
        <p:spPr bwMode="auto">
          <a:xfrm>
            <a:off x="3663951" y="2292072"/>
            <a:ext cx="652500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43" name="Straight Connector 142"/>
          <p:cNvCxnSpPr/>
          <p:nvPr/>
        </p:nvCxnSpPr>
        <p:spPr bwMode="auto">
          <a:xfrm>
            <a:off x="5952133" y="2292072"/>
            <a:ext cx="725566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44" name="Straight Connector 143"/>
          <p:cNvCxnSpPr/>
          <p:nvPr/>
        </p:nvCxnSpPr>
        <p:spPr bwMode="auto">
          <a:xfrm>
            <a:off x="6234843" y="3278779"/>
            <a:ext cx="551194" cy="1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145" name="Straight Connector 144"/>
          <p:cNvCxnSpPr/>
          <p:nvPr/>
        </p:nvCxnSpPr>
        <p:spPr bwMode="auto">
          <a:xfrm>
            <a:off x="1364934" y="2292072"/>
            <a:ext cx="687985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46" name="Straight Connector 145"/>
          <p:cNvCxnSpPr/>
          <p:nvPr/>
        </p:nvCxnSpPr>
        <p:spPr bwMode="auto">
          <a:xfrm>
            <a:off x="3646208" y="3278779"/>
            <a:ext cx="968541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147" name="Straight Connector 146"/>
          <p:cNvCxnSpPr/>
          <p:nvPr/>
        </p:nvCxnSpPr>
        <p:spPr bwMode="auto">
          <a:xfrm>
            <a:off x="8541821" y="3278779"/>
            <a:ext cx="358353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148" name="Straight Connector 147"/>
          <p:cNvCxnSpPr/>
          <p:nvPr/>
        </p:nvCxnSpPr>
        <p:spPr bwMode="auto">
          <a:xfrm flipV="1">
            <a:off x="8206328" y="2291619"/>
            <a:ext cx="693846" cy="906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9" name="Straight Connector 148"/>
          <p:cNvCxnSpPr/>
          <p:nvPr/>
        </p:nvCxnSpPr>
        <p:spPr bwMode="auto">
          <a:xfrm flipH="1">
            <a:off x="8900174" y="2284533"/>
            <a:ext cx="1" cy="1002043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0" name="Rectangle 149"/>
          <p:cNvSpPr/>
          <p:nvPr/>
        </p:nvSpPr>
        <p:spPr>
          <a:xfrm>
            <a:off x="6882843" y="3163363"/>
            <a:ext cx="1625766" cy="2308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tIns="18288" bIns="18288">
            <a:spAutoFit/>
          </a:bodyPr>
          <a:lstStyle/>
          <a:p>
            <a:pPr algn="ctr"/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enqueue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dequeue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6" name="Rectangle 4"/>
          <p:cNvSpPr>
            <a:spLocks noGrp="1" noChangeArrowheads="1"/>
          </p:cNvSpPr>
          <p:nvPr>
            <p:ph idx="1"/>
          </p:nvPr>
        </p:nvSpPr>
        <p:spPr>
          <a:xfrm>
            <a:off x="-2" y="956666"/>
            <a:ext cx="8946777" cy="3229847"/>
          </a:xfrm>
        </p:spPr>
        <p:txBody>
          <a:bodyPr>
            <a:noAutofit/>
          </a:bodyPr>
          <a:lstStyle/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b="1" dirty="0" smtClean="0"/>
              <a:t>Streams</a:t>
            </a:r>
            <a:r>
              <a:rPr lang="en-US" sz="2000" dirty="0" smtClean="0"/>
              <a:t> – Composition &amp; processing of layered services</a:t>
            </a:r>
          </a:p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endParaRPr lang="en-US" sz="2000" dirty="0" smtClean="0"/>
          </a:p>
        </p:txBody>
      </p:sp>
      <p:sp>
        <p:nvSpPr>
          <p:cNvPr id="4102" name="Rectangle 2"/>
          <p:cNvSpPr>
            <a:spLocks noGrp="1" noChangeArrowheads="1"/>
          </p:cNvSpPr>
          <p:nvPr>
            <p:ph type="title"/>
          </p:nvPr>
        </p:nvSpPr>
        <p:spPr>
          <a:xfrm>
            <a:off x="512763" y="254000"/>
            <a:ext cx="7924800" cy="914400"/>
          </a:xfrm>
        </p:spPr>
        <p:txBody>
          <a:bodyPr/>
          <a:lstStyle/>
          <a:p>
            <a:r>
              <a:rPr lang="en-US" sz="3200" dirty="0" smtClean="0"/>
              <a:t>Example ACE Frameworks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12700" y="6353183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62" name="Group 108"/>
          <p:cNvGrpSpPr>
            <a:grpSpLocks noChangeAspect="1"/>
          </p:cNvGrpSpPr>
          <p:nvPr/>
        </p:nvGrpSpPr>
        <p:grpSpPr bwMode="auto">
          <a:xfrm>
            <a:off x="6117229" y="4340194"/>
            <a:ext cx="2128774" cy="1038170"/>
            <a:chOff x="1220" y="2991"/>
            <a:chExt cx="1298" cy="630"/>
          </a:xfrm>
        </p:grpSpPr>
        <p:sp>
          <p:nvSpPr>
            <p:cNvPr id="63" name="Rectangle 109"/>
            <p:cNvSpPr>
              <a:spLocks noChangeAspect="1" noChangeArrowheads="1"/>
            </p:cNvSpPr>
            <p:nvPr/>
          </p:nvSpPr>
          <p:spPr bwMode="auto">
            <a:xfrm>
              <a:off x="1220" y="2991"/>
              <a:ext cx="1298" cy="6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pic>
          <p:nvPicPr>
            <p:cNvPr id="64" name="Picture 110" descr="TAO1"/>
            <p:cNvPicPr preferRelativeResize="0"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53" y="3051"/>
              <a:ext cx="1255" cy="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5" name="AutoShape 10"/>
          <p:cNvSpPr>
            <a:spLocks noChangeArrowheads="1"/>
          </p:cNvSpPr>
          <p:nvPr/>
        </p:nvSpPr>
        <p:spPr bwMode="auto">
          <a:xfrm rot="16410783" flipH="1">
            <a:off x="5673045" y="3999107"/>
            <a:ext cx="658355" cy="1079428"/>
          </a:xfrm>
          <a:prstGeom prst="flowChartMerge">
            <a:avLst/>
          </a:prstGeom>
          <a:gradFill rotWithShape="1">
            <a:gsLst>
              <a:gs pos="0">
                <a:srgbClr val="EAEAEA"/>
              </a:gs>
              <a:gs pos="100000">
                <a:srgbClr val="6C6C6C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10" name="Rectangle 109"/>
          <p:cNvSpPr>
            <a:spLocks noChangeArrowheads="1"/>
          </p:cNvSpPr>
          <p:nvPr/>
        </p:nvSpPr>
        <p:spPr bwMode="auto">
          <a:xfrm>
            <a:off x="44818" y="5461854"/>
            <a:ext cx="9036426" cy="135421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</a:pPr>
            <a:r>
              <a:rPr lang="en-US" sz="2000" b="1" dirty="0">
                <a:latin typeface="+mj-lt"/>
              </a:rPr>
              <a:t>Commonality</a:t>
            </a:r>
            <a:r>
              <a:rPr lang="en-US" sz="2000" dirty="0">
                <a:latin typeface="+mj-lt"/>
              </a:rPr>
              <a:t>: </a:t>
            </a:r>
            <a:r>
              <a:rPr lang="en-US" sz="2000" dirty="0"/>
              <a:t>Common interface for layered service composition &amp; message passing between Tasks</a:t>
            </a:r>
            <a:endParaRPr lang="en-US" sz="2000" dirty="0">
              <a:latin typeface="+mj-lt"/>
            </a:endParaRPr>
          </a:p>
          <a:p>
            <a:pPr marL="233363" lvl="0" indent="-233363" eaLnBrk="0" hangingPunct="0">
              <a:lnSpc>
                <a:spcPct val="100000"/>
              </a:lnSpc>
              <a:spcBef>
                <a:spcPct val="10000"/>
              </a:spcBef>
              <a:buClrTx/>
              <a:buSzPct val="85000"/>
              <a:buFontTx/>
              <a:buChar char="•"/>
            </a:pPr>
            <a:r>
              <a:rPr lang="en-US" sz="2000" b="1" dirty="0">
                <a:latin typeface="+mn-lt"/>
              </a:rPr>
              <a:t>Variability</a:t>
            </a:r>
            <a:r>
              <a:rPr lang="en-US" sz="2000" dirty="0">
                <a:latin typeface="+mn-lt"/>
              </a:rPr>
              <a:t>: Supports different number, type/implementation, &amp; order of services composed &amp; different layered concurrency architectures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39" y="4058476"/>
            <a:ext cx="4717049" cy="1324497"/>
          </a:xfrm>
          <a:prstGeom prst="rect">
            <a:avLst/>
          </a:prstGeom>
        </p:spPr>
      </p:pic>
      <p:cxnSp>
        <p:nvCxnSpPr>
          <p:cNvPr id="52" name="Straight Arrow Connector 51"/>
          <p:cNvCxnSpPr/>
          <p:nvPr/>
        </p:nvCxnSpPr>
        <p:spPr bwMode="auto">
          <a:xfrm flipV="1">
            <a:off x="5549881" y="3612775"/>
            <a:ext cx="765035" cy="128767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0114173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951648"/>
            <a:ext cx="422237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363" indent="-233363" eaLnBrk="1" hangingPunct="1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 smtClean="0"/>
              <a:t>ACE’s frameworks support inversion </a:t>
            </a:r>
            <a:r>
              <a:rPr lang="en-US" sz="2000" dirty="0"/>
              <a:t>of control &amp; embody many </a:t>
            </a:r>
            <a:r>
              <a:rPr lang="en-US" sz="2000" dirty="0" smtClean="0"/>
              <a:t>commonalities </a:t>
            </a:r>
            <a:r>
              <a:rPr lang="en-US" sz="2000" dirty="0"/>
              <a:t>&amp; </a:t>
            </a:r>
            <a:r>
              <a:rPr lang="en-US" sz="2000" dirty="0" err="1"/>
              <a:t>variabilities</a:t>
            </a:r>
            <a:r>
              <a:rPr lang="en-US" sz="2000" dirty="0"/>
              <a:t> of </a:t>
            </a:r>
            <a:r>
              <a:rPr lang="en-US" sz="2000" dirty="0" smtClean="0"/>
              <a:t>concurrent &amp; networked software </a:t>
            </a:r>
            <a:endParaRPr lang="en-US" sz="2000" dirty="0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5099355" y="1872485"/>
            <a:ext cx="1637072" cy="782171"/>
          </a:xfrm>
          <a:custGeom>
            <a:avLst/>
            <a:gdLst>
              <a:gd name="T0" fmla="*/ 532634652 w 1221"/>
              <a:gd name="T1" fmla="*/ 0 h 540"/>
              <a:gd name="T2" fmla="*/ 510544233 w 1221"/>
              <a:gd name="T3" fmla="*/ 89859848 h 540"/>
              <a:gd name="T4" fmla="*/ 552271624 w 1221"/>
              <a:gd name="T5" fmla="*/ 182363110 h 540"/>
              <a:gd name="T6" fmla="*/ 598907474 w 1221"/>
              <a:gd name="T7" fmla="*/ 261652578 h 540"/>
              <a:gd name="T8" fmla="*/ 625907919 w 1221"/>
              <a:gd name="T9" fmla="*/ 354155814 h 540"/>
              <a:gd name="T10" fmla="*/ 618544446 w 1221"/>
              <a:gd name="T11" fmla="*/ 428158505 h 540"/>
              <a:gd name="T12" fmla="*/ 586635541 w 1221"/>
              <a:gd name="T13" fmla="*/ 502161094 h 540"/>
              <a:gd name="T14" fmla="*/ 508089220 w 1221"/>
              <a:gd name="T15" fmla="*/ 541805803 h 540"/>
              <a:gd name="T16" fmla="*/ 412362507 w 1221"/>
              <a:gd name="T17" fmla="*/ 512733125 h 540"/>
              <a:gd name="T18" fmla="*/ 321544155 w 1221"/>
              <a:gd name="T19" fmla="*/ 454587769 h 540"/>
              <a:gd name="T20" fmla="*/ 247907860 w 1221"/>
              <a:gd name="T21" fmla="*/ 409657756 h 540"/>
              <a:gd name="T22" fmla="*/ 161999584 w 1221"/>
              <a:gd name="T23" fmla="*/ 404372554 h 540"/>
              <a:gd name="T24" fmla="*/ 83454805 w 1221"/>
              <a:gd name="T25" fmla="*/ 449302567 h 540"/>
              <a:gd name="T26" fmla="*/ 19636978 w 1221"/>
              <a:gd name="T27" fmla="*/ 547091006 h 540"/>
              <a:gd name="T28" fmla="*/ 2455014 w 1221"/>
              <a:gd name="T29" fmla="*/ 658094889 h 540"/>
              <a:gd name="T30" fmla="*/ 29453903 w 1221"/>
              <a:gd name="T31" fmla="*/ 766456985 h 540"/>
              <a:gd name="T32" fmla="*/ 90818278 w 1221"/>
              <a:gd name="T33" fmla="*/ 853673596 h 540"/>
              <a:gd name="T34" fmla="*/ 201271961 w 1221"/>
              <a:gd name="T35" fmla="*/ 917105781 h 540"/>
              <a:gd name="T36" fmla="*/ 355908073 w 1221"/>
              <a:gd name="T37" fmla="*/ 930319600 h 540"/>
              <a:gd name="T38" fmla="*/ 481090342 w 1221"/>
              <a:gd name="T39" fmla="*/ 932963014 h 540"/>
              <a:gd name="T40" fmla="*/ 549816611 w 1221"/>
              <a:gd name="T41" fmla="*/ 1014894220 h 540"/>
              <a:gd name="T42" fmla="*/ 539998125 w 1221"/>
              <a:gd name="T43" fmla="*/ 1115326073 h 540"/>
              <a:gd name="T44" fmla="*/ 488453815 w 1221"/>
              <a:gd name="T45" fmla="*/ 1234260199 h 540"/>
              <a:gd name="T46" fmla="*/ 468816843 w 1221"/>
              <a:gd name="T47" fmla="*/ 1334692052 h 540"/>
              <a:gd name="T48" fmla="*/ 608725960 w 1221"/>
              <a:gd name="T49" fmla="*/ 1353192699 h 540"/>
              <a:gd name="T50" fmla="*/ 770725495 w 1221"/>
              <a:gd name="T51" fmla="*/ 1371693347 h 540"/>
              <a:gd name="T52" fmla="*/ 1001451495 w 1221"/>
              <a:gd name="T53" fmla="*/ 1371693347 h 540"/>
              <a:gd name="T54" fmla="*/ 1131542125 w 1221"/>
              <a:gd name="T55" fmla="*/ 1347905871 h 540"/>
              <a:gd name="T56" fmla="*/ 1205178420 w 1221"/>
              <a:gd name="T57" fmla="*/ 1292403929 h 540"/>
              <a:gd name="T58" fmla="*/ 1205178420 w 1221"/>
              <a:gd name="T59" fmla="*/ 1199900693 h 540"/>
              <a:gd name="T60" fmla="*/ 1180632989 w 1221"/>
              <a:gd name="T61" fmla="*/ 1094183637 h 540"/>
              <a:gd name="T62" fmla="*/ 1249360824 w 1221"/>
              <a:gd name="T63" fmla="*/ 1017537634 h 540"/>
              <a:gd name="T64" fmla="*/ 1374541428 w 1221"/>
              <a:gd name="T65" fmla="*/ 977892925 h 540"/>
              <a:gd name="T66" fmla="*/ 1516905558 w 1221"/>
              <a:gd name="T67" fmla="*/ 964679106 h 540"/>
              <a:gd name="T68" fmla="*/ 1642086163 w 1221"/>
              <a:gd name="T69" fmla="*/ 991108370 h 540"/>
              <a:gd name="T70" fmla="*/ 1737813268 w 1221"/>
              <a:gd name="T71" fmla="*/ 1059824131 h 540"/>
              <a:gd name="T72" fmla="*/ 1747631754 w 1221"/>
              <a:gd name="T73" fmla="*/ 1147042165 h 540"/>
              <a:gd name="T74" fmla="*/ 1696087444 w 1221"/>
              <a:gd name="T75" fmla="*/ 1252760846 h 540"/>
              <a:gd name="T76" fmla="*/ 1696087444 w 1221"/>
              <a:gd name="T77" fmla="*/ 1355836113 h 540"/>
              <a:gd name="T78" fmla="*/ 1779540658 w 1221"/>
              <a:gd name="T79" fmla="*/ 1406051227 h 540"/>
              <a:gd name="T80" fmla="*/ 1914541315 w 1221"/>
              <a:gd name="T81" fmla="*/ 1427195289 h 540"/>
              <a:gd name="T82" fmla="*/ 2091267796 w 1221"/>
              <a:gd name="T83" fmla="*/ 1413979844 h 540"/>
              <a:gd name="T84" fmla="*/ 2147483647 w 1221"/>
              <a:gd name="T85" fmla="*/ 1382265377 h 540"/>
              <a:gd name="T86" fmla="*/ 2147483647 w 1221"/>
              <a:gd name="T87" fmla="*/ 1321476607 h 540"/>
              <a:gd name="T88" fmla="*/ 2147483647 w 1221"/>
              <a:gd name="T89" fmla="*/ 1226329957 h 540"/>
              <a:gd name="T90" fmla="*/ 2147483647 w 1221"/>
              <a:gd name="T91" fmla="*/ 1096825425 h 540"/>
              <a:gd name="T92" fmla="*/ 2147483647 w 1221"/>
              <a:gd name="T93" fmla="*/ 956748864 h 540"/>
              <a:gd name="T94" fmla="*/ 2147483647 w 1221"/>
              <a:gd name="T95" fmla="*/ 829887543 h 540"/>
              <a:gd name="T96" fmla="*/ 2147483647 w 1221"/>
              <a:gd name="T97" fmla="*/ 758528368 h 540"/>
              <a:gd name="T98" fmla="*/ 2147483647 w 1221"/>
              <a:gd name="T99" fmla="*/ 697739598 h 540"/>
              <a:gd name="T100" fmla="*/ 2147483647 w 1221"/>
              <a:gd name="T101" fmla="*/ 629022211 h 540"/>
              <a:gd name="T102" fmla="*/ 2147483647 w 1221"/>
              <a:gd name="T103" fmla="*/ 525948570 h 540"/>
              <a:gd name="T104" fmla="*/ 2147483647 w 1221"/>
              <a:gd name="T105" fmla="*/ 399085726 h 540"/>
              <a:gd name="T106" fmla="*/ 2147483647 w 1221"/>
              <a:gd name="T107" fmla="*/ 327726551 h 540"/>
              <a:gd name="T108" fmla="*/ 2147483647 w 1221"/>
              <a:gd name="T109" fmla="*/ 367371259 h 540"/>
              <a:gd name="T110" fmla="*/ 2147483647 w 1221"/>
              <a:gd name="T111" fmla="*/ 459874597 h 540"/>
              <a:gd name="T112" fmla="*/ 2147483647 w 1221"/>
              <a:gd name="T113" fmla="*/ 486303861 h 540"/>
              <a:gd name="T114" fmla="*/ 2147483647 w 1221"/>
              <a:gd name="T115" fmla="*/ 428158505 h 540"/>
              <a:gd name="T116" fmla="*/ 2147483647 w 1221"/>
              <a:gd name="T117" fmla="*/ 325083136 h 540"/>
              <a:gd name="T118" fmla="*/ 2147483647 w 1221"/>
              <a:gd name="T119" fmla="*/ 200863757 h 540"/>
              <a:gd name="T120" fmla="*/ 2147483647 w 1221"/>
              <a:gd name="T121" fmla="*/ 71359201 h 54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221"/>
              <a:gd name="T184" fmla="*/ 0 h 540"/>
              <a:gd name="T185" fmla="*/ 1221 w 1221"/>
              <a:gd name="T186" fmla="*/ 540 h 540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221" h="540">
                <a:moveTo>
                  <a:pt x="1023" y="15"/>
                </a:moveTo>
                <a:lnTo>
                  <a:pt x="1033" y="0"/>
                </a:lnTo>
                <a:lnTo>
                  <a:pt x="217" y="0"/>
                </a:lnTo>
                <a:lnTo>
                  <a:pt x="211" y="8"/>
                </a:lnTo>
                <a:lnTo>
                  <a:pt x="208" y="21"/>
                </a:lnTo>
                <a:lnTo>
                  <a:pt x="208" y="34"/>
                </a:lnTo>
                <a:lnTo>
                  <a:pt x="211" y="45"/>
                </a:lnTo>
                <a:lnTo>
                  <a:pt x="218" y="58"/>
                </a:lnTo>
                <a:lnTo>
                  <a:pt x="225" y="69"/>
                </a:lnTo>
                <a:lnTo>
                  <a:pt x="231" y="78"/>
                </a:lnTo>
                <a:lnTo>
                  <a:pt x="239" y="88"/>
                </a:lnTo>
                <a:lnTo>
                  <a:pt x="244" y="99"/>
                </a:lnTo>
                <a:lnTo>
                  <a:pt x="250" y="111"/>
                </a:lnTo>
                <a:lnTo>
                  <a:pt x="253" y="122"/>
                </a:lnTo>
                <a:lnTo>
                  <a:pt x="255" y="134"/>
                </a:lnTo>
                <a:lnTo>
                  <a:pt x="255" y="144"/>
                </a:lnTo>
                <a:lnTo>
                  <a:pt x="254" y="155"/>
                </a:lnTo>
                <a:lnTo>
                  <a:pt x="252" y="162"/>
                </a:lnTo>
                <a:lnTo>
                  <a:pt x="249" y="174"/>
                </a:lnTo>
                <a:lnTo>
                  <a:pt x="245" y="183"/>
                </a:lnTo>
                <a:lnTo>
                  <a:pt x="239" y="190"/>
                </a:lnTo>
                <a:lnTo>
                  <a:pt x="231" y="197"/>
                </a:lnTo>
                <a:lnTo>
                  <a:pt x="222" y="202"/>
                </a:lnTo>
                <a:lnTo>
                  <a:pt x="207" y="205"/>
                </a:lnTo>
                <a:lnTo>
                  <a:pt x="194" y="204"/>
                </a:lnTo>
                <a:lnTo>
                  <a:pt x="182" y="200"/>
                </a:lnTo>
                <a:lnTo>
                  <a:pt x="168" y="194"/>
                </a:lnTo>
                <a:lnTo>
                  <a:pt x="152" y="187"/>
                </a:lnTo>
                <a:lnTo>
                  <a:pt x="142" y="180"/>
                </a:lnTo>
                <a:lnTo>
                  <a:pt x="131" y="172"/>
                </a:lnTo>
                <a:lnTo>
                  <a:pt x="121" y="166"/>
                </a:lnTo>
                <a:lnTo>
                  <a:pt x="111" y="160"/>
                </a:lnTo>
                <a:lnTo>
                  <a:pt x="101" y="155"/>
                </a:lnTo>
                <a:lnTo>
                  <a:pt x="90" y="152"/>
                </a:lnTo>
                <a:lnTo>
                  <a:pt x="77" y="151"/>
                </a:lnTo>
                <a:lnTo>
                  <a:pt x="66" y="153"/>
                </a:lnTo>
                <a:lnTo>
                  <a:pt x="54" y="157"/>
                </a:lnTo>
                <a:lnTo>
                  <a:pt x="45" y="163"/>
                </a:lnTo>
                <a:lnTo>
                  <a:pt x="34" y="170"/>
                </a:lnTo>
                <a:lnTo>
                  <a:pt x="24" y="181"/>
                </a:lnTo>
                <a:lnTo>
                  <a:pt x="16" y="192"/>
                </a:lnTo>
                <a:lnTo>
                  <a:pt x="8" y="207"/>
                </a:lnTo>
                <a:lnTo>
                  <a:pt x="4" y="221"/>
                </a:lnTo>
                <a:lnTo>
                  <a:pt x="0" y="234"/>
                </a:lnTo>
                <a:lnTo>
                  <a:pt x="1" y="249"/>
                </a:lnTo>
                <a:lnTo>
                  <a:pt x="3" y="263"/>
                </a:lnTo>
                <a:lnTo>
                  <a:pt x="7" y="278"/>
                </a:lnTo>
                <a:lnTo>
                  <a:pt x="12" y="290"/>
                </a:lnTo>
                <a:lnTo>
                  <a:pt x="19" y="304"/>
                </a:lnTo>
                <a:lnTo>
                  <a:pt x="27" y="314"/>
                </a:lnTo>
                <a:lnTo>
                  <a:pt x="37" y="323"/>
                </a:lnTo>
                <a:lnTo>
                  <a:pt x="49" y="332"/>
                </a:lnTo>
                <a:lnTo>
                  <a:pt x="65" y="341"/>
                </a:lnTo>
                <a:lnTo>
                  <a:pt x="82" y="347"/>
                </a:lnTo>
                <a:lnTo>
                  <a:pt x="100" y="351"/>
                </a:lnTo>
                <a:lnTo>
                  <a:pt x="121" y="353"/>
                </a:lnTo>
                <a:lnTo>
                  <a:pt x="145" y="352"/>
                </a:lnTo>
                <a:lnTo>
                  <a:pt x="163" y="351"/>
                </a:lnTo>
                <a:lnTo>
                  <a:pt x="180" y="350"/>
                </a:lnTo>
                <a:lnTo>
                  <a:pt x="196" y="353"/>
                </a:lnTo>
                <a:lnTo>
                  <a:pt x="208" y="359"/>
                </a:lnTo>
                <a:lnTo>
                  <a:pt x="218" y="370"/>
                </a:lnTo>
                <a:lnTo>
                  <a:pt x="224" y="384"/>
                </a:lnTo>
                <a:lnTo>
                  <a:pt x="225" y="397"/>
                </a:lnTo>
                <a:lnTo>
                  <a:pt x="224" y="408"/>
                </a:lnTo>
                <a:lnTo>
                  <a:pt x="220" y="422"/>
                </a:lnTo>
                <a:lnTo>
                  <a:pt x="213" y="438"/>
                </a:lnTo>
                <a:lnTo>
                  <a:pt x="207" y="451"/>
                </a:lnTo>
                <a:lnTo>
                  <a:pt x="199" y="467"/>
                </a:lnTo>
                <a:lnTo>
                  <a:pt x="190" y="482"/>
                </a:lnTo>
                <a:lnTo>
                  <a:pt x="179" y="503"/>
                </a:lnTo>
                <a:lnTo>
                  <a:pt x="191" y="505"/>
                </a:lnTo>
                <a:lnTo>
                  <a:pt x="209" y="507"/>
                </a:lnTo>
                <a:lnTo>
                  <a:pt x="227" y="509"/>
                </a:lnTo>
                <a:lnTo>
                  <a:pt x="248" y="512"/>
                </a:lnTo>
                <a:lnTo>
                  <a:pt x="268" y="514"/>
                </a:lnTo>
                <a:lnTo>
                  <a:pt x="291" y="517"/>
                </a:lnTo>
                <a:lnTo>
                  <a:pt x="314" y="519"/>
                </a:lnTo>
                <a:lnTo>
                  <a:pt x="340" y="520"/>
                </a:lnTo>
                <a:lnTo>
                  <a:pt x="390" y="520"/>
                </a:lnTo>
                <a:lnTo>
                  <a:pt x="408" y="519"/>
                </a:lnTo>
                <a:lnTo>
                  <a:pt x="425" y="518"/>
                </a:lnTo>
                <a:lnTo>
                  <a:pt x="445" y="515"/>
                </a:lnTo>
                <a:lnTo>
                  <a:pt x="461" y="510"/>
                </a:lnTo>
                <a:lnTo>
                  <a:pt x="474" y="504"/>
                </a:lnTo>
                <a:lnTo>
                  <a:pt x="484" y="496"/>
                </a:lnTo>
                <a:lnTo>
                  <a:pt x="491" y="489"/>
                </a:lnTo>
                <a:lnTo>
                  <a:pt x="494" y="481"/>
                </a:lnTo>
                <a:lnTo>
                  <a:pt x="494" y="469"/>
                </a:lnTo>
                <a:lnTo>
                  <a:pt x="491" y="454"/>
                </a:lnTo>
                <a:lnTo>
                  <a:pt x="486" y="440"/>
                </a:lnTo>
                <a:lnTo>
                  <a:pt x="481" y="427"/>
                </a:lnTo>
                <a:lnTo>
                  <a:pt x="481" y="414"/>
                </a:lnTo>
                <a:lnTo>
                  <a:pt x="487" y="403"/>
                </a:lnTo>
                <a:lnTo>
                  <a:pt x="496" y="393"/>
                </a:lnTo>
                <a:lnTo>
                  <a:pt x="509" y="385"/>
                </a:lnTo>
                <a:lnTo>
                  <a:pt x="525" y="379"/>
                </a:lnTo>
                <a:lnTo>
                  <a:pt x="542" y="373"/>
                </a:lnTo>
                <a:lnTo>
                  <a:pt x="560" y="370"/>
                </a:lnTo>
                <a:lnTo>
                  <a:pt x="581" y="367"/>
                </a:lnTo>
                <a:lnTo>
                  <a:pt x="599" y="365"/>
                </a:lnTo>
                <a:lnTo>
                  <a:pt x="618" y="365"/>
                </a:lnTo>
                <a:lnTo>
                  <a:pt x="635" y="366"/>
                </a:lnTo>
                <a:lnTo>
                  <a:pt x="652" y="370"/>
                </a:lnTo>
                <a:lnTo>
                  <a:pt x="669" y="375"/>
                </a:lnTo>
                <a:lnTo>
                  <a:pt x="684" y="383"/>
                </a:lnTo>
                <a:lnTo>
                  <a:pt x="696" y="391"/>
                </a:lnTo>
                <a:lnTo>
                  <a:pt x="708" y="401"/>
                </a:lnTo>
                <a:lnTo>
                  <a:pt x="713" y="411"/>
                </a:lnTo>
                <a:lnTo>
                  <a:pt x="715" y="422"/>
                </a:lnTo>
                <a:lnTo>
                  <a:pt x="712" y="434"/>
                </a:lnTo>
                <a:lnTo>
                  <a:pt x="706" y="444"/>
                </a:lnTo>
                <a:lnTo>
                  <a:pt x="697" y="461"/>
                </a:lnTo>
                <a:lnTo>
                  <a:pt x="691" y="474"/>
                </a:lnTo>
                <a:lnTo>
                  <a:pt x="686" y="488"/>
                </a:lnTo>
                <a:lnTo>
                  <a:pt x="686" y="500"/>
                </a:lnTo>
                <a:lnTo>
                  <a:pt x="691" y="513"/>
                </a:lnTo>
                <a:lnTo>
                  <a:pt x="701" y="522"/>
                </a:lnTo>
                <a:lnTo>
                  <a:pt x="711" y="527"/>
                </a:lnTo>
                <a:lnTo>
                  <a:pt x="725" y="532"/>
                </a:lnTo>
                <a:lnTo>
                  <a:pt x="742" y="536"/>
                </a:lnTo>
                <a:lnTo>
                  <a:pt x="759" y="538"/>
                </a:lnTo>
                <a:lnTo>
                  <a:pt x="780" y="540"/>
                </a:lnTo>
                <a:lnTo>
                  <a:pt x="804" y="540"/>
                </a:lnTo>
                <a:lnTo>
                  <a:pt x="823" y="537"/>
                </a:lnTo>
                <a:lnTo>
                  <a:pt x="852" y="535"/>
                </a:lnTo>
                <a:lnTo>
                  <a:pt x="881" y="531"/>
                </a:lnTo>
                <a:lnTo>
                  <a:pt x="906" y="527"/>
                </a:lnTo>
                <a:lnTo>
                  <a:pt x="930" y="523"/>
                </a:lnTo>
                <a:lnTo>
                  <a:pt x="959" y="517"/>
                </a:lnTo>
                <a:lnTo>
                  <a:pt x="993" y="510"/>
                </a:lnTo>
                <a:lnTo>
                  <a:pt x="1041" y="500"/>
                </a:lnTo>
                <a:lnTo>
                  <a:pt x="1035" y="489"/>
                </a:lnTo>
                <a:lnTo>
                  <a:pt x="1029" y="477"/>
                </a:lnTo>
                <a:lnTo>
                  <a:pt x="1023" y="464"/>
                </a:lnTo>
                <a:lnTo>
                  <a:pt x="1017" y="450"/>
                </a:lnTo>
                <a:lnTo>
                  <a:pt x="1013" y="434"/>
                </a:lnTo>
                <a:lnTo>
                  <a:pt x="1010" y="415"/>
                </a:lnTo>
                <a:lnTo>
                  <a:pt x="1011" y="398"/>
                </a:lnTo>
                <a:lnTo>
                  <a:pt x="1014" y="381"/>
                </a:lnTo>
                <a:lnTo>
                  <a:pt x="1022" y="362"/>
                </a:lnTo>
                <a:lnTo>
                  <a:pt x="1032" y="344"/>
                </a:lnTo>
                <a:lnTo>
                  <a:pt x="1043" y="327"/>
                </a:lnTo>
                <a:lnTo>
                  <a:pt x="1057" y="314"/>
                </a:lnTo>
                <a:lnTo>
                  <a:pt x="1073" y="304"/>
                </a:lnTo>
                <a:lnTo>
                  <a:pt x="1089" y="295"/>
                </a:lnTo>
                <a:lnTo>
                  <a:pt x="1106" y="287"/>
                </a:lnTo>
                <a:lnTo>
                  <a:pt x="1122" y="281"/>
                </a:lnTo>
                <a:lnTo>
                  <a:pt x="1139" y="274"/>
                </a:lnTo>
                <a:lnTo>
                  <a:pt x="1159" y="264"/>
                </a:lnTo>
                <a:lnTo>
                  <a:pt x="1172" y="258"/>
                </a:lnTo>
                <a:lnTo>
                  <a:pt x="1185" y="248"/>
                </a:lnTo>
                <a:lnTo>
                  <a:pt x="1196" y="238"/>
                </a:lnTo>
                <a:lnTo>
                  <a:pt x="1206" y="227"/>
                </a:lnTo>
                <a:lnTo>
                  <a:pt x="1213" y="213"/>
                </a:lnTo>
                <a:lnTo>
                  <a:pt x="1219" y="199"/>
                </a:lnTo>
                <a:lnTo>
                  <a:pt x="1221" y="183"/>
                </a:lnTo>
                <a:lnTo>
                  <a:pt x="1218" y="167"/>
                </a:lnTo>
                <a:lnTo>
                  <a:pt x="1210" y="151"/>
                </a:lnTo>
                <a:lnTo>
                  <a:pt x="1200" y="139"/>
                </a:lnTo>
                <a:lnTo>
                  <a:pt x="1187" y="129"/>
                </a:lnTo>
                <a:lnTo>
                  <a:pt x="1171" y="124"/>
                </a:lnTo>
                <a:lnTo>
                  <a:pt x="1157" y="124"/>
                </a:lnTo>
                <a:lnTo>
                  <a:pt x="1143" y="129"/>
                </a:lnTo>
                <a:lnTo>
                  <a:pt x="1128" y="139"/>
                </a:lnTo>
                <a:lnTo>
                  <a:pt x="1118" y="150"/>
                </a:lnTo>
                <a:lnTo>
                  <a:pt x="1107" y="162"/>
                </a:lnTo>
                <a:lnTo>
                  <a:pt x="1096" y="174"/>
                </a:lnTo>
                <a:lnTo>
                  <a:pt x="1085" y="181"/>
                </a:lnTo>
                <a:lnTo>
                  <a:pt x="1071" y="184"/>
                </a:lnTo>
                <a:lnTo>
                  <a:pt x="1052" y="184"/>
                </a:lnTo>
                <a:lnTo>
                  <a:pt x="1037" y="181"/>
                </a:lnTo>
                <a:lnTo>
                  <a:pt x="1026" y="171"/>
                </a:lnTo>
                <a:lnTo>
                  <a:pt x="1015" y="162"/>
                </a:lnTo>
                <a:lnTo>
                  <a:pt x="1007" y="151"/>
                </a:lnTo>
                <a:lnTo>
                  <a:pt x="1001" y="137"/>
                </a:lnTo>
                <a:lnTo>
                  <a:pt x="998" y="123"/>
                </a:lnTo>
                <a:lnTo>
                  <a:pt x="997" y="108"/>
                </a:lnTo>
                <a:lnTo>
                  <a:pt x="998" y="92"/>
                </a:lnTo>
                <a:lnTo>
                  <a:pt x="1001" y="76"/>
                </a:lnTo>
                <a:lnTo>
                  <a:pt x="1006" y="56"/>
                </a:lnTo>
                <a:lnTo>
                  <a:pt x="1012" y="38"/>
                </a:lnTo>
                <a:lnTo>
                  <a:pt x="1016" y="27"/>
                </a:lnTo>
                <a:lnTo>
                  <a:pt x="1023" y="15"/>
                </a:lnTo>
                <a:close/>
              </a:path>
            </a:pathLst>
          </a:custGeom>
          <a:solidFill>
            <a:schemeClr val="folHlink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000" u="none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7096809" y="2942252"/>
            <a:ext cx="1313734" cy="1004235"/>
          </a:xfrm>
          <a:custGeom>
            <a:avLst/>
            <a:gdLst>
              <a:gd name="T0" fmla="*/ 200385723 w 976"/>
              <a:gd name="T1" fmla="*/ 1484643714 h 691"/>
              <a:gd name="T2" fmla="*/ 343871616 w 976"/>
              <a:gd name="T3" fmla="*/ 1516571842 h 691"/>
              <a:gd name="T4" fmla="*/ 487357558 w 976"/>
              <a:gd name="T5" fmla="*/ 1513911437 h 691"/>
              <a:gd name="T6" fmla="*/ 628369291 w 976"/>
              <a:gd name="T7" fmla="*/ 1455375990 h 691"/>
              <a:gd name="T8" fmla="*/ 774329245 w 976"/>
              <a:gd name="T9" fmla="*/ 1415466645 h 691"/>
              <a:gd name="T10" fmla="*/ 895549861 w 976"/>
              <a:gd name="T11" fmla="*/ 1471340055 h 691"/>
              <a:gd name="T12" fmla="*/ 875758548 w 976"/>
              <a:gd name="T13" fmla="*/ 1636301509 h 691"/>
              <a:gd name="T14" fmla="*/ 905444732 w 976"/>
              <a:gd name="T15" fmla="*/ 1779976865 h 691"/>
              <a:gd name="T16" fmla="*/ 1058827019 w 976"/>
              <a:gd name="T17" fmla="*/ 1830529464 h 691"/>
              <a:gd name="T18" fmla="*/ 1256738581 w 976"/>
              <a:gd name="T19" fmla="*/ 1822546616 h 691"/>
              <a:gd name="T20" fmla="*/ 1412593406 w 976"/>
              <a:gd name="T21" fmla="*/ 1753369548 h 691"/>
              <a:gd name="T22" fmla="*/ 1476915569 w 976"/>
              <a:gd name="T23" fmla="*/ 1599052570 h 691"/>
              <a:gd name="T24" fmla="*/ 1523918955 w 976"/>
              <a:gd name="T25" fmla="*/ 1455375990 h 691"/>
              <a:gd name="T26" fmla="*/ 1659982860 w 976"/>
              <a:gd name="T27" fmla="*/ 1378217705 h 691"/>
              <a:gd name="T28" fmla="*/ 1847999553 w 976"/>
              <a:gd name="T29" fmla="*/ 1362253641 h 691"/>
              <a:gd name="T30" fmla="*/ 2026119802 w 976"/>
              <a:gd name="T31" fmla="*/ 1378217705 h 691"/>
              <a:gd name="T32" fmla="*/ 2105283483 w 976"/>
              <a:gd name="T33" fmla="*/ 109086465 h 691"/>
              <a:gd name="T34" fmla="*/ 1951902769 w 976"/>
              <a:gd name="T35" fmla="*/ 31928141 h 691"/>
              <a:gd name="T36" fmla="*/ 1746568874 w 976"/>
              <a:gd name="T37" fmla="*/ 2660406 h 691"/>
              <a:gd name="T38" fmla="*/ 1504127642 w 976"/>
              <a:gd name="T39" fmla="*/ 5320813 h 691"/>
              <a:gd name="T40" fmla="*/ 1318585060 w 976"/>
              <a:gd name="T41" fmla="*/ 37248953 h 691"/>
              <a:gd name="T42" fmla="*/ 1236947268 w 976"/>
              <a:gd name="T43" fmla="*/ 109086465 h 691"/>
              <a:gd name="T44" fmla="*/ 1274055784 w 976"/>
              <a:gd name="T45" fmla="*/ 202208814 h 691"/>
              <a:gd name="T46" fmla="*/ 1207261084 w 976"/>
              <a:gd name="T47" fmla="*/ 316617721 h 691"/>
              <a:gd name="T48" fmla="*/ 1083564981 w 976"/>
              <a:gd name="T49" fmla="*/ 385794790 h 691"/>
              <a:gd name="T50" fmla="*/ 947501470 w 976"/>
              <a:gd name="T51" fmla="*/ 417722919 h 691"/>
              <a:gd name="T52" fmla="*/ 806489540 w 976"/>
              <a:gd name="T53" fmla="*/ 393776007 h 691"/>
              <a:gd name="T54" fmla="*/ 719903526 w 976"/>
              <a:gd name="T55" fmla="*/ 327259344 h 691"/>
              <a:gd name="T56" fmla="*/ 747115599 w 976"/>
              <a:gd name="T57" fmla="*/ 220833335 h 691"/>
              <a:gd name="T58" fmla="*/ 808963651 w 976"/>
              <a:gd name="T59" fmla="*/ 117069313 h 691"/>
              <a:gd name="T60" fmla="*/ 766906913 w 976"/>
              <a:gd name="T61" fmla="*/ 21284882 h 691"/>
              <a:gd name="T62" fmla="*/ 576417682 w 976"/>
              <a:gd name="T63" fmla="*/ 0 h 691"/>
              <a:gd name="T64" fmla="*/ 309237210 w 976"/>
              <a:gd name="T65" fmla="*/ 37248953 h 691"/>
              <a:gd name="T66" fmla="*/ 116273820 w 976"/>
              <a:gd name="T67" fmla="*/ 82480753 h 691"/>
              <a:gd name="T68" fmla="*/ 141011782 w 976"/>
              <a:gd name="T69" fmla="*/ 218172930 h 691"/>
              <a:gd name="T70" fmla="*/ 108851487 w 976"/>
              <a:gd name="T71" fmla="*/ 343223408 h 691"/>
              <a:gd name="T72" fmla="*/ 44530861 w 976"/>
              <a:gd name="T73" fmla="*/ 505524559 h 691"/>
              <a:gd name="T74" fmla="*/ 2474112 w 976"/>
              <a:gd name="T75" fmla="*/ 659841129 h 691"/>
              <a:gd name="T76" fmla="*/ 32160307 w 976"/>
              <a:gd name="T77" fmla="*/ 795534861 h 691"/>
              <a:gd name="T78" fmla="*/ 163277206 w 976"/>
              <a:gd name="T79" fmla="*/ 819480142 h 691"/>
              <a:gd name="T80" fmla="*/ 277076915 w 976"/>
              <a:gd name="T81" fmla="*/ 702412511 h 691"/>
              <a:gd name="T82" fmla="*/ 338923394 w 976"/>
              <a:gd name="T83" fmla="*/ 574699997 h 691"/>
              <a:gd name="T84" fmla="*/ 465092133 w 976"/>
              <a:gd name="T85" fmla="*/ 545433904 h 691"/>
              <a:gd name="T86" fmla="*/ 588786664 w 976"/>
              <a:gd name="T87" fmla="*/ 603967720 h 691"/>
              <a:gd name="T88" fmla="*/ 628369291 w 976"/>
              <a:gd name="T89" fmla="*/ 747642668 h 691"/>
              <a:gd name="T90" fmla="*/ 556626369 w 976"/>
              <a:gd name="T91" fmla="*/ 901961073 h 691"/>
              <a:gd name="T92" fmla="*/ 437880060 w 976"/>
              <a:gd name="T93" fmla="*/ 1011047487 h 691"/>
              <a:gd name="T94" fmla="*/ 304288989 w 976"/>
              <a:gd name="T95" fmla="*/ 1045636021 h 691"/>
              <a:gd name="T96" fmla="*/ 178120298 w 976"/>
              <a:gd name="T97" fmla="*/ 1122794306 h 691"/>
              <a:gd name="T98" fmla="*/ 94008371 w 976"/>
              <a:gd name="T99" fmla="*/ 1250506821 h 691"/>
              <a:gd name="T100" fmla="*/ 81637817 w 976"/>
              <a:gd name="T101" fmla="*/ 1402162986 h 691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976"/>
              <a:gd name="T154" fmla="*/ 0 h 691"/>
              <a:gd name="T155" fmla="*/ 976 w 976"/>
              <a:gd name="T156" fmla="*/ 691 h 691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976" h="691">
                <a:moveTo>
                  <a:pt x="39" y="562"/>
                </a:moveTo>
                <a:lnTo>
                  <a:pt x="51" y="559"/>
                </a:lnTo>
                <a:lnTo>
                  <a:pt x="68" y="556"/>
                </a:lnTo>
                <a:lnTo>
                  <a:pt x="81" y="558"/>
                </a:lnTo>
                <a:lnTo>
                  <a:pt x="95" y="560"/>
                </a:lnTo>
                <a:lnTo>
                  <a:pt x="109" y="563"/>
                </a:lnTo>
                <a:lnTo>
                  <a:pt x="123" y="567"/>
                </a:lnTo>
                <a:lnTo>
                  <a:pt x="139" y="570"/>
                </a:lnTo>
                <a:lnTo>
                  <a:pt x="152" y="572"/>
                </a:lnTo>
                <a:lnTo>
                  <a:pt x="168" y="573"/>
                </a:lnTo>
                <a:lnTo>
                  <a:pt x="184" y="572"/>
                </a:lnTo>
                <a:lnTo>
                  <a:pt x="197" y="569"/>
                </a:lnTo>
                <a:lnTo>
                  <a:pt x="212" y="565"/>
                </a:lnTo>
                <a:lnTo>
                  <a:pt x="227" y="559"/>
                </a:lnTo>
                <a:lnTo>
                  <a:pt x="240" y="553"/>
                </a:lnTo>
                <a:lnTo>
                  <a:pt x="254" y="547"/>
                </a:lnTo>
                <a:lnTo>
                  <a:pt x="268" y="541"/>
                </a:lnTo>
                <a:lnTo>
                  <a:pt x="284" y="536"/>
                </a:lnTo>
                <a:lnTo>
                  <a:pt x="297" y="533"/>
                </a:lnTo>
                <a:lnTo>
                  <a:pt x="313" y="532"/>
                </a:lnTo>
                <a:lnTo>
                  <a:pt x="327" y="534"/>
                </a:lnTo>
                <a:lnTo>
                  <a:pt x="341" y="538"/>
                </a:lnTo>
                <a:lnTo>
                  <a:pt x="354" y="546"/>
                </a:lnTo>
                <a:lnTo>
                  <a:pt x="362" y="553"/>
                </a:lnTo>
                <a:lnTo>
                  <a:pt x="366" y="567"/>
                </a:lnTo>
                <a:lnTo>
                  <a:pt x="364" y="581"/>
                </a:lnTo>
                <a:lnTo>
                  <a:pt x="360" y="597"/>
                </a:lnTo>
                <a:lnTo>
                  <a:pt x="354" y="615"/>
                </a:lnTo>
                <a:lnTo>
                  <a:pt x="349" y="629"/>
                </a:lnTo>
                <a:lnTo>
                  <a:pt x="350" y="643"/>
                </a:lnTo>
                <a:lnTo>
                  <a:pt x="356" y="658"/>
                </a:lnTo>
                <a:lnTo>
                  <a:pt x="366" y="669"/>
                </a:lnTo>
                <a:lnTo>
                  <a:pt x="376" y="676"/>
                </a:lnTo>
                <a:lnTo>
                  <a:pt x="391" y="680"/>
                </a:lnTo>
                <a:lnTo>
                  <a:pt x="406" y="684"/>
                </a:lnTo>
                <a:lnTo>
                  <a:pt x="428" y="688"/>
                </a:lnTo>
                <a:lnTo>
                  <a:pt x="446" y="690"/>
                </a:lnTo>
                <a:lnTo>
                  <a:pt x="469" y="691"/>
                </a:lnTo>
                <a:lnTo>
                  <a:pt x="489" y="689"/>
                </a:lnTo>
                <a:lnTo>
                  <a:pt x="508" y="685"/>
                </a:lnTo>
                <a:lnTo>
                  <a:pt x="527" y="680"/>
                </a:lnTo>
                <a:lnTo>
                  <a:pt x="545" y="674"/>
                </a:lnTo>
                <a:lnTo>
                  <a:pt x="558" y="667"/>
                </a:lnTo>
                <a:lnTo>
                  <a:pt x="571" y="659"/>
                </a:lnTo>
                <a:lnTo>
                  <a:pt x="582" y="650"/>
                </a:lnTo>
                <a:lnTo>
                  <a:pt x="591" y="638"/>
                </a:lnTo>
                <a:lnTo>
                  <a:pt x="596" y="624"/>
                </a:lnTo>
                <a:lnTo>
                  <a:pt x="597" y="601"/>
                </a:lnTo>
                <a:lnTo>
                  <a:pt x="597" y="584"/>
                </a:lnTo>
                <a:lnTo>
                  <a:pt x="600" y="569"/>
                </a:lnTo>
                <a:lnTo>
                  <a:pt x="606" y="557"/>
                </a:lnTo>
                <a:lnTo>
                  <a:pt x="616" y="547"/>
                </a:lnTo>
                <a:lnTo>
                  <a:pt x="626" y="538"/>
                </a:lnTo>
                <a:lnTo>
                  <a:pt x="639" y="530"/>
                </a:lnTo>
                <a:lnTo>
                  <a:pt x="652" y="524"/>
                </a:lnTo>
                <a:lnTo>
                  <a:pt x="671" y="518"/>
                </a:lnTo>
                <a:lnTo>
                  <a:pt x="688" y="516"/>
                </a:lnTo>
                <a:lnTo>
                  <a:pt x="707" y="514"/>
                </a:lnTo>
                <a:lnTo>
                  <a:pt x="726" y="513"/>
                </a:lnTo>
                <a:lnTo>
                  <a:pt x="747" y="512"/>
                </a:lnTo>
                <a:lnTo>
                  <a:pt x="769" y="513"/>
                </a:lnTo>
                <a:lnTo>
                  <a:pt x="787" y="514"/>
                </a:lnTo>
                <a:lnTo>
                  <a:pt x="802" y="516"/>
                </a:lnTo>
                <a:lnTo>
                  <a:pt x="819" y="518"/>
                </a:lnTo>
                <a:lnTo>
                  <a:pt x="834" y="520"/>
                </a:lnTo>
                <a:lnTo>
                  <a:pt x="851" y="521"/>
                </a:lnTo>
                <a:lnTo>
                  <a:pt x="976" y="525"/>
                </a:lnTo>
                <a:lnTo>
                  <a:pt x="851" y="41"/>
                </a:lnTo>
                <a:lnTo>
                  <a:pt x="833" y="31"/>
                </a:lnTo>
                <a:lnTo>
                  <a:pt x="821" y="24"/>
                </a:lnTo>
                <a:lnTo>
                  <a:pt x="806" y="18"/>
                </a:lnTo>
                <a:lnTo>
                  <a:pt x="789" y="12"/>
                </a:lnTo>
                <a:lnTo>
                  <a:pt x="771" y="8"/>
                </a:lnTo>
                <a:lnTo>
                  <a:pt x="751" y="5"/>
                </a:lnTo>
                <a:lnTo>
                  <a:pt x="727" y="2"/>
                </a:lnTo>
                <a:lnTo>
                  <a:pt x="706" y="1"/>
                </a:lnTo>
                <a:lnTo>
                  <a:pt x="684" y="0"/>
                </a:lnTo>
                <a:lnTo>
                  <a:pt x="660" y="0"/>
                </a:lnTo>
                <a:lnTo>
                  <a:pt x="631" y="0"/>
                </a:lnTo>
                <a:lnTo>
                  <a:pt x="608" y="2"/>
                </a:lnTo>
                <a:lnTo>
                  <a:pt x="586" y="4"/>
                </a:lnTo>
                <a:lnTo>
                  <a:pt x="566" y="6"/>
                </a:lnTo>
                <a:lnTo>
                  <a:pt x="548" y="10"/>
                </a:lnTo>
                <a:lnTo>
                  <a:pt x="533" y="14"/>
                </a:lnTo>
                <a:lnTo>
                  <a:pt x="521" y="19"/>
                </a:lnTo>
                <a:lnTo>
                  <a:pt x="511" y="25"/>
                </a:lnTo>
                <a:lnTo>
                  <a:pt x="504" y="31"/>
                </a:lnTo>
                <a:lnTo>
                  <a:pt x="500" y="41"/>
                </a:lnTo>
                <a:lnTo>
                  <a:pt x="500" y="50"/>
                </a:lnTo>
                <a:lnTo>
                  <a:pt x="505" y="59"/>
                </a:lnTo>
                <a:lnTo>
                  <a:pt x="511" y="67"/>
                </a:lnTo>
                <a:lnTo>
                  <a:pt x="515" y="76"/>
                </a:lnTo>
                <a:lnTo>
                  <a:pt x="515" y="88"/>
                </a:lnTo>
                <a:lnTo>
                  <a:pt x="509" y="98"/>
                </a:lnTo>
                <a:lnTo>
                  <a:pt x="501" y="108"/>
                </a:lnTo>
                <a:lnTo>
                  <a:pt x="488" y="119"/>
                </a:lnTo>
                <a:lnTo>
                  <a:pt x="476" y="128"/>
                </a:lnTo>
                <a:lnTo>
                  <a:pt x="464" y="134"/>
                </a:lnTo>
                <a:lnTo>
                  <a:pt x="451" y="139"/>
                </a:lnTo>
                <a:lnTo>
                  <a:pt x="438" y="145"/>
                </a:lnTo>
                <a:lnTo>
                  <a:pt x="424" y="149"/>
                </a:lnTo>
                <a:lnTo>
                  <a:pt x="409" y="152"/>
                </a:lnTo>
                <a:lnTo>
                  <a:pt x="395" y="154"/>
                </a:lnTo>
                <a:lnTo>
                  <a:pt x="383" y="157"/>
                </a:lnTo>
                <a:lnTo>
                  <a:pt x="366" y="157"/>
                </a:lnTo>
                <a:lnTo>
                  <a:pt x="352" y="154"/>
                </a:lnTo>
                <a:lnTo>
                  <a:pt x="338" y="152"/>
                </a:lnTo>
                <a:lnTo>
                  <a:pt x="326" y="148"/>
                </a:lnTo>
                <a:lnTo>
                  <a:pt x="313" y="143"/>
                </a:lnTo>
                <a:lnTo>
                  <a:pt x="302" y="137"/>
                </a:lnTo>
                <a:lnTo>
                  <a:pt x="294" y="130"/>
                </a:lnTo>
                <a:lnTo>
                  <a:pt x="291" y="123"/>
                </a:lnTo>
                <a:lnTo>
                  <a:pt x="290" y="116"/>
                </a:lnTo>
                <a:lnTo>
                  <a:pt x="291" y="105"/>
                </a:lnTo>
                <a:lnTo>
                  <a:pt x="294" y="95"/>
                </a:lnTo>
                <a:lnTo>
                  <a:pt x="302" y="83"/>
                </a:lnTo>
                <a:lnTo>
                  <a:pt x="311" y="71"/>
                </a:lnTo>
                <a:lnTo>
                  <a:pt x="318" y="62"/>
                </a:lnTo>
                <a:lnTo>
                  <a:pt x="323" y="55"/>
                </a:lnTo>
                <a:lnTo>
                  <a:pt x="327" y="44"/>
                </a:lnTo>
                <a:lnTo>
                  <a:pt x="330" y="33"/>
                </a:lnTo>
                <a:lnTo>
                  <a:pt x="327" y="23"/>
                </a:lnTo>
                <a:lnTo>
                  <a:pt x="321" y="15"/>
                </a:lnTo>
                <a:lnTo>
                  <a:pt x="310" y="8"/>
                </a:lnTo>
                <a:lnTo>
                  <a:pt x="297" y="5"/>
                </a:lnTo>
                <a:lnTo>
                  <a:pt x="285" y="2"/>
                </a:lnTo>
                <a:lnTo>
                  <a:pt x="268" y="0"/>
                </a:lnTo>
                <a:lnTo>
                  <a:pt x="233" y="0"/>
                </a:lnTo>
                <a:lnTo>
                  <a:pt x="207" y="2"/>
                </a:lnTo>
                <a:lnTo>
                  <a:pt x="184" y="5"/>
                </a:lnTo>
                <a:lnTo>
                  <a:pt x="153" y="9"/>
                </a:lnTo>
                <a:lnTo>
                  <a:pt x="125" y="14"/>
                </a:lnTo>
                <a:lnTo>
                  <a:pt x="94" y="19"/>
                </a:lnTo>
                <a:lnTo>
                  <a:pt x="74" y="23"/>
                </a:lnTo>
                <a:lnTo>
                  <a:pt x="56" y="27"/>
                </a:lnTo>
                <a:lnTo>
                  <a:pt x="47" y="31"/>
                </a:lnTo>
                <a:lnTo>
                  <a:pt x="50" y="41"/>
                </a:lnTo>
                <a:lnTo>
                  <a:pt x="54" y="56"/>
                </a:lnTo>
                <a:lnTo>
                  <a:pt x="56" y="70"/>
                </a:lnTo>
                <a:lnTo>
                  <a:pt x="57" y="82"/>
                </a:lnTo>
                <a:lnTo>
                  <a:pt x="55" y="95"/>
                </a:lnTo>
                <a:lnTo>
                  <a:pt x="52" y="106"/>
                </a:lnTo>
                <a:lnTo>
                  <a:pt x="48" y="119"/>
                </a:lnTo>
                <a:lnTo>
                  <a:pt x="44" y="129"/>
                </a:lnTo>
                <a:lnTo>
                  <a:pt x="39" y="144"/>
                </a:lnTo>
                <a:lnTo>
                  <a:pt x="33" y="160"/>
                </a:lnTo>
                <a:lnTo>
                  <a:pt x="27" y="175"/>
                </a:lnTo>
                <a:lnTo>
                  <a:pt x="18" y="190"/>
                </a:lnTo>
                <a:lnTo>
                  <a:pt x="13" y="205"/>
                </a:lnTo>
                <a:lnTo>
                  <a:pt x="9" y="217"/>
                </a:lnTo>
                <a:lnTo>
                  <a:pt x="5" y="230"/>
                </a:lnTo>
                <a:lnTo>
                  <a:pt x="1" y="248"/>
                </a:lnTo>
                <a:lnTo>
                  <a:pt x="0" y="263"/>
                </a:lnTo>
                <a:lnTo>
                  <a:pt x="2" y="276"/>
                </a:lnTo>
                <a:lnTo>
                  <a:pt x="6" y="290"/>
                </a:lnTo>
                <a:lnTo>
                  <a:pt x="13" y="299"/>
                </a:lnTo>
                <a:lnTo>
                  <a:pt x="22" y="307"/>
                </a:lnTo>
                <a:lnTo>
                  <a:pt x="35" y="311"/>
                </a:lnTo>
                <a:lnTo>
                  <a:pt x="48" y="311"/>
                </a:lnTo>
                <a:lnTo>
                  <a:pt x="66" y="308"/>
                </a:lnTo>
                <a:lnTo>
                  <a:pt x="81" y="301"/>
                </a:lnTo>
                <a:lnTo>
                  <a:pt x="94" y="293"/>
                </a:lnTo>
                <a:lnTo>
                  <a:pt x="105" y="280"/>
                </a:lnTo>
                <a:lnTo>
                  <a:pt x="112" y="264"/>
                </a:lnTo>
                <a:lnTo>
                  <a:pt x="114" y="249"/>
                </a:lnTo>
                <a:lnTo>
                  <a:pt x="119" y="236"/>
                </a:lnTo>
                <a:lnTo>
                  <a:pt x="127" y="225"/>
                </a:lnTo>
                <a:lnTo>
                  <a:pt x="137" y="216"/>
                </a:lnTo>
                <a:lnTo>
                  <a:pt x="150" y="209"/>
                </a:lnTo>
                <a:lnTo>
                  <a:pt x="163" y="206"/>
                </a:lnTo>
                <a:lnTo>
                  <a:pt x="174" y="205"/>
                </a:lnTo>
                <a:lnTo>
                  <a:pt x="188" y="205"/>
                </a:lnTo>
                <a:lnTo>
                  <a:pt x="203" y="207"/>
                </a:lnTo>
                <a:lnTo>
                  <a:pt x="215" y="211"/>
                </a:lnTo>
                <a:lnTo>
                  <a:pt x="227" y="217"/>
                </a:lnTo>
                <a:lnTo>
                  <a:pt x="238" y="227"/>
                </a:lnTo>
                <a:lnTo>
                  <a:pt x="246" y="238"/>
                </a:lnTo>
                <a:lnTo>
                  <a:pt x="253" y="253"/>
                </a:lnTo>
                <a:lnTo>
                  <a:pt x="255" y="267"/>
                </a:lnTo>
                <a:lnTo>
                  <a:pt x="254" y="281"/>
                </a:lnTo>
                <a:lnTo>
                  <a:pt x="250" y="296"/>
                </a:lnTo>
                <a:lnTo>
                  <a:pt x="244" y="311"/>
                </a:lnTo>
                <a:lnTo>
                  <a:pt x="236" y="325"/>
                </a:lnTo>
                <a:lnTo>
                  <a:pt x="225" y="339"/>
                </a:lnTo>
                <a:lnTo>
                  <a:pt x="214" y="350"/>
                </a:lnTo>
                <a:lnTo>
                  <a:pt x="201" y="363"/>
                </a:lnTo>
                <a:lnTo>
                  <a:pt x="190" y="372"/>
                </a:lnTo>
                <a:lnTo>
                  <a:pt x="177" y="380"/>
                </a:lnTo>
                <a:lnTo>
                  <a:pt x="166" y="384"/>
                </a:lnTo>
                <a:lnTo>
                  <a:pt x="150" y="388"/>
                </a:lnTo>
                <a:lnTo>
                  <a:pt x="137" y="390"/>
                </a:lnTo>
                <a:lnTo>
                  <a:pt x="123" y="393"/>
                </a:lnTo>
                <a:lnTo>
                  <a:pt x="111" y="397"/>
                </a:lnTo>
                <a:lnTo>
                  <a:pt x="95" y="405"/>
                </a:lnTo>
                <a:lnTo>
                  <a:pt x="82" y="413"/>
                </a:lnTo>
                <a:lnTo>
                  <a:pt x="72" y="422"/>
                </a:lnTo>
                <a:lnTo>
                  <a:pt x="60" y="433"/>
                </a:lnTo>
                <a:lnTo>
                  <a:pt x="52" y="444"/>
                </a:lnTo>
                <a:lnTo>
                  <a:pt x="43" y="458"/>
                </a:lnTo>
                <a:lnTo>
                  <a:pt x="38" y="470"/>
                </a:lnTo>
                <a:lnTo>
                  <a:pt x="33" y="485"/>
                </a:lnTo>
                <a:lnTo>
                  <a:pt x="31" y="499"/>
                </a:lnTo>
                <a:lnTo>
                  <a:pt x="31" y="511"/>
                </a:lnTo>
                <a:lnTo>
                  <a:pt x="33" y="527"/>
                </a:lnTo>
                <a:lnTo>
                  <a:pt x="36" y="545"/>
                </a:lnTo>
                <a:lnTo>
                  <a:pt x="39" y="562"/>
                </a:lnTo>
                <a:close/>
              </a:path>
            </a:pathLst>
          </a:custGeom>
          <a:solidFill>
            <a:srgbClr val="FFFFCC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4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384430" y="3190721"/>
            <a:ext cx="1686443" cy="1066470"/>
          </a:xfrm>
          <a:custGeom>
            <a:avLst/>
            <a:gdLst>
              <a:gd name="T0" fmla="*/ 2147483647 w 1165"/>
              <a:gd name="T1" fmla="*/ 535731836 h 735"/>
              <a:gd name="T2" fmla="*/ 2147483647 w 1165"/>
              <a:gd name="T3" fmla="*/ 763814940 h 735"/>
              <a:gd name="T4" fmla="*/ 2147483647 w 1165"/>
              <a:gd name="T5" fmla="*/ 970681668 h 735"/>
              <a:gd name="T6" fmla="*/ 2147483647 w 1165"/>
              <a:gd name="T7" fmla="*/ 1105939798 h 735"/>
              <a:gd name="T8" fmla="*/ 2147483647 w 1165"/>
              <a:gd name="T9" fmla="*/ 1015767712 h 735"/>
              <a:gd name="T10" fmla="*/ 2147483647 w 1165"/>
              <a:gd name="T11" fmla="*/ 843378737 h 735"/>
              <a:gd name="T12" fmla="*/ 2147483647 w 1165"/>
              <a:gd name="T13" fmla="*/ 838074593 h 735"/>
              <a:gd name="T14" fmla="*/ 2147483647 w 1165"/>
              <a:gd name="T15" fmla="*/ 965377524 h 735"/>
              <a:gd name="T16" fmla="*/ 2147483647 w 1165"/>
              <a:gd name="T17" fmla="*/ 1119200974 h 735"/>
              <a:gd name="T18" fmla="*/ 2147483647 w 1165"/>
              <a:gd name="T19" fmla="*/ 1283632714 h 735"/>
              <a:gd name="T20" fmla="*/ 2147483647 w 1165"/>
              <a:gd name="T21" fmla="*/ 1334022902 h 735"/>
              <a:gd name="T22" fmla="*/ 2147483647 w 1165"/>
              <a:gd name="T23" fmla="*/ 1442760309 h 735"/>
              <a:gd name="T24" fmla="*/ 2147483647 w 1165"/>
              <a:gd name="T25" fmla="*/ 1639018544 h 735"/>
              <a:gd name="T26" fmla="*/ 2147483647 w 1165"/>
              <a:gd name="T27" fmla="*/ 1739800956 h 735"/>
              <a:gd name="T28" fmla="*/ 2119233744 w 1165"/>
              <a:gd name="T29" fmla="*/ 1729191038 h 735"/>
              <a:gd name="T30" fmla="*/ 1882668752 w 1165"/>
              <a:gd name="T31" fmla="*/ 1803450691 h 735"/>
              <a:gd name="T32" fmla="*/ 1648566752 w 1165"/>
              <a:gd name="T33" fmla="*/ 1901579809 h 735"/>
              <a:gd name="T34" fmla="*/ 1384894325 w 1165"/>
              <a:gd name="T35" fmla="*/ 1944014594 h 735"/>
              <a:gd name="T36" fmla="*/ 1239505570 w 1165"/>
              <a:gd name="T37" fmla="*/ 1837928445 h 735"/>
              <a:gd name="T38" fmla="*/ 1318360568 w 1165"/>
              <a:gd name="T39" fmla="*/ 1686757474 h 735"/>
              <a:gd name="T40" fmla="*/ 1520427970 w 1165"/>
              <a:gd name="T41" fmla="*/ 1596585388 h 735"/>
              <a:gd name="T42" fmla="*/ 1668281679 w 1165"/>
              <a:gd name="T43" fmla="*/ 1493152125 h 735"/>
              <a:gd name="T44" fmla="*/ 1569711362 w 1165"/>
              <a:gd name="T45" fmla="*/ 1395023007 h 735"/>
              <a:gd name="T46" fmla="*/ 1345467611 w 1165"/>
              <a:gd name="T47" fmla="*/ 1405631297 h 735"/>
              <a:gd name="T48" fmla="*/ 1136008092 w 1165"/>
              <a:gd name="T49" fmla="*/ 1490499239 h 735"/>
              <a:gd name="T50" fmla="*/ 899443100 w 1165"/>
              <a:gd name="T51" fmla="*/ 1639018544 h 735"/>
              <a:gd name="T52" fmla="*/ 620985066 w 1165"/>
              <a:gd name="T53" fmla="*/ 1729191038 h 735"/>
              <a:gd name="T54" fmla="*/ 344991693 w 1165"/>
              <a:gd name="T55" fmla="*/ 1747756359 h 735"/>
              <a:gd name="T56" fmla="*/ 480523866 w 1165"/>
              <a:gd name="T57" fmla="*/ 1572715923 h 735"/>
              <a:gd name="T58" fmla="*/ 584021345 w 1165"/>
              <a:gd name="T59" fmla="*/ 1384414718 h 735"/>
              <a:gd name="T60" fmla="*/ 537200945 w 1165"/>
              <a:gd name="T61" fmla="*/ 1222634237 h 735"/>
              <a:gd name="T62" fmla="*/ 406597895 w 1165"/>
              <a:gd name="T63" fmla="*/ 1227938381 h 735"/>
              <a:gd name="T64" fmla="*/ 298171293 w 1165"/>
              <a:gd name="T65" fmla="*/ 1371153542 h 735"/>
              <a:gd name="T66" fmla="*/ 135532125 w 1165"/>
              <a:gd name="T67" fmla="*/ 1424196617 h 735"/>
              <a:gd name="T68" fmla="*/ 9856682 w 1165"/>
              <a:gd name="T69" fmla="*/ 1299545147 h 735"/>
              <a:gd name="T70" fmla="*/ 39428296 w 1165"/>
              <a:gd name="T71" fmla="*/ 1129809263 h 735"/>
              <a:gd name="T72" fmla="*/ 211924179 w 1165"/>
              <a:gd name="T73" fmla="*/ 1013114825 h 735"/>
              <a:gd name="T74" fmla="*/ 322813774 w 1165"/>
              <a:gd name="T75" fmla="*/ 830117561 h 735"/>
              <a:gd name="T76" fmla="*/ 253815455 w 1165"/>
              <a:gd name="T77" fmla="*/ 594077427 h 735"/>
              <a:gd name="T78" fmla="*/ 229172974 w 1165"/>
              <a:gd name="T79" fmla="*/ 363342964 h 735"/>
              <a:gd name="T80" fmla="*/ 448489269 w 1165"/>
              <a:gd name="T81" fmla="*/ 395167831 h 735"/>
              <a:gd name="T82" fmla="*/ 793480863 w 1165"/>
              <a:gd name="T83" fmla="*/ 408429007 h 735"/>
              <a:gd name="T84" fmla="*/ 980762659 w 1165"/>
              <a:gd name="T85" fmla="*/ 347428901 h 735"/>
              <a:gd name="T86" fmla="*/ 985690214 w 1165"/>
              <a:gd name="T87" fmla="*/ 198909545 h 735"/>
              <a:gd name="T88" fmla="*/ 1042367292 w 1165"/>
              <a:gd name="T89" fmla="*/ 53043087 h 735"/>
              <a:gd name="T90" fmla="*/ 1264148051 w 1165"/>
              <a:gd name="T91" fmla="*/ 0 h 735"/>
              <a:gd name="T92" fmla="*/ 1473607570 w 1165"/>
              <a:gd name="T93" fmla="*/ 47738943 h 735"/>
              <a:gd name="T94" fmla="*/ 1542605889 w 1165"/>
              <a:gd name="T95" fmla="*/ 182997111 h 735"/>
              <a:gd name="T96" fmla="*/ 1478535125 w 1165"/>
              <a:gd name="T97" fmla="*/ 358038819 h 735"/>
              <a:gd name="T98" fmla="*/ 1616531762 w 1165"/>
              <a:gd name="T99" fmla="*/ 453515152 h 735"/>
              <a:gd name="T100" fmla="*/ 1887597876 w 1165"/>
              <a:gd name="T101" fmla="*/ 450862266 h 735"/>
              <a:gd name="T102" fmla="*/ 2147483647 w 1165"/>
              <a:gd name="T103" fmla="*/ 384559542 h 735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1165"/>
              <a:gd name="T157" fmla="*/ 0 h 735"/>
              <a:gd name="T158" fmla="*/ 1165 w 1165"/>
              <a:gd name="T159" fmla="*/ 735 h 735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1165" h="735">
                <a:moveTo>
                  <a:pt x="958" y="146"/>
                </a:moveTo>
                <a:lnTo>
                  <a:pt x="962" y="164"/>
                </a:lnTo>
                <a:lnTo>
                  <a:pt x="965" y="178"/>
                </a:lnTo>
                <a:lnTo>
                  <a:pt x="966" y="190"/>
                </a:lnTo>
                <a:lnTo>
                  <a:pt x="963" y="202"/>
                </a:lnTo>
                <a:lnTo>
                  <a:pt x="958" y="219"/>
                </a:lnTo>
                <a:lnTo>
                  <a:pt x="952" y="237"/>
                </a:lnTo>
                <a:lnTo>
                  <a:pt x="946" y="253"/>
                </a:lnTo>
                <a:lnTo>
                  <a:pt x="940" y="269"/>
                </a:lnTo>
                <a:lnTo>
                  <a:pt x="931" y="288"/>
                </a:lnTo>
                <a:lnTo>
                  <a:pt x="924" y="304"/>
                </a:lnTo>
                <a:lnTo>
                  <a:pt x="919" y="317"/>
                </a:lnTo>
                <a:lnTo>
                  <a:pt x="914" y="335"/>
                </a:lnTo>
                <a:lnTo>
                  <a:pt x="909" y="351"/>
                </a:lnTo>
                <a:lnTo>
                  <a:pt x="908" y="366"/>
                </a:lnTo>
                <a:lnTo>
                  <a:pt x="911" y="382"/>
                </a:lnTo>
                <a:lnTo>
                  <a:pt x="916" y="397"/>
                </a:lnTo>
                <a:lnTo>
                  <a:pt x="926" y="409"/>
                </a:lnTo>
                <a:lnTo>
                  <a:pt x="937" y="416"/>
                </a:lnTo>
                <a:lnTo>
                  <a:pt x="952" y="417"/>
                </a:lnTo>
                <a:lnTo>
                  <a:pt x="969" y="416"/>
                </a:lnTo>
                <a:lnTo>
                  <a:pt x="982" y="411"/>
                </a:lnTo>
                <a:lnTo>
                  <a:pt x="996" y="405"/>
                </a:lnTo>
                <a:lnTo>
                  <a:pt x="1007" y="396"/>
                </a:lnTo>
                <a:lnTo>
                  <a:pt x="1017" y="383"/>
                </a:lnTo>
                <a:lnTo>
                  <a:pt x="1022" y="369"/>
                </a:lnTo>
                <a:lnTo>
                  <a:pt x="1024" y="354"/>
                </a:lnTo>
                <a:lnTo>
                  <a:pt x="1031" y="339"/>
                </a:lnTo>
                <a:lnTo>
                  <a:pt x="1040" y="327"/>
                </a:lnTo>
                <a:lnTo>
                  <a:pt x="1054" y="318"/>
                </a:lnTo>
                <a:lnTo>
                  <a:pt x="1067" y="313"/>
                </a:lnTo>
                <a:lnTo>
                  <a:pt x="1081" y="311"/>
                </a:lnTo>
                <a:lnTo>
                  <a:pt x="1092" y="310"/>
                </a:lnTo>
                <a:lnTo>
                  <a:pt x="1107" y="312"/>
                </a:lnTo>
                <a:lnTo>
                  <a:pt x="1121" y="316"/>
                </a:lnTo>
                <a:lnTo>
                  <a:pt x="1135" y="321"/>
                </a:lnTo>
                <a:lnTo>
                  <a:pt x="1144" y="331"/>
                </a:lnTo>
                <a:lnTo>
                  <a:pt x="1152" y="341"/>
                </a:lnTo>
                <a:lnTo>
                  <a:pt x="1160" y="351"/>
                </a:lnTo>
                <a:lnTo>
                  <a:pt x="1164" y="364"/>
                </a:lnTo>
                <a:lnTo>
                  <a:pt x="1165" y="376"/>
                </a:lnTo>
                <a:lnTo>
                  <a:pt x="1163" y="390"/>
                </a:lnTo>
                <a:lnTo>
                  <a:pt x="1159" y="401"/>
                </a:lnTo>
                <a:lnTo>
                  <a:pt x="1156" y="410"/>
                </a:lnTo>
                <a:lnTo>
                  <a:pt x="1151" y="422"/>
                </a:lnTo>
                <a:lnTo>
                  <a:pt x="1140" y="438"/>
                </a:lnTo>
                <a:lnTo>
                  <a:pt x="1129" y="450"/>
                </a:lnTo>
                <a:lnTo>
                  <a:pt x="1117" y="462"/>
                </a:lnTo>
                <a:lnTo>
                  <a:pt x="1104" y="474"/>
                </a:lnTo>
                <a:lnTo>
                  <a:pt x="1089" y="484"/>
                </a:lnTo>
                <a:lnTo>
                  <a:pt x="1077" y="489"/>
                </a:lnTo>
                <a:lnTo>
                  <a:pt x="1064" y="492"/>
                </a:lnTo>
                <a:lnTo>
                  <a:pt x="1046" y="495"/>
                </a:lnTo>
                <a:lnTo>
                  <a:pt x="1034" y="498"/>
                </a:lnTo>
                <a:lnTo>
                  <a:pt x="1019" y="503"/>
                </a:lnTo>
                <a:lnTo>
                  <a:pt x="1005" y="510"/>
                </a:lnTo>
                <a:lnTo>
                  <a:pt x="993" y="517"/>
                </a:lnTo>
                <a:lnTo>
                  <a:pt x="984" y="526"/>
                </a:lnTo>
                <a:lnTo>
                  <a:pt x="973" y="534"/>
                </a:lnTo>
                <a:lnTo>
                  <a:pt x="964" y="544"/>
                </a:lnTo>
                <a:lnTo>
                  <a:pt x="955" y="558"/>
                </a:lnTo>
                <a:lnTo>
                  <a:pt x="948" y="572"/>
                </a:lnTo>
                <a:lnTo>
                  <a:pt x="943" y="587"/>
                </a:lnTo>
                <a:lnTo>
                  <a:pt x="940" y="604"/>
                </a:lnTo>
                <a:lnTo>
                  <a:pt x="940" y="618"/>
                </a:lnTo>
                <a:lnTo>
                  <a:pt x="943" y="635"/>
                </a:lnTo>
                <a:lnTo>
                  <a:pt x="946" y="649"/>
                </a:lnTo>
                <a:lnTo>
                  <a:pt x="948" y="664"/>
                </a:lnTo>
                <a:lnTo>
                  <a:pt x="941" y="661"/>
                </a:lnTo>
                <a:lnTo>
                  <a:pt x="929" y="656"/>
                </a:lnTo>
                <a:lnTo>
                  <a:pt x="918" y="652"/>
                </a:lnTo>
                <a:lnTo>
                  <a:pt x="906" y="650"/>
                </a:lnTo>
                <a:lnTo>
                  <a:pt x="892" y="648"/>
                </a:lnTo>
                <a:lnTo>
                  <a:pt x="877" y="649"/>
                </a:lnTo>
                <a:lnTo>
                  <a:pt x="860" y="652"/>
                </a:lnTo>
                <a:lnTo>
                  <a:pt x="844" y="655"/>
                </a:lnTo>
                <a:lnTo>
                  <a:pt x="824" y="660"/>
                </a:lnTo>
                <a:lnTo>
                  <a:pt x="803" y="666"/>
                </a:lnTo>
                <a:lnTo>
                  <a:pt x="784" y="673"/>
                </a:lnTo>
                <a:lnTo>
                  <a:pt x="764" y="680"/>
                </a:lnTo>
                <a:lnTo>
                  <a:pt x="748" y="687"/>
                </a:lnTo>
                <a:lnTo>
                  <a:pt x="730" y="695"/>
                </a:lnTo>
                <a:lnTo>
                  <a:pt x="711" y="702"/>
                </a:lnTo>
                <a:lnTo>
                  <a:pt x="692" y="708"/>
                </a:lnTo>
                <a:lnTo>
                  <a:pt x="669" y="717"/>
                </a:lnTo>
                <a:lnTo>
                  <a:pt x="645" y="725"/>
                </a:lnTo>
                <a:lnTo>
                  <a:pt x="628" y="730"/>
                </a:lnTo>
                <a:lnTo>
                  <a:pt x="605" y="733"/>
                </a:lnTo>
                <a:lnTo>
                  <a:pt x="586" y="735"/>
                </a:lnTo>
                <a:lnTo>
                  <a:pt x="562" y="733"/>
                </a:lnTo>
                <a:lnTo>
                  <a:pt x="545" y="730"/>
                </a:lnTo>
                <a:lnTo>
                  <a:pt x="528" y="725"/>
                </a:lnTo>
                <a:lnTo>
                  <a:pt x="517" y="718"/>
                </a:lnTo>
                <a:lnTo>
                  <a:pt x="509" y="707"/>
                </a:lnTo>
                <a:lnTo>
                  <a:pt x="503" y="693"/>
                </a:lnTo>
                <a:lnTo>
                  <a:pt x="503" y="681"/>
                </a:lnTo>
                <a:lnTo>
                  <a:pt x="508" y="669"/>
                </a:lnTo>
                <a:lnTo>
                  <a:pt x="514" y="658"/>
                </a:lnTo>
                <a:lnTo>
                  <a:pt x="523" y="647"/>
                </a:lnTo>
                <a:lnTo>
                  <a:pt x="535" y="636"/>
                </a:lnTo>
                <a:lnTo>
                  <a:pt x="551" y="624"/>
                </a:lnTo>
                <a:lnTo>
                  <a:pt x="567" y="617"/>
                </a:lnTo>
                <a:lnTo>
                  <a:pt x="587" y="611"/>
                </a:lnTo>
                <a:lnTo>
                  <a:pt x="602" y="607"/>
                </a:lnTo>
                <a:lnTo>
                  <a:pt x="617" y="602"/>
                </a:lnTo>
                <a:lnTo>
                  <a:pt x="635" y="596"/>
                </a:lnTo>
                <a:lnTo>
                  <a:pt x="651" y="587"/>
                </a:lnTo>
                <a:lnTo>
                  <a:pt x="665" y="580"/>
                </a:lnTo>
                <a:lnTo>
                  <a:pt x="674" y="572"/>
                </a:lnTo>
                <a:lnTo>
                  <a:pt x="677" y="563"/>
                </a:lnTo>
                <a:lnTo>
                  <a:pt x="675" y="553"/>
                </a:lnTo>
                <a:lnTo>
                  <a:pt x="668" y="542"/>
                </a:lnTo>
                <a:lnTo>
                  <a:pt x="656" y="534"/>
                </a:lnTo>
                <a:lnTo>
                  <a:pt x="647" y="529"/>
                </a:lnTo>
                <a:lnTo>
                  <a:pt x="637" y="526"/>
                </a:lnTo>
                <a:lnTo>
                  <a:pt x="620" y="524"/>
                </a:lnTo>
                <a:lnTo>
                  <a:pt x="601" y="524"/>
                </a:lnTo>
                <a:lnTo>
                  <a:pt x="581" y="525"/>
                </a:lnTo>
                <a:lnTo>
                  <a:pt x="563" y="527"/>
                </a:lnTo>
                <a:lnTo>
                  <a:pt x="546" y="530"/>
                </a:lnTo>
                <a:lnTo>
                  <a:pt x="530" y="534"/>
                </a:lnTo>
                <a:lnTo>
                  <a:pt x="514" y="539"/>
                </a:lnTo>
                <a:lnTo>
                  <a:pt x="494" y="546"/>
                </a:lnTo>
                <a:lnTo>
                  <a:pt x="477" y="555"/>
                </a:lnTo>
                <a:lnTo>
                  <a:pt x="461" y="562"/>
                </a:lnTo>
                <a:lnTo>
                  <a:pt x="441" y="573"/>
                </a:lnTo>
                <a:lnTo>
                  <a:pt x="421" y="585"/>
                </a:lnTo>
                <a:lnTo>
                  <a:pt x="403" y="596"/>
                </a:lnTo>
                <a:lnTo>
                  <a:pt x="385" y="607"/>
                </a:lnTo>
                <a:lnTo>
                  <a:pt x="365" y="618"/>
                </a:lnTo>
                <a:lnTo>
                  <a:pt x="345" y="627"/>
                </a:lnTo>
                <a:lnTo>
                  <a:pt x="324" y="636"/>
                </a:lnTo>
                <a:lnTo>
                  <a:pt x="301" y="643"/>
                </a:lnTo>
                <a:lnTo>
                  <a:pt x="279" y="648"/>
                </a:lnTo>
                <a:lnTo>
                  <a:pt x="252" y="652"/>
                </a:lnTo>
                <a:lnTo>
                  <a:pt x="230" y="655"/>
                </a:lnTo>
                <a:lnTo>
                  <a:pt x="200" y="658"/>
                </a:lnTo>
                <a:lnTo>
                  <a:pt x="177" y="660"/>
                </a:lnTo>
                <a:lnTo>
                  <a:pt x="155" y="659"/>
                </a:lnTo>
                <a:lnTo>
                  <a:pt x="140" y="659"/>
                </a:lnTo>
                <a:lnTo>
                  <a:pt x="145" y="648"/>
                </a:lnTo>
                <a:lnTo>
                  <a:pt x="155" y="635"/>
                </a:lnTo>
                <a:lnTo>
                  <a:pt x="167" y="622"/>
                </a:lnTo>
                <a:lnTo>
                  <a:pt x="179" y="609"/>
                </a:lnTo>
                <a:lnTo>
                  <a:pt x="195" y="593"/>
                </a:lnTo>
                <a:lnTo>
                  <a:pt x="207" y="581"/>
                </a:lnTo>
                <a:lnTo>
                  <a:pt x="217" y="569"/>
                </a:lnTo>
                <a:lnTo>
                  <a:pt x="226" y="554"/>
                </a:lnTo>
                <a:lnTo>
                  <a:pt x="233" y="538"/>
                </a:lnTo>
                <a:lnTo>
                  <a:pt x="237" y="522"/>
                </a:lnTo>
                <a:lnTo>
                  <a:pt x="240" y="507"/>
                </a:lnTo>
                <a:lnTo>
                  <a:pt x="238" y="489"/>
                </a:lnTo>
                <a:lnTo>
                  <a:pt x="234" y="478"/>
                </a:lnTo>
                <a:lnTo>
                  <a:pt x="225" y="468"/>
                </a:lnTo>
                <a:lnTo>
                  <a:pt x="218" y="461"/>
                </a:lnTo>
                <a:lnTo>
                  <a:pt x="209" y="456"/>
                </a:lnTo>
                <a:lnTo>
                  <a:pt x="199" y="454"/>
                </a:lnTo>
                <a:lnTo>
                  <a:pt x="187" y="453"/>
                </a:lnTo>
                <a:lnTo>
                  <a:pt x="176" y="456"/>
                </a:lnTo>
                <a:lnTo>
                  <a:pt x="165" y="463"/>
                </a:lnTo>
                <a:lnTo>
                  <a:pt x="156" y="473"/>
                </a:lnTo>
                <a:lnTo>
                  <a:pt x="146" y="484"/>
                </a:lnTo>
                <a:lnTo>
                  <a:pt x="138" y="496"/>
                </a:lnTo>
                <a:lnTo>
                  <a:pt x="130" y="507"/>
                </a:lnTo>
                <a:lnTo>
                  <a:pt x="121" y="517"/>
                </a:lnTo>
                <a:lnTo>
                  <a:pt x="110" y="527"/>
                </a:lnTo>
                <a:lnTo>
                  <a:pt x="97" y="534"/>
                </a:lnTo>
                <a:lnTo>
                  <a:pt x="84" y="537"/>
                </a:lnTo>
                <a:lnTo>
                  <a:pt x="69" y="539"/>
                </a:lnTo>
                <a:lnTo>
                  <a:pt x="55" y="537"/>
                </a:lnTo>
                <a:lnTo>
                  <a:pt x="41" y="533"/>
                </a:lnTo>
                <a:lnTo>
                  <a:pt x="27" y="525"/>
                </a:lnTo>
                <a:lnTo>
                  <a:pt x="17" y="517"/>
                </a:lnTo>
                <a:lnTo>
                  <a:pt x="9" y="504"/>
                </a:lnTo>
                <a:lnTo>
                  <a:pt x="4" y="490"/>
                </a:lnTo>
                <a:lnTo>
                  <a:pt x="1" y="477"/>
                </a:lnTo>
                <a:lnTo>
                  <a:pt x="0" y="462"/>
                </a:lnTo>
                <a:lnTo>
                  <a:pt x="2" y="450"/>
                </a:lnTo>
                <a:lnTo>
                  <a:pt x="7" y="439"/>
                </a:lnTo>
                <a:lnTo>
                  <a:pt x="16" y="426"/>
                </a:lnTo>
                <a:lnTo>
                  <a:pt x="28" y="414"/>
                </a:lnTo>
                <a:lnTo>
                  <a:pt x="43" y="405"/>
                </a:lnTo>
                <a:lnTo>
                  <a:pt x="55" y="399"/>
                </a:lnTo>
                <a:lnTo>
                  <a:pt x="71" y="391"/>
                </a:lnTo>
                <a:lnTo>
                  <a:pt x="86" y="382"/>
                </a:lnTo>
                <a:lnTo>
                  <a:pt x="100" y="372"/>
                </a:lnTo>
                <a:lnTo>
                  <a:pt x="113" y="360"/>
                </a:lnTo>
                <a:lnTo>
                  <a:pt x="124" y="347"/>
                </a:lnTo>
                <a:lnTo>
                  <a:pt x="129" y="329"/>
                </a:lnTo>
                <a:lnTo>
                  <a:pt x="131" y="313"/>
                </a:lnTo>
                <a:lnTo>
                  <a:pt x="130" y="297"/>
                </a:lnTo>
                <a:lnTo>
                  <a:pt x="127" y="280"/>
                </a:lnTo>
                <a:lnTo>
                  <a:pt x="121" y="263"/>
                </a:lnTo>
                <a:lnTo>
                  <a:pt x="111" y="242"/>
                </a:lnTo>
                <a:lnTo>
                  <a:pt x="103" y="224"/>
                </a:lnTo>
                <a:lnTo>
                  <a:pt x="94" y="204"/>
                </a:lnTo>
                <a:lnTo>
                  <a:pt x="90" y="183"/>
                </a:lnTo>
                <a:lnTo>
                  <a:pt x="90" y="167"/>
                </a:lnTo>
                <a:lnTo>
                  <a:pt x="92" y="150"/>
                </a:lnTo>
                <a:lnTo>
                  <a:pt x="93" y="137"/>
                </a:lnTo>
                <a:lnTo>
                  <a:pt x="105" y="140"/>
                </a:lnTo>
                <a:lnTo>
                  <a:pt x="123" y="142"/>
                </a:lnTo>
                <a:lnTo>
                  <a:pt x="141" y="144"/>
                </a:lnTo>
                <a:lnTo>
                  <a:pt x="162" y="147"/>
                </a:lnTo>
                <a:lnTo>
                  <a:pt x="182" y="149"/>
                </a:lnTo>
                <a:lnTo>
                  <a:pt x="205" y="152"/>
                </a:lnTo>
                <a:lnTo>
                  <a:pt x="228" y="154"/>
                </a:lnTo>
                <a:lnTo>
                  <a:pt x="254" y="155"/>
                </a:lnTo>
                <a:lnTo>
                  <a:pt x="304" y="155"/>
                </a:lnTo>
                <a:lnTo>
                  <a:pt x="322" y="154"/>
                </a:lnTo>
                <a:lnTo>
                  <a:pt x="339" y="153"/>
                </a:lnTo>
                <a:lnTo>
                  <a:pt x="359" y="150"/>
                </a:lnTo>
                <a:lnTo>
                  <a:pt x="375" y="145"/>
                </a:lnTo>
                <a:lnTo>
                  <a:pt x="387" y="139"/>
                </a:lnTo>
                <a:lnTo>
                  <a:pt x="398" y="131"/>
                </a:lnTo>
                <a:lnTo>
                  <a:pt x="405" y="124"/>
                </a:lnTo>
                <a:lnTo>
                  <a:pt x="408" y="116"/>
                </a:lnTo>
                <a:lnTo>
                  <a:pt x="408" y="104"/>
                </a:lnTo>
                <a:lnTo>
                  <a:pt x="405" y="89"/>
                </a:lnTo>
                <a:lnTo>
                  <a:pt x="400" y="75"/>
                </a:lnTo>
                <a:lnTo>
                  <a:pt x="395" y="62"/>
                </a:lnTo>
                <a:lnTo>
                  <a:pt x="395" y="49"/>
                </a:lnTo>
                <a:lnTo>
                  <a:pt x="401" y="38"/>
                </a:lnTo>
                <a:lnTo>
                  <a:pt x="410" y="28"/>
                </a:lnTo>
                <a:lnTo>
                  <a:pt x="423" y="20"/>
                </a:lnTo>
                <a:lnTo>
                  <a:pt x="439" y="13"/>
                </a:lnTo>
                <a:lnTo>
                  <a:pt x="456" y="8"/>
                </a:lnTo>
                <a:lnTo>
                  <a:pt x="474" y="5"/>
                </a:lnTo>
                <a:lnTo>
                  <a:pt x="495" y="2"/>
                </a:lnTo>
                <a:lnTo>
                  <a:pt x="513" y="0"/>
                </a:lnTo>
                <a:lnTo>
                  <a:pt x="532" y="0"/>
                </a:lnTo>
                <a:lnTo>
                  <a:pt x="549" y="1"/>
                </a:lnTo>
                <a:lnTo>
                  <a:pt x="566" y="5"/>
                </a:lnTo>
                <a:lnTo>
                  <a:pt x="582" y="10"/>
                </a:lnTo>
                <a:lnTo>
                  <a:pt x="598" y="18"/>
                </a:lnTo>
                <a:lnTo>
                  <a:pt x="610" y="26"/>
                </a:lnTo>
                <a:lnTo>
                  <a:pt x="621" y="36"/>
                </a:lnTo>
                <a:lnTo>
                  <a:pt x="627" y="46"/>
                </a:lnTo>
                <a:lnTo>
                  <a:pt x="629" y="57"/>
                </a:lnTo>
                <a:lnTo>
                  <a:pt x="626" y="69"/>
                </a:lnTo>
                <a:lnTo>
                  <a:pt x="620" y="79"/>
                </a:lnTo>
                <a:lnTo>
                  <a:pt x="611" y="95"/>
                </a:lnTo>
                <a:lnTo>
                  <a:pt x="605" y="109"/>
                </a:lnTo>
                <a:lnTo>
                  <a:pt x="600" y="123"/>
                </a:lnTo>
                <a:lnTo>
                  <a:pt x="600" y="135"/>
                </a:lnTo>
                <a:lnTo>
                  <a:pt x="605" y="148"/>
                </a:lnTo>
                <a:lnTo>
                  <a:pt x="615" y="157"/>
                </a:lnTo>
                <a:lnTo>
                  <a:pt x="625" y="162"/>
                </a:lnTo>
                <a:lnTo>
                  <a:pt x="639" y="167"/>
                </a:lnTo>
                <a:lnTo>
                  <a:pt x="656" y="171"/>
                </a:lnTo>
                <a:lnTo>
                  <a:pt x="673" y="173"/>
                </a:lnTo>
                <a:lnTo>
                  <a:pt x="694" y="175"/>
                </a:lnTo>
                <a:lnTo>
                  <a:pt x="718" y="175"/>
                </a:lnTo>
                <a:lnTo>
                  <a:pt x="737" y="172"/>
                </a:lnTo>
                <a:lnTo>
                  <a:pt x="766" y="170"/>
                </a:lnTo>
                <a:lnTo>
                  <a:pt x="795" y="166"/>
                </a:lnTo>
                <a:lnTo>
                  <a:pt x="820" y="162"/>
                </a:lnTo>
                <a:lnTo>
                  <a:pt x="844" y="158"/>
                </a:lnTo>
                <a:lnTo>
                  <a:pt x="873" y="152"/>
                </a:lnTo>
                <a:lnTo>
                  <a:pt x="907" y="145"/>
                </a:lnTo>
                <a:lnTo>
                  <a:pt x="955" y="135"/>
                </a:lnTo>
                <a:lnTo>
                  <a:pt x="958" y="146"/>
                </a:lnTo>
                <a:close/>
              </a:path>
            </a:pathLst>
          </a:custGeom>
          <a:solidFill>
            <a:srgbClr val="666699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4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4023145" y="1808837"/>
            <a:ext cx="1153423" cy="947658"/>
          </a:xfrm>
          <a:custGeom>
            <a:avLst/>
            <a:gdLst>
              <a:gd name="T0" fmla="*/ 2023403860 w 858"/>
              <a:gd name="T1" fmla="*/ 0 h 652"/>
              <a:gd name="T2" fmla="*/ 2001195210 w 858"/>
              <a:gd name="T3" fmla="*/ 90481526 h 652"/>
              <a:gd name="T4" fmla="*/ 2043144707 w 858"/>
              <a:gd name="T5" fmla="*/ 183625377 h 652"/>
              <a:gd name="T6" fmla="*/ 2090028237 w 858"/>
              <a:gd name="T7" fmla="*/ 263460895 h 652"/>
              <a:gd name="T8" fmla="*/ 2117170921 w 858"/>
              <a:gd name="T9" fmla="*/ 356604720 h 652"/>
              <a:gd name="T10" fmla="*/ 2109767514 w 858"/>
              <a:gd name="T11" fmla="*/ 431118903 h 652"/>
              <a:gd name="T12" fmla="*/ 2077689226 w 858"/>
              <a:gd name="T13" fmla="*/ 505632984 h 652"/>
              <a:gd name="T14" fmla="*/ 1998727408 w 858"/>
              <a:gd name="T15" fmla="*/ 545551533 h 652"/>
              <a:gd name="T16" fmla="*/ 1902492544 w 858"/>
              <a:gd name="T17" fmla="*/ 516277387 h 652"/>
              <a:gd name="T18" fmla="*/ 1811193286 w 858"/>
              <a:gd name="T19" fmla="*/ 457730725 h 652"/>
              <a:gd name="T20" fmla="*/ 1737165501 w 858"/>
              <a:gd name="T21" fmla="*/ 412490688 h 652"/>
              <a:gd name="T22" fmla="*/ 1650801847 w 858"/>
              <a:gd name="T23" fmla="*/ 407167671 h 652"/>
              <a:gd name="T24" fmla="*/ 1571839636 w 858"/>
              <a:gd name="T25" fmla="*/ 452409339 h 652"/>
              <a:gd name="T26" fmla="*/ 1507683060 w 858"/>
              <a:gd name="T27" fmla="*/ 550874550 h 652"/>
              <a:gd name="T28" fmla="*/ 1490410015 w 858"/>
              <a:gd name="T29" fmla="*/ 662644856 h 652"/>
              <a:gd name="T30" fmla="*/ 1517552698 w 858"/>
              <a:gd name="T31" fmla="*/ 771756101 h 652"/>
              <a:gd name="T32" fmla="*/ 1579241472 w 858"/>
              <a:gd name="T33" fmla="*/ 859577113 h 652"/>
              <a:gd name="T34" fmla="*/ 1690281970 w 858"/>
              <a:gd name="T35" fmla="*/ 923445160 h 652"/>
              <a:gd name="T36" fmla="*/ 1845739376 w 858"/>
              <a:gd name="T37" fmla="*/ 936751887 h 652"/>
              <a:gd name="T38" fmla="*/ 1971584725 w 858"/>
              <a:gd name="T39" fmla="*/ 939412579 h 652"/>
              <a:gd name="T40" fmla="*/ 2040676905 w 858"/>
              <a:gd name="T41" fmla="*/ 1021910370 h 652"/>
              <a:gd name="T42" fmla="*/ 2030805696 w 858"/>
              <a:gd name="T43" fmla="*/ 1123037905 h 652"/>
              <a:gd name="T44" fmla="*/ 1978988131 w 858"/>
              <a:gd name="T45" fmla="*/ 1242791921 h 652"/>
              <a:gd name="T46" fmla="*/ 1779114998 w 858"/>
              <a:gd name="T47" fmla="*/ 1325291344 h 652"/>
              <a:gd name="T48" fmla="*/ 1596514517 w 858"/>
              <a:gd name="T49" fmla="*/ 1309323924 h 652"/>
              <a:gd name="T50" fmla="*/ 1374434304 w 858"/>
              <a:gd name="T51" fmla="*/ 1288033487 h 652"/>
              <a:gd name="T52" fmla="*/ 1253522989 w 858"/>
              <a:gd name="T53" fmla="*/ 1309323924 h 652"/>
              <a:gd name="T54" fmla="*/ 1206639459 w 858"/>
              <a:gd name="T55" fmla="*/ 1373193602 h 652"/>
              <a:gd name="T56" fmla="*/ 1238717747 w 858"/>
              <a:gd name="T57" fmla="*/ 1458352086 h 652"/>
              <a:gd name="T58" fmla="*/ 1260926396 w 858"/>
              <a:gd name="T59" fmla="*/ 1554156604 h 652"/>
              <a:gd name="T60" fmla="*/ 1216509097 w 858"/>
              <a:gd name="T61" fmla="*/ 1641977412 h 652"/>
              <a:gd name="T62" fmla="*/ 1120274234 w 858"/>
              <a:gd name="T63" fmla="*/ 1705845459 h 652"/>
              <a:gd name="T64" fmla="*/ 1006766325 w 858"/>
              <a:gd name="T65" fmla="*/ 1729796997 h 652"/>
              <a:gd name="T66" fmla="*/ 905595857 w 858"/>
              <a:gd name="T67" fmla="*/ 1729796997 h 652"/>
              <a:gd name="T68" fmla="*/ 826634039 w 858"/>
              <a:gd name="T69" fmla="*/ 1708507783 h 652"/>
              <a:gd name="T70" fmla="*/ 762477267 w 858"/>
              <a:gd name="T71" fmla="*/ 1649961122 h 652"/>
              <a:gd name="T72" fmla="*/ 703256296 w 858"/>
              <a:gd name="T73" fmla="*/ 1572784717 h 652"/>
              <a:gd name="T74" fmla="*/ 639099721 w 858"/>
              <a:gd name="T75" fmla="*/ 1479642523 h 652"/>
              <a:gd name="T76" fmla="*/ 552734495 w 858"/>
              <a:gd name="T77" fmla="*/ 1407789135 h 652"/>
              <a:gd name="T78" fmla="*/ 439226587 w 858"/>
              <a:gd name="T79" fmla="*/ 1375854295 h 652"/>
              <a:gd name="T80" fmla="*/ 303509931 w 858"/>
              <a:gd name="T81" fmla="*/ 1370531278 h 652"/>
              <a:gd name="T82" fmla="*/ 167794895 w 858"/>
              <a:gd name="T83" fmla="*/ 1389161022 h 652"/>
              <a:gd name="T84" fmla="*/ 0 w 858"/>
              <a:gd name="T85" fmla="*/ 1423756554 h 65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858"/>
              <a:gd name="T130" fmla="*/ 0 h 652"/>
              <a:gd name="T131" fmla="*/ 858 w 858"/>
              <a:gd name="T132" fmla="*/ 652 h 65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858" h="652">
                <a:moveTo>
                  <a:pt x="0" y="535"/>
                </a:moveTo>
                <a:lnTo>
                  <a:pt x="113" y="0"/>
                </a:lnTo>
                <a:lnTo>
                  <a:pt x="820" y="0"/>
                </a:lnTo>
                <a:lnTo>
                  <a:pt x="814" y="8"/>
                </a:lnTo>
                <a:lnTo>
                  <a:pt x="811" y="21"/>
                </a:lnTo>
                <a:lnTo>
                  <a:pt x="811" y="34"/>
                </a:lnTo>
                <a:lnTo>
                  <a:pt x="814" y="45"/>
                </a:lnTo>
                <a:lnTo>
                  <a:pt x="821" y="58"/>
                </a:lnTo>
                <a:lnTo>
                  <a:pt x="828" y="69"/>
                </a:lnTo>
                <a:lnTo>
                  <a:pt x="834" y="78"/>
                </a:lnTo>
                <a:lnTo>
                  <a:pt x="842" y="88"/>
                </a:lnTo>
                <a:lnTo>
                  <a:pt x="847" y="99"/>
                </a:lnTo>
                <a:lnTo>
                  <a:pt x="853" y="111"/>
                </a:lnTo>
                <a:lnTo>
                  <a:pt x="856" y="122"/>
                </a:lnTo>
                <a:lnTo>
                  <a:pt x="858" y="134"/>
                </a:lnTo>
                <a:lnTo>
                  <a:pt x="858" y="144"/>
                </a:lnTo>
                <a:lnTo>
                  <a:pt x="857" y="155"/>
                </a:lnTo>
                <a:lnTo>
                  <a:pt x="855" y="162"/>
                </a:lnTo>
                <a:lnTo>
                  <a:pt x="852" y="174"/>
                </a:lnTo>
                <a:lnTo>
                  <a:pt x="848" y="183"/>
                </a:lnTo>
                <a:lnTo>
                  <a:pt x="842" y="190"/>
                </a:lnTo>
                <a:lnTo>
                  <a:pt x="834" y="197"/>
                </a:lnTo>
                <a:lnTo>
                  <a:pt x="825" y="202"/>
                </a:lnTo>
                <a:lnTo>
                  <a:pt x="810" y="205"/>
                </a:lnTo>
                <a:lnTo>
                  <a:pt x="797" y="204"/>
                </a:lnTo>
                <a:lnTo>
                  <a:pt x="785" y="200"/>
                </a:lnTo>
                <a:lnTo>
                  <a:pt x="771" y="194"/>
                </a:lnTo>
                <a:lnTo>
                  <a:pt x="755" y="187"/>
                </a:lnTo>
                <a:lnTo>
                  <a:pt x="745" y="180"/>
                </a:lnTo>
                <a:lnTo>
                  <a:pt x="734" y="172"/>
                </a:lnTo>
                <a:lnTo>
                  <a:pt x="724" y="166"/>
                </a:lnTo>
                <a:lnTo>
                  <a:pt x="714" y="160"/>
                </a:lnTo>
                <a:lnTo>
                  <a:pt x="704" y="155"/>
                </a:lnTo>
                <a:lnTo>
                  <a:pt x="693" y="152"/>
                </a:lnTo>
                <a:lnTo>
                  <a:pt x="680" y="151"/>
                </a:lnTo>
                <a:lnTo>
                  <a:pt x="669" y="153"/>
                </a:lnTo>
                <a:lnTo>
                  <a:pt x="657" y="157"/>
                </a:lnTo>
                <a:lnTo>
                  <a:pt x="648" y="163"/>
                </a:lnTo>
                <a:lnTo>
                  <a:pt x="637" y="170"/>
                </a:lnTo>
                <a:lnTo>
                  <a:pt x="627" y="181"/>
                </a:lnTo>
                <a:lnTo>
                  <a:pt x="619" y="192"/>
                </a:lnTo>
                <a:lnTo>
                  <a:pt x="611" y="207"/>
                </a:lnTo>
                <a:lnTo>
                  <a:pt x="607" y="221"/>
                </a:lnTo>
                <a:lnTo>
                  <a:pt x="603" y="234"/>
                </a:lnTo>
                <a:lnTo>
                  <a:pt x="604" y="249"/>
                </a:lnTo>
                <a:lnTo>
                  <a:pt x="606" y="263"/>
                </a:lnTo>
                <a:lnTo>
                  <a:pt x="610" y="278"/>
                </a:lnTo>
                <a:lnTo>
                  <a:pt x="615" y="290"/>
                </a:lnTo>
                <a:lnTo>
                  <a:pt x="622" y="304"/>
                </a:lnTo>
                <a:lnTo>
                  <a:pt x="630" y="314"/>
                </a:lnTo>
                <a:lnTo>
                  <a:pt x="640" y="323"/>
                </a:lnTo>
                <a:lnTo>
                  <a:pt x="652" y="332"/>
                </a:lnTo>
                <a:lnTo>
                  <a:pt x="668" y="341"/>
                </a:lnTo>
                <a:lnTo>
                  <a:pt x="685" y="347"/>
                </a:lnTo>
                <a:lnTo>
                  <a:pt x="703" y="351"/>
                </a:lnTo>
                <a:lnTo>
                  <a:pt x="724" y="353"/>
                </a:lnTo>
                <a:lnTo>
                  <a:pt x="748" y="352"/>
                </a:lnTo>
                <a:lnTo>
                  <a:pt x="766" y="351"/>
                </a:lnTo>
                <a:lnTo>
                  <a:pt x="783" y="350"/>
                </a:lnTo>
                <a:lnTo>
                  <a:pt x="799" y="353"/>
                </a:lnTo>
                <a:lnTo>
                  <a:pt x="811" y="359"/>
                </a:lnTo>
                <a:lnTo>
                  <a:pt x="821" y="370"/>
                </a:lnTo>
                <a:lnTo>
                  <a:pt x="827" y="384"/>
                </a:lnTo>
                <a:lnTo>
                  <a:pt x="828" y="397"/>
                </a:lnTo>
                <a:lnTo>
                  <a:pt x="827" y="408"/>
                </a:lnTo>
                <a:lnTo>
                  <a:pt x="823" y="422"/>
                </a:lnTo>
                <a:lnTo>
                  <a:pt x="816" y="438"/>
                </a:lnTo>
                <a:lnTo>
                  <a:pt x="810" y="451"/>
                </a:lnTo>
                <a:lnTo>
                  <a:pt x="802" y="467"/>
                </a:lnTo>
                <a:lnTo>
                  <a:pt x="793" y="482"/>
                </a:lnTo>
                <a:lnTo>
                  <a:pt x="784" y="498"/>
                </a:lnTo>
                <a:lnTo>
                  <a:pt x="721" y="498"/>
                </a:lnTo>
                <a:lnTo>
                  <a:pt x="698" y="496"/>
                </a:lnTo>
                <a:lnTo>
                  <a:pt x="674" y="494"/>
                </a:lnTo>
                <a:lnTo>
                  <a:pt x="647" y="492"/>
                </a:lnTo>
                <a:lnTo>
                  <a:pt x="618" y="489"/>
                </a:lnTo>
                <a:lnTo>
                  <a:pt x="584" y="486"/>
                </a:lnTo>
                <a:lnTo>
                  <a:pt x="557" y="484"/>
                </a:lnTo>
                <a:lnTo>
                  <a:pt x="538" y="485"/>
                </a:lnTo>
                <a:lnTo>
                  <a:pt x="519" y="488"/>
                </a:lnTo>
                <a:lnTo>
                  <a:pt x="508" y="492"/>
                </a:lnTo>
                <a:lnTo>
                  <a:pt x="499" y="498"/>
                </a:lnTo>
                <a:lnTo>
                  <a:pt x="492" y="507"/>
                </a:lnTo>
                <a:lnTo>
                  <a:pt x="489" y="516"/>
                </a:lnTo>
                <a:lnTo>
                  <a:pt x="491" y="525"/>
                </a:lnTo>
                <a:lnTo>
                  <a:pt x="495" y="535"/>
                </a:lnTo>
                <a:lnTo>
                  <a:pt x="502" y="548"/>
                </a:lnTo>
                <a:lnTo>
                  <a:pt x="508" y="559"/>
                </a:lnTo>
                <a:lnTo>
                  <a:pt x="511" y="571"/>
                </a:lnTo>
                <a:lnTo>
                  <a:pt x="511" y="584"/>
                </a:lnTo>
                <a:lnTo>
                  <a:pt x="508" y="596"/>
                </a:lnTo>
                <a:lnTo>
                  <a:pt x="501" y="607"/>
                </a:lnTo>
                <a:lnTo>
                  <a:pt x="493" y="617"/>
                </a:lnTo>
                <a:lnTo>
                  <a:pt x="481" y="627"/>
                </a:lnTo>
                <a:lnTo>
                  <a:pt x="468" y="635"/>
                </a:lnTo>
                <a:lnTo>
                  <a:pt x="454" y="641"/>
                </a:lnTo>
                <a:lnTo>
                  <a:pt x="438" y="645"/>
                </a:lnTo>
                <a:lnTo>
                  <a:pt x="424" y="648"/>
                </a:lnTo>
                <a:lnTo>
                  <a:pt x="408" y="650"/>
                </a:lnTo>
                <a:lnTo>
                  <a:pt x="394" y="652"/>
                </a:lnTo>
                <a:lnTo>
                  <a:pt x="381" y="652"/>
                </a:lnTo>
                <a:lnTo>
                  <a:pt x="367" y="650"/>
                </a:lnTo>
                <a:lnTo>
                  <a:pt x="355" y="648"/>
                </a:lnTo>
                <a:lnTo>
                  <a:pt x="344" y="645"/>
                </a:lnTo>
                <a:lnTo>
                  <a:pt x="335" y="642"/>
                </a:lnTo>
                <a:lnTo>
                  <a:pt x="324" y="636"/>
                </a:lnTo>
                <a:lnTo>
                  <a:pt x="316" y="630"/>
                </a:lnTo>
                <a:lnTo>
                  <a:pt x="309" y="620"/>
                </a:lnTo>
                <a:lnTo>
                  <a:pt x="300" y="610"/>
                </a:lnTo>
                <a:lnTo>
                  <a:pt x="293" y="600"/>
                </a:lnTo>
                <a:lnTo>
                  <a:pt x="285" y="591"/>
                </a:lnTo>
                <a:lnTo>
                  <a:pt x="277" y="578"/>
                </a:lnTo>
                <a:lnTo>
                  <a:pt x="269" y="567"/>
                </a:lnTo>
                <a:lnTo>
                  <a:pt x="259" y="556"/>
                </a:lnTo>
                <a:lnTo>
                  <a:pt x="247" y="545"/>
                </a:lnTo>
                <a:lnTo>
                  <a:pt x="236" y="536"/>
                </a:lnTo>
                <a:lnTo>
                  <a:pt x="224" y="529"/>
                </a:lnTo>
                <a:lnTo>
                  <a:pt x="210" y="524"/>
                </a:lnTo>
                <a:lnTo>
                  <a:pt x="196" y="520"/>
                </a:lnTo>
                <a:lnTo>
                  <a:pt x="178" y="517"/>
                </a:lnTo>
                <a:lnTo>
                  <a:pt x="157" y="516"/>
                </a:lnTo>
                <a:lnTo>
                  <a:pt x="140" y="515"/>
                </a:lnTo>
                <a:lnTo>
                  <a:pt x="123" y="515"/>
                </a:lnTo>
                <a:lnTo>
                  <a:pt x="104" y="516"/>
                </a:lnTo>
                <a:lnTo>
                  <a:pt x="86" y="519"/>
                </a:lnTo>
                <a:lnTo>
                  <a:pt x="68" y="522"/>
                </a:lnTo>
                <a:lnTo>
                  <a:pt x="47" y="526"/>
                </a:lnTo>
                <a:lnTo>
                  <a:pt x="27" y="530"/>
                </a:lnTo>
                <a:lnTo>
                  <a:pt x="0" y="535"/>
                </a:lnTo>
                <a:close/>
              </a:path>
            </a:pathLst>
          </a:custGeom>
          <a:solidFill>
            <a:srgbClr val="00BF9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000" u="none"/>
          </a:p>
        </p:txBody>
      </p:sp>
      <p:sp>
        <p:nvSpPr>
          <p:cNvPr id="11" name="Freeform 8"/>
          <p:cNvSpPr>
            <a:spLocks/>
          </p:cNvSpPr>
          <p:nvPr/>
        </p:nvSpPr>
        <p:spPr bwMode="auto">
          <a:xfrm>
            <a:off x="6805489" y="1889458"/>
            <a:ext cx="1142555" cy="906640"/>
          </a:xfrm>
          <a:custGeom>
            <a:avLst/>
            <a:gdLst>
              <a:gd name="T0" fmla="*/ 89233628 w 848"/>
              <a:gd name="T1" fmla="*/ 0 h 626"/>
              <a:gd name="T2" fmla="*/ 2101957691 w 848"/>
              <a:gd name="T3" fmla="*/ 1347610176 h 626"/>
              <a:gd name="T4" fmla="*/ 2027595830 w 848"/>
              <a:gd name="T5" fmla="*/ 1302690068 h 626"/>
              <a:gd name="T6" fmla="*/ 1948276197 w 848"/>
              <a:gd name="T7" fmla="*/ 1270982329 h 626"/>
              <a:gd name="T8" fmla="*/ 1854084821 w 848"/>
              <a:gd name="T9" fmla="*/ 1252485336 h 626"/>
              <a:gd name="T10" fmla="*/ 1742543603 w 848"/>
              <a:gd name="T11" fmla="*/ 1241916089 h 626"/>
              <a:gd name="T12" fmla="*/ 1628520745 w 848"/>
              <a:gd name="T13" fmla="*/ 1239272965 h 626"/>
              <a:gd name="T14" fmla="*/ 1499628111 w 848"/>
              <a:gd name="T15" fmla="*/ 1244557588 h 626"/>
              <a:gd name="T16" fmla="*/ 1395521191 w 848"/>
              <a:gd name="T17" fmla="*/ 1255128460 h 626"/>
              <a:gd name="T18" fmla="*/ 1313723459 w 848"/>
              <a:gd name="T19" fmla="*/ 1276266952 h 626"/>
              <a:gd name="T20" fmla="*/ 1259191112 w 848"/>
              <a:gd name="T21" fmla="*/ 1305333192 h 626"/>
              <a:gd name="T22" fmla="*/ 1231925726 w 848"/>
              <a:gd name="T23" fmla="*/ 1347610176 h 626"/>
              <a:gd name="T24" fmla="*/ 1244319370 w 848"/>
              <a:gd name="T25" fmla="*/ 1395173410 h 626"/>
              <a:gd name="T26" fmla="*/ 1269106657 w 848"/>
              <a:gd name="T27" fmla="*/ 1440093519 h 626"/>
              <a:gd name="T28" fmla="*/ 1254233340 w 848"/>
              <a:gd name="T29" fmla="*/ 1498225998 h 626"/>
              <a:gd name="T30" fmla="*/ 1202180667 w 848"/>
              <a:gd name="T31" fmla="*/ 1553716979 h 626"/>
              <a:gd name="T32" fmla="*/ 1142692123 w 848"/>
              <a:gd name="T33" fmla="*/ 1593352465 h 626"/>
              <a:gd name="T34" fmla="*/ 1078244232 w 848"/>
              <a:gd name="T35" fmla="*/ 1622418704 h 626"/>
              <a:gd name="T36" fmla="*/ 1006362044 w 848"/>
              <a:gd name="T37" fmla="*/ 1640914072 h 626"/>
              <a:gd name="T38" fmla="*/ 941915727 w 848"/>
              <a:gd name="T39" fmla="*/ 1654126443 h 626"/>
              <a:gd name="T40" fmla="*/ 865074193 w 848"/>
              <a:gd name="T41" fmla="*/ 1646198695 h 626"/>
              <a:gd name="T42" fmla="*/ 800627679 w 848"/>
              <a:gd name="T43" fmla="*/ 1630344826 h 626"/>
              <a:gd name="T44" fmla="*/ 741139135 w 848"/>
              <a:gd name="T45" fmla="*/ 1601278586 h 626"/>
              <a:gd name="T46" fmla="*/ 713872175 w 848"/>
              <a:gd name="T47" fmla="*/ 1564286225 h 626"/>
              <a:gd name="T48" fmla="*/ 713872175 w 848"/>
              <a:gd name="T49" fmla="*/ 1516722992 h 626"/>
              <a:gd name="T50" fmla="*/ 741139135 w 848"/>
              <a:gd name="T51" fmla="*/ 1458590512 h 626"/>
              <a:gd name="T52" fmla="*/ 780798165 w 848"/>
              <a:gd name="T53" fmla="*/ 1403101157 h 626"/>
              <a:gd name="T54" fmla="*/ 803105778 w 848"/>
              <a:gd name="T55" fmla="*/ 1355537924 h 626"/>
              <a:gd name="T56" fmla="*/ 803105778 w 848"/>
              <a:gd name="T57" fmla="*/ 1300048569 h 626"/>
              <a:gd name="T58" fmla="*/ 760968650 w 848"/>
              <a:gd name="T59" fmla="*/ 1260413083 h 626"/>
              <a:gd name="T60" fmla="*/ 699000432 w 848"/>
              <a:gd name="T61" fmla="*/ 1244557588 h 626"/>
              <a:gd name="T62" fmla="*/ 570106225 w 848"/>
              <a:gd name="T63" fmla="*/ 1239272965 h 626"/>
              <a:gd name="T64" fmla="*/ 448649463 w 848"/>
              <a:gd name="T65" fmla="*/ 1252485336 h 626"/>
              <a:gd name="T66" fmla="*/ 302403741 w 848"/>
              <a:gd name="T67" fmla="*/ 1276266952 h 626"/>
              <a:gd name="T68" fmla="*/ 171031385 w 848"/>
              <a:gd name="T69" fmla="*/ 1300048569 h 626"/>
              <a:gd name="T70" fmla="*/ 109063168 w 848"/>
              <a:gd name="T71" fmla="*/ 1321187061 h 626"/>
              <a:gd name="T72" fmla="*/ 79319658 w 848"/>
              <a:gd name="T73" fmla="*/ 1260413083 h 626"/>
              <a:gd name="T74" fmla="*/ 49574586 w 848"/>
              <a:gd name="T75" fmla="*/ 1189068233 h 626"/>
              <a:gd name="T76" fmla="*/ 32223171 w 848"/>
              <a:gd name="T77" fmla="*/ 1096584891 h 626"/>
              <a:gd name="T78" fmla="*/ 42138715 w 848"/>
              <a:gd name="T79" fmla="*/ 1006744673 h 626"/>
              <a:gd name="T80" fmla="*/ 86755529 w 848"/>
              <a:gd name="T81" fmla="*/ 908976708 h 626"/>
              <a:gd name="T82" fmla="*/ 148723772 w 848"/>
              <a:gd name="T83" fmla="*/ 829705533 h 626"/>
              <a:gd name="T84" fmla="*/ 228041880 w 848"/>
              <a:gd name="T85" fmla="*/ 779500801 h 626"/>
              <a:gd name="T86" fmla="*/ 309841187 w 848"/>
              <a:gd name="T87" fmla="*/ 742506814 h 626"/>
              <a:gd name="T88" fmla="*/ 401552889 w 848"/>
              <a:gd name="T89" fmla="*/ 697586705 h 626"/>
              <a:gd name="T90" fmla="*/ 466000879 w 848"/>
              <a:gd name="T91" fmla="*/ 655308095 h 626"/>
              <a:gd name="T92" fmla="*/ 518053552 w 848"/>
              <a:gd name="T93" fmla="*/ 599818740 h 626"/>
              <a:gd name="T94" fmla="*/ 550276710 w 848"/>
              <a:gd name="T95" fmla="*/ 525832391 h 626"/>
              <a:gd name="T96" fmla="*/ 547798611 w 848"/>
              <a:gd name="T97" fmla="*/ 441276796 h 626"/>
              <a:gd name="T98" fmla="*/ 503180235 w 848"/>
              <a:gd name="T99" fmla="*/ 367290346 h 626"/>
              <a:gd name="T100" fmla="*/ 431298047 w 848"/>
              <a:gd name="T101" fmla="*/ 327654860 h 626"/>
              <a:gd name="T102" fmla="*/ 361893860 w 848"/>
              <a:gd name="T103" fmla="*/ 340865605 h 626"/>
              <a:gd name="T104" fmla="*/ 299925642 w 848"/>
              <a:gd name="T105" fmla="*/ 396356586 h 626"/>
              <a:gd name="T106" fmla="*/ 245393296 w 848"/>
              <a:gd name="T107" fmla="*/ 459773790 h 626"/>
              <a:gd name="T108" fmla="*/ 183425029 w 848"/>
              <a:gd name="T109" fmla="*/ 486196905 h 626"/>
              <a:gd name="T110" fmla="*/ 99149173 w 848"/>
              <a:gd name="T111" fmla="*/ 478269158 h 626"/>
              <a:gd name="T112" fmla="*/ 44616814 w 848"/>
              <a:gd name="T113" fmla="*/ 428064426 h 626"/>
              <a:gd name="T114" fmla="*/ 9915548 w 848"/>
              <a:gd name="T115" fmla="*/ 362005723 h 626"/>
              <a:gd name="T116" fmla="*/ 0 w 848"/>
              <a:gd name="T117" fmla="*/ 285376250 h 626"/>
              <a:gd name="T118" fmla="*/ 9915548 w 848"/>
              <a:gd name="T119" fmla="*/ 200820604 h 626"/>
              <a:gd name="T120" fmla="*/ 37180943 w 848"/>
              <a:gd name="T121" fmla="*/ 100409489 h 626"/>
              <a:gd name="T122" fmla="*/ 64446341 w 848"/>
              <a:gd name="T123" fmla="*/ 39635499 h 62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848"/>
              <a:gd name="T187" fmla="*/ 0 h 626"/>
              <a:gd name="T188" fmla="*/ 848 w 848"/>
              <a:gd name="T189" fmla="*/ 626 h 62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848" h="626">
                <a:moveTo>
                  <a:pt x="26" y="15"/>
                </a:moveTo>
                <a:lnTo>
                  <a:pt x="36" y="0"/>
                </a:lnTo>
                <a:lnTo>
                  <a:pt x="707" y="0"/>
                </a:lnTo>
                <a:lnTo>
                  <a:pt x="848" y="510"/>
                </a:lnTo>
                <a:lnTo>
                  <a:pt x="830" y="500"/>
                </a:lnTo>
                <a:lnTo>
                  <a:pt x="818" y="493"/>
                </a:lnTo>
                <a:lnTo>
                  <a:pt x="803" y="487"/>
                </a:lnTo>
                <a:lnTo>
                  <a:pt x="786" y="481"/>
                </a:lnTo>
                <a:lnTo>
                  <a:pt x="768" y="477"/>
                </a:lnTo>
                <a:lnTo>
                  <a:pt x="748" y="474"/>
                </a:lnTo>
                <a:lnTo>
                  <a:pt x="724" y="471"/>
                </a:lnTo>
                <a:lnTo>
                  <a:pt x="703" y="470"/>
                </a:lnTo>
                <a:lnTo>
                  <a:pt x="681" y="469"/>
                </a:lnTo>
                <a:lnTo>
                  <a:pt x="657" y="469"/>
                </a:lnTo>
                <a:lnTo>
                  <a:pt x="628" y="469"/>
                </a:lnTo>
                <a:lnTo>
                  <a:pt x="605" y="471"/>
                </a:lnTo>
                <a:lnTo>
                  <a:pt x="583" y="473"/>
                </a:lnTo>
                <a:lnTo>
                  <a:pt x="563" y="475"/>
                </a:lnTo>
                <a:lnTo>
                  <a:pt x="545" y="479"/>
                </a:lnTo>
                <a:lnTo>
                  <a:pt x="530" y="483"/>
                </a:lnTo>
                <a:lnTo>
                  <a:pt x="518" y="488"/>
                </a:lnTo>
                <a:lnTo>
                  <a:pt x="508" y="494"/>
                </a:lnTo>
                <a:lnTo>
                  <a:pt x="501" y="500"/>
                </a:lnTo>
                <a:lnTo>
                  <a:pt x="497" y="510"/>
                </a:lnTo>
                <a:lnTo>
                  <a:pt x="497" y="519"/>
                </a:lnTo>
                <a:lnTo>
                  <a:pt x="502" y="528"/>
                </a:lnTo>
                <a:lnTo>
                  <a:pt x="508" y="536"/>
                </a:lnTo>
                <a:lnTo>
                  <a:pt x="512" y="545"/>
                </a:lnTo>
                <a:lnTo>
                  <a:pt x="512" y="557"/>
                </a:lnTo>
                <a:lnTo>
                  <a:pt x="506" y="567"/>
                </a:lnTo>
                <a:lnTo>
                  <a:pt x="498" y="577"/>
                </a:lnTo>
                <a:lnTo>
                  <a:pt x="485" y="588"/>
                </a:lnTo>
                <a:lnTo>
                  <a:pt x="473" y="597"/>
                </a:lnTo>
                <a:lnTo>
                  <a:pt x="461" y="603"/>
                </a:lnTo>
                <a:lnTo>
                  <a:pt x="448" y="608"/>
                </a:lnTo>
                <a:lnTo>
                  <a:pt x="435" y="614"/>
                </a:lnTo>
                <a:lnTo>
                  <a:pt x="421" y="618"/>
                </a:lnTo>
                <a:lnTo>
                  <a:pt x="406" y="621"/>
                </a:lnTo>
                <a:lnTo>
                  <a:pt x="392" y="623"/>
                </a:lnTo>
                <a:lnTo>
                  <a:pt x="380" y="626"/>
                </a:lnTo>
                <a:lnTo>
                  <a:pt x="363" y="626"/>
                </a:lnTo>
                <a:lnTo>
                  <a:pt x="349" y="623"/>
                </a:lnTo>
                <a:lnTo>
                  <a:pt x="335" y="621"/>
                </a:lnTo>
                <a:lnTo>
                  <a:pt x="323" y="617"/>
                </a:lnTo>
                <a:lnTo>
                  <a:pt x="310" y="612"/>
                </a:lnTo>
                <a:lnTo>
                  <a:pt x="299" y="606"/>
                </a:lnTo>
                <a:lnTo>
                  <a:pt x="291" y="599"/>
                </a:lnTo>
                <a:lnTo>
                  <a:pt x="288" y="592"/>
                </a:lnTo>
                <a:lnTo>
                  <a:pt x="287" y="585"/>
                </a:lnTo>
                <a:lnTo>
                  <a:pt x="288" y="574"/>
                </a:lnTo>
                <a:lnTo>
                  <a:pt x="291" y="564"/>
                </a:lnTo>
                <a:lnTo>
                  <a:pt x="299" y="552"/>
                </a:lnTo>
                <a:lnTo>
                  <a:pt x="308" y="540"/>
                </a:lnTo>
                <a:lnTo>
                  <a:pt x="315" y="531"/>
                </a:lnTo>
                <a:lnTo>
                  <a:pt x="320" y="524"/>
                </a:lnTo>
                <a:lnTo>
                  <a:pt x="324" y="513"/>
                </a:lnTo>
                <a:lnTo>
                  <a:pt x="327" y="502"/>
                </a:lnTo>
                <a:lnTo>
                  <a:pt x="324" y="492"/>
                </a:lnTo>
                <a:lnTo>
                  <a:pt x="318" y="484"/>
                </a:lnTo>
                <a:lnTo>
                  <a:pt x="307" y="477"/>
                </a:lnTo>
                <a:lnTo>
                  <a:pt x="294" y="474"/>
                </a:lnTo>
                <a:lnTo>
                  <a:pt x="282" y="471"/>
                </a:lnTo>
                <a:lnTo>
                  <a:pt x="265" y="469"/>
                </a:lnTo>
                <a:lnTo>
                  <a:pt x="230" y="469"/>
                </a:lnTo>
                <a:lnTo>
                  <a:pt x="204" y="471"/>
                </a:lnTo>
                <a:lnTo>
                  <a:pt x="181" y="474"/>
                </a:lnTo>
                <a:lnTo>
                  <a:pt x="150" y="478"/>
                </a:lnTo>
                <a:lnTo>
                  <a:pt x="122" y="483"/>
                </a:lnTo>
                <a:lnTo>
                  <a:pt x="91" y="488"/>
                </a:lnTo>
                <a:lnTo>
                  <a:pt x="69" y="492"/>
                </a:lnTo>
                <a:lnTo>
                  <a:pt x="53" y="495"/>
                </a:lnTo>
                <a:lnTo>
                  <a:pt x="44" y="500"/>
                </a:lnTo>
                <a:lnTo>
                  <a:pt x="38" y="489"/>
                </a:lnTo>
                <a:lnTo>
                  <a:pt x="32" y="477"/>
                </a:lnTo>
                <a:lnTo>
                  <a:pt x="26" y="464"/>
                </a:lnTo>
                <a:lnTo>
                  <a:pt x="20" y="450"/>
                </a:lnTo>
                <a:lnTo>
                  <a:pt x="16" y="434"/>
                </a:lnTo>
                <a:lnTo>
                  <a:pt x="13" y="415"/>
                </a:lnTo>
                <a:lnTo>
                  <a:pt x="14" y="398"/>
                </a:lnTo>
                <a:lnTo>
                  <a:pt x="17" y="381"/>
                </a:lnTo>
                <a:lnTo>
                  <a:pt x="25" y="362"/>
                </a:lnTo>
                <a:lnTo>
                  <a:pt x="35" y="344"/>
                </a:lnTo>
                <a:lnTo>
                  <a:pt x="46" y="327"/>
                </a:lnTo>
                <a:lnTo>
                  <a:pt x="60" y="314"/>
                </a:lnTo>
                <a:lnTo>
                  <a:pt x="76" y="304"/>
                </a:lnTo>
                <a:lnTo>
                  <a:pt x="92" y="295"/>
                </a:lnTo>
                <a:lnTo>
                  <a:pt x="109" y="287"/>
                </a:lnTo>
                <a:lnTo>
                  <a:pt x="125" y="281"/>
                </a:lnTo>
                <a:lnTo>
                  <a:pt x="142" y="274"/>
                </a:lnTo>
                <a:lnTo>
                  <a:pt x="162" y="264"/>
                </a:lnTo>
                <a:lnTo>
                  <a:pt x="175" y="258"/>
                </a:lnTo>
                <a:lnTo>
                  <a:pt x="188" y="248"/>
                </a:lnTo>
                <a:lnTo>
                  <a:pt x="199" y="238"/>
                </a:lnTo>
                <a:lnTo>
                  <a:pt x="209" y="227"/>
                </a:lnTo>
                <a:lnTo>
                  <a:pt x="216" y="213"/>
                </a:lnTo>
                <a:lnTo>
                  <a:pt x="222" y="199"/>
                </a:lnTo>
                <a:lnTo>
                  <a:pt x="224" y="183"/>
                </a:lnTo>
                <a:lnTo>
                  <a:pt x="221" y="167"/>
                </a:lnTo>
                <a:lnTo>
                  <a:pt x="213" y="151"/>
                </a:lnTo>
                <a:lnTo>
                  <a:pt x="203" y="139"/>
                </a:lnTo>
                <a:lnTo>
                  <a:pt x="190" y="129"/>
                </a:lnTo>
                <a:lnTo>
                  <a:pt x="174" y="124"/>
                </a:lnTo>
                <a:lnTo>
                  <a:pt x="160" y="124"/>
                </a:lnTo>
                <a:lnTo>
                  <a:pt x="146" y="129"/>
                </a:lnTo>
                <a:lnTo>
                  <a:pt x="131" y="139"/>
                </a:lnTo>
                <a:lnTo>
                  <a:pt x="121" y="150"/>
                </a:lnTo>
                <a:lnTo>
                  <a:pt x="110" y="162"/>
                </a:lnTo>
                <a:lnTo>
                  <a:pt x="99" y="174"/>
                </a:lnTo>
                <a:lnTo>
                  <a:pt x="88" y="181"/>
                </a:lnTo>
                <a:lnTo>
                  <a:pt x="74" y="184"/>
                </a:lnTo>
                <a:lnTo>
                  <a:pt x="55" y="184"/>
                </a:lnTo>
                <a:lnTo>
                  <a:pt x="40" y="181"/>
                </a:lnTo>
                <a:lnTo>
                  <a:pt x="29" y="171"/>
                </a:lnTo>
                <a:lnTo>
                  <a:pt x="18" y="162"/>
                </a:lnTo>
                <a:lnTo>
                  <a:pt x="10" y="151"/>
                </a:lnTo>
                <a:lnTo>
                  <a:pt x="4" y="137"/>
                </a:lnTo>
                <a:lnTo>
                  <a:pt x="1" y="123"/>
                </a:lnTo>
                <a:lnTo>
                  <a:pt x="0" y="108"/>
                </a:lnTo>
                <a:lnTo>
                  <a:pt x="1" y="92"/>
                </a:lnTo>
                <a:lnTo>
                  <a:pt x="4" y="76"/>
                </a:lnTo>
                <a:lnTo>
                  <a:pt x="9" y="56"/>
                </a:lnTo>
                <a:lnTo>
                  <a:pt x="15" y="38"/>
                </a:lnTo>
                <a:lnTo>
                  <a:pt x="19" y="27"/>
                </a:lnTo>
                <a:lnTo>
                  <a:pt x="26" y="15"/>
                </a:lnTo>
                <a:close/>
              </a:path>
            </a:pathLst>
          </a:custGeom>
          <a:solidFill>
            <a:srgbClr val="FF990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000" u="none"/>
          </a:p>
        </p:txBody>
      </p:sp>
      <p:sp>
        <p:nvSpPr>
          <p:cNvPr id="12" name="Freeform 9"/>
          <p:cNvSpPr>
            <a:spLocks/>
          </p:cNvSpPr>
          <p:nvPr/>
        </p:nvSpPr>
        <p:spPr bwMode="auto">
          <a:xfrm>
            <a:off x="3842563" y="3012861"/>
            <a:ext cx="1412909" cy="1028280"/>
          </a:xfrm>
          <a:custGeom>
            <a:avLst/>
            <a:gdLst>
              <a:gd name="T0" fmla="*/ 37086172 w 1050"/>
              <a:gd name="T1" fmla="*/ 1531550454 h 709"/>
              <a:gd name="T2" fmla="*/ 217570349 w 1050"/>
              <a:gd name="T3" fmla="*/ 1497104537 h 709"/>
              <a:gd name="T4" fmla="*/ 449972962 w 1050"/>
              <a:gd name="T5" fmla="*/ 1433509569 h 709"/>
              <a:gd name="T6" fmla="*/ 655181159 w 1050"/>
              <a:gd name="T7" fmla="*/ 1364616106 h 709"/>
              <a:gd name="T8" fmla="*/ 778800120 w 1050"/>
              <a:gd name="T9" fmla="*/ 1354017487 h 709"/>
              <a:gd name="T10" fmla="*/ 912307976 w 1050"/>
              <a:gd name="T11" fmla="*/ 1383164909 h 709"/>
              <a:gd name="T12" fmla="*/ 976590025 w 1050"/>
              <a:gd name="T13" fmla="*/ 1446758249 h 709"/>
              <a:gd name="T14" fmla="*/ 969173107 w 1050"/>
              <a:gd name="T15" fmla="*/ 1528900393 h 709"/>
              <a:gd name="T16" fmla="*/ 902419277 w 1050"/>
              <a:gd name="T17" fmla="*/ 1650788577 h 709"/>
              <a:gd name="T18" fmla="*/ 895002360 w 1050"/>
              <a:gd name="T19" fmla="*/ 1738229623 h 709"/>
              <a:gd name="T20" fmla="*/ 961756190 w 1050"/>
              <a:gd name="T21" fmla="*/ 1830972013 h 709"/>
              <a:gd name="T22" fmla="*/ 1073013097 w 1050"/>
              <a:gd name="T23" fmla="*/ 1873366487 h 709"/>
              <a:gd name="T24" fmla="*/ 1179326441 w 1050"/>
              <a:gd name="T25" fmla="*/ 1865417930 h 709"/>
              <a:gd name="T26" fmla="*/ 1293055130 w 1050"/>
              <a:gd name="T27" fmla="*/ 1809773148 h 709"/>
              <a:gd name="T28" fmla="*/ 1377116149 w 1050"/>
              <a:gd name="T29" fmla="*/ 1730281066 h 709"/>
              <a:gd name="T30" fmla="*/ 1409257173 w 1050"/>
              <a:gd name="T31" fmla="*/ 1611042536 h 709"/>
              <a:gd name="T32" fmla="*/ 1456232032 w 1050"/>
              <a:gd name="T33" fmla="*/ 1539499011 h 709"/>
              <a:gd name="T34" fmla="*/ 1597158182 w 1050"/>
              <a:gd name="T35" fmla="*/ 1486504290 h 709"/>
              <a:gd name="T36" fmla="*/ 1770225749 w 1050"/>
              <a:gd name="T37" fmla="*/ 1441459754 h 709"/>
              <a:gd name="T38" fmla="*/ 2111413388 w 1050"/>
              <a:gd name="T39" fmla="*/ 1412312332 h 709"/>
              <a:gd name="T40" fmla="*/ 2147483647 w 1050"/>
              <a:gd name="T41" fmla="*/ 1401713713 h 709"/>
              <a:gd name="T42" fmla="*/ 2147483647 w 1050"/>
              <a:gd name="T43" fmla="*/ 1319571569 h 709"/>
              <a:gd name="T44" fmla="*/ 2147483647 w 1050"/>
              <a:gd name="T45" fmla="*/ 1232129303 h 709"/>
              <a:gd name="T46" fmla="*/ 2147483647 w 1050"/>
              <a:gd name="T47" fmla="*/ 1142038602 h 709"/>
              <a:gd name="T48" fmla="*/ 2147483647 w 1050"/>
              <a:gd name="T49" fmla="*/ 1043997717 h 709"/>
              <a:gd name="T50" fmla="*/ 2147483647 w 1050"/>
              <a:gd name="T51" fmla="*/ 930059717 h 709"/>
              <a:gd name="T52" fmla="*/ 2147483647 w 1050"/>
              <a:gd name="T53" fmla="*/ 882363492 h 709"/>
              <a:gd name="T54" fmla="*/ 2147483647 w 1050"/>
              <a:gd name="T55" fmla="*/ 903562357 h 709"/>
              <a:gd name="T56" fmla="*/ 2147483647 w 1050"/>
              <a:gd name="T57" fmla="*/ 1012201861 h 709"/>
              <a:gd name="T58" fmla="*/ 2147483647 w 1050"/>
              <a:gd name="T59" fmla="*/ 1094342377 h 709"/>
              <a:gd name="T60" fmla="*/ 2131192359 w 1050"/>
              <a:gd name="T61" fmla="*/ 1099642500 h 709"/>
              <a:gd name="T62" fmla="*/ 2052076476 w 1050"/>
              <a:gd name="T63" fmla="*/ 1057246397 h 709"/>
              <a:gd name="T64" fmla="*/ 2012518534 w 1050"/>
              <a:gd name="T65" fmla="*/ 980404377 h 709"/>
              <a:gd name="T66" fmla="*/ 2007573398 w 1050"/>
              <a:gd name="T67" fmla="*/ 869114811 h 709"/>
              <a:gd name="T68" fmla="*/ 2066910311 w 1050"/>
              <a:gd name="T69" fmla="*/ 776373846 h 709"/>
              <a:gd name="T70" fmla="*/ 2147483647 w 1050"/>
              <a:gd name="T71" fmla="*/ 712780506 h 709"/>
              <a:gd name="T72" fmla="*/ 2147483647 w 1050"/>
              <a:gd name="T73" fmla="*/ 638586920 h 709"/>
              <a:gd name="T74" fmla="*/ 2147483647 w 1050"/>
              <a:gd name="T75" fmla="*/ 511400240 h 709"/>
              <a:gd name="T76" fmla="*/ 2147483647 w 1050"/>
              <a:gd name="T77" fmla="*/ 386861892 h 709"/>
              <a:gd name="T78" fmla="*/ 2147483647 w 1050"/>
              <a:gd name="T79" fmla="*/ 249074966 h 709"/>
              <a:gd name="T80" fmla="*/ 2147483647 w 1050"/>
              <a:gd name="T81" fmla="*/ 124538297 h 709"/>
              <a:gd name="T82" fmla="*/ 2147483647 w 1050"/>
              <a:gd name="T83" fmla="*/ 34445930 h 709"/>
              <a:gd name="T84" fmla="*/ 1903733409 w 1050"/>
              <a:gd name="T85" fmla="*/ 21197244 h 709"/>
              <a:gd name="T86" fmla="*/ 1681219594 w 1050"/>
              <a:gd name="T87" fmla="*/ 0 h 709"/>
              <a:gd name="T88" fmla="*/ 1560072022 w 1050"/>
              <a:gd name="T89" fmla="*/ 21197244 h 709"/>
              <a:gd name="T90" fmla="*/ 1513097163 w 1050"/>
              <a:gd name="T91" fmla="*/ 84792230 h 709"/>
              <a:gd name="T92" fmla="*/ 1545238187 w 1050"/>
              <a:gd name="T93" fmla="*/ 169582833 h 709"/>
              <a:gd name="T94" fmla="*/ 1567488939 w 1050"/>
              <a:gd name="T95" fmla="*/ 264973708 h 709"/>
              <a:gd name="T96" fmla="*/ 1522987434 w 1050"/>
              <a:gd name="T97" fmla="*/ 352415974 h 709"/>
              <a:gd name="T98" fmla="*/ 1426564362 w 1050"/>
              <a:gd name="T99" fmla="*/ 416009314 h 709"/>
              <a:gd name="T100" fmla="*/ 1312834101 w 1050"/>
              <a:gd name="T101" fmla="*/ 439856715 h 709"/>
              <a:gd name="T102" fmla="*/ 1211467465 w 1050"/>
              <a:gd name="T103" fmla="*/ 439856715 h 709"/>
              <a:gd name="T104" fmla="*/ 1132350009 w 1050"/>
              <a:gd name="T105" fmla="*/ 418659376 h 709"/>
              <a:gd name="T106" fmla="*/ 1068067961 w 1050"/>
              <a:gd name="T107" fmla="*/ 360364531 h 709"/>
              <a:gd name="T108" fmla="*/ 1008731049 w 1050"/>
              <a:gd name="T109" fmla="*/ 283522511 h 709"/>
              <a:gd name="T110" fmla="*/ 944449001 w 1050"/>
              <a:gd name="T111" fmla="*/ 190781698 h 709"/>
              <a:gd name="T112" fmla="*/ 857916200 w 1050"/>
              <a:gd name="T113" fmla="*/ 119238174 h 709"/>
              <a:gd name="T114" fmla="*/ 744187314 w 1050"/>
              <a:gd name="T115" fmla="*/ 87440664 h 709"/>
              <a:gd name="T116" fmla="*/ 608206300 w 1050"/>
              <a:gd name="T117" fmla="*/ 82142169 h 709"/>
              <a:gd name="T118" fmla="*/ 472225286 w 1050"/>
              <a:gd name="T119" fmla="*/ 100690972 h 709"/>
              <a:gd name="T120" fmla="*/ 304103150 w 1050"/>
              <a:gd name="T121" fmla="*/ 135136916 h 70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050"/>
              <a:gd name="T184" fmla="*/ 0 h 709"/>
              <a:gd name="T185" fmla="*/ 1050 w 1050"/>
              <a:gd name="T186" fmla="*/ 709 h 70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050" h="709">
                <a:moveTo>
                  <a:pt x="123" y="51"/>
                </a:moveTo>
                <a:lnTo>
                  <a:pt x="0" y="579"/>
                </a:lnTo>
                <a:lnTo>
                  <a:pt x="15" y="578"/>
                </a:lnTo>
                <a:lnTo>
                  <a:pt x="33" y="576"/>
                </a:lnTo>
                <a:lnTo>
                  <a:pt x="65" y="570"/>
                </a:lnTo>
                <a:lnTo>
                  <a:pt x="88" y="565"/>
                </a:lnTo>
                <a:lnTo>
                  <a:pt x="118" y="559"/>
                </a:lnTo>
                <a:lnTo>
                  <a:pt x="151" y="551"/>
                </a:lnTo>
                <a:lnTo>
                  <a:pt x="182" y="541"/>
                </a:lnTo>
                <a:lnTo>
                  <a:pt x="210" y="531"/>
                </a:lnTo>
                <a:lnTo>
                  <a:pt x="243" y="520"/>
                </a:lnTo>
                <a:lnTo>
                  <a:pt x="265" y="515"/>
                </a:lnTo>
                <a:lnTo>
                  <a:pt x="283" y="512"/>
                </a:lnTo>
                <a:lnTo>
                  <a:pt x="300" y="511"/>
                </a:lnTo>
                <a:lnTo>
                  <a:pt x="315" y="511"/>
                </a:lnTo>
                <a:lnTo>
                  <a:pt x="338" y="514"/>
                </a:lnTo>
                <a:lnTo>
                  <a:pt x="353" y="517"/>
                </a:lnTo>
                <a:lnTo>
                  <a:pt x="369" y="522"/>
                </a:lnTo>
                <a:lnTo>
                  <a:pt x="381" y="528"/>
                </a:lnTo>
                <a:lnTo>
                  <a:pt x="389" y="535"/>
                </a:lnTo>
                <a:lnTo>
                  <a:pt x="395" y="546"/>
                </a:lnTo>
                <a:lnTo>
                  <a:pt x="397" y="555"/>
                </a:lnTo>
                <a:lnTo>
                  <a:pt x="396" y="566"/>
                </a:lnTo>
                <a:lnTo>
                  <a:pt x="392" y="577"/>
                </a:lnTo>
                <a:lnTo>
                  <a:pt x="382" y="592"/>
                </a:lnTo>
                <a:lnTo>
                  <a:pt x="371" y="608"/>
                </a:lnTo>
                <a:lnTo>
                  <a:pt x="365" y="623"/>
                </a:lnTo>
                <a:lnTo>
                  <a:pt x="362" y="635"/>
                </a:lnTo>
                <a:lnTo>
                  <a:pt x="361" y="647"/>
                </a:lnTo>
                <a:lnTo>
                  <a:pt x="362" y="656"/>
                </a:lnTo>
                <a:lnTo>
                  <a:pt x="367" y="668"/>
                </a:lnTo>
                <a:lnTo>
                  <a:pt x="377" y="681"/>
                </a:lnTo>
                <a:lnTo>
                  <a:pt x="389" y="691"/>
                </a:lnTo>
                <a:lnTo>
                  <a:pt x="401" y="698"/>
                </a:lnTo>
                <a:lnTo>
                  <a:pt x="417" y="703"/>
                </a:lnTo>
                <a:lnTo>
                  <a:pt x="434" y="707"/>
                </a:lnTo>
                <a:lnTo>
                  <a:pt x="447" y="709"/>
                </a:lnTo>
                <a:lnTo>
                  <a:pt x="462" y="707"/>
                </a:lnTo>
                <a:lnTo>
                  <a:pt x="477" y="704"/>
                </a:lnTo>
                <a:lnTo>
                  <a:pt x="491" y="699"/>
                </a:lnTo>
                <a:lnTo>
                  <a:pt x="507" y="692"/>
                </a:lnTo>
                <a:lnTo>
                  <a:pt x="523" y="683"/>
                </a:lnTo>
                <a:lnTo>
                  <a:pt x="537" y="674"/>
                </a:lnTo>
                <a:lnTo>
                  <a:pt x="548" y="664"/>
                </a:lnTo>
                <a:lnTo>
                  <a:pt x="557" y="653"/>
                </a:lnTo>
                <a:lnTo>
                  <a:pt x="564" y="640"/>
                </a:lnTo>
                <a:lnTo>
                  <a:pt x="568" y="625"/>
                </a:lnTo>
                <a:lnTo>
                  <a:pt x="570" y="608"/>
                </a:lnTo>
                <a:lnTo>
                  <a:pt x="576" y="595"/>
                </a:lnTo>
                <a:lnTo>
                  <a:pt x="580" y="588"/>
                </a:lnTo>
                <a:lnTo>
                  <a:pt x="589" y="581"/>
                </a:lnTo>
                <a:lnTo>
                  <a:pt x="604" y="574"/>
                </a:lnTo>
                <a:lnTo>
                  <a:pt x="625" y="567"/>
                </a:lnTo>
                <a:lnTo>
                  <a:pt x="646" y="561"/>
                </a:lnTo>
                <a:lnTo>
                  <a:pt x="666" y="555"/>
                </a:lnTo>
                <a:lnTo>
                  <a:pt x="686" y="550"/>
                </a:lnTo>
                <a:lnTo>
                  <a:pt x="716" y="544"/>
                </a:lnTo>
                <a:lnTo>
                  <a:pt x="757" y="537"/>
                </a:lnTo>
                <a:lnTo>
                  <a:pt x="803" y="533"/>
                </a:lnTo>
                <a:lnTo>
                  <a:pt x="854" y="533"/>
                </a:lnTo>
                <a:lnTo>
                  <a:pt x="903" y="533"/>
                </a:lnTo>
                <a:lnTo>
                  <a:pt x="948" y="538"/>
                </a:lnTo>
                <a:lnTo>
                  <a:pt x="954" y="529"/>
                </a:lnTo>
                <a:lnTo>
                  <a:pt x="960" y="519"/>
                </a:lnTo>
                <a:lnTo>
                  <a:pt x="969" y="510"/>
                </a:lnTo>
                <a:lnTo>
                  <a:pt x="980" y="498"/>
                </a:lnTo>
                <a:lnTo>
                  <a:pt x="988" y="490"/>
                </a:lnTo>
                <a:lnTo>
                  <a:pt x="1000" y="477"/>
                </a:lnTo>
                <a:lnTo>
                  <a:pt x="1011" y="465"/>
                </a:lnTo>
                <a:lnTo>
                  <a:pt x="1020" y="456"/>
                </a:lnTo>
                <a:lnTo>
                  <a:pt x="1029" y="445"/>
                </a:lnTo>
                <a:lnTo>
                  <a:pt x="1037" y="431"/>
                </a:lnTo>
                <a:lnTo>
                  <a:pt x="1040" y="421"/>
                </a:lnTo>
                <a:lnTo>
                  <a:pt x="1045" y="406"/>
                </a:lnTo>
                <a:lnTo>
                  <a:pt x="1049" y="394"/>
                </a:lnTo>
                <a:lnTo>
                  <a:pt x="1050" y="377"/>
                </a:lnTo>
                <a:lnTo>
                  <a:pt x="1046" y="364"/>
                </a:lnTo>
                <a:lnTo>
                  <a:pt x="1039" y="351"/>
                </a:lnTo>
                <a:lnTo>
                  <a:pt x="1032" y="342"/>
                </a:lnTo>
                <a:lnTo>
                  <a:pt x="1022" y="337"/>
                </a:lnTo>
                <a:lnTo>
                  <a:pt x="1012" y="333"/>
                </a:lnTo>
                <a:lnTo>
                  <a:pt x="1000" y="333"/>
                </a:lnTo>
                <a:lnTo>
                  <a:pt x="989" y="333"/>
                </a:lnTo>
                <a:lnTo>
                  <a:pt x="976" y="341"/>
                </a:lnTo>
                <a:lnTo>
                  <a:pt x="966" y="353"/>
                </a:lnTo>
                <a:lnTo>
                  <a:pt x="955" y="366"/>
                </a:lnTo>
                <a:lnTo>
                  <a:pt x="944" y="382"/>
                </a:lnTo>
                <a:lnTo>
                  <a:pt x="932" y="396"/>
                </a:lnTo>
                <a:lnTo>
                  <a:pt x="919" y="406"/>
                </a:lnTo>
                <a:lnTo>
                  <a:pt x="904" y="413"/>
                </a:lnTo>
                <a:lnTo>
                  <a:pt x="887" y="418"/>
                </a:lnTo>
                <a:lnTo>
                  <a:pt x="875" y="418"/>
                </a:lnTo>
                <a:lnTo>
                  <a:pt x="862" y="415"/>
                </a:lnTo>
                <a:lnTo>
                  <a:pt x="852" y="412"/>
                </a:lnTo>
                <a:lnTo>
                  <a:pt x="841" y="408"/>
                </a:lnTo>
                <a:lnTo>
                  <a:pt x="830" y="399"/>
                </a:lnTo>
                <a:lnTo>
                  <a:pt x="823" y="391"/>
                </a:lnTo>
                <a:lnTo>
                  <a:pt x="817" y="380"/>
                </a:lnTo>
                <a:lnTo>
                  <a:pt x="814" y="370"/>
                </a:lnTo>
                <a:lnTo>
                  <a:pt x="810" y="354"/>
                </a:lnTo>
                <a:lnTo>
                  <a:pt x="809" y="339"/>
                </a:lnTo>
                <a:lnTo>
                  <a:pt x="812" y="328"/>
                </a:lnTo>
                <a:lnTo>
                  <a:pt x="819" y="316"/>
                </a:lnTo>
                <a:lnTo>
                  <a:pt x="825" y="306"/>
                </a:lnTo>
                <a:lnTo>
                  <a:pt x="836" y="293"/>
                </a:lnTo>
                <a:lnTo>
                  <a:pt x="852" y="285"/>
                </a:lnTo>
                <a:lnTo>
                  <a:pt x="863" y="279"/>
                </a:lnTo>
                <a:lnTo>
                  <a:pt x="882" y="269"/>
                </a:lnTo>
                <a:lnTo>
                  <a:pt x="901" y="258"/>
                </a:lnTo>
                <a:lnTo>
                  <a:pt x="912" y="249"/>
                </a:lnTo>
                <a:lnTo>
                  <a:pt x="922" y="241"/>
                </a:lnTo>
                <a:lnTo>
                  <a:pt x="934" y="226"/>
                </a:lnTo>
                <a:lnTo>
                  <a:pt x="938" y="209"/>
                </a:lnTo>
                <a:lnTo>
                  <a:pt x="940" y="193"/>
                </a:lnTo>
                <a:lnTo>
                  <a:pt x="941" y="179"/>
                </a:lnTo>
                <a:lnTo>
                  <a:pt x="937" y="160"/>
                </a:lnTo>
                <a:lnTo>
                  <a:pt x="932" y="146"/>
                </a:lnTo>
                <a:lnTo>
                  <a:pt x="925" y="129"/>
                </a:lnTo>
                <a:lnTo>
                  <a:pt x="917" y="114"/>
                </a:lnTo>
                <a:lnTo>
                  <a:pt x="909" y="94"/>
                </a:lnTo>
                <a:lnTo>
                  <a:pt x="902" y="78"/>
                </a:lnTo>
                <a:lnTo>
                  <a:pt x="900" y="63"/>
                </a:lnTo>
                <a:lnTo>
                  <a:pt x="899" y="47"/>
                </a:lnTo>
                <a:lnTo>
                  <a:pt x="901" y="32"/>
                </a:lnTo>
                <a:lnTo>
                  <a:pt x="901" y="15"/>
                </a:lnTo>
                <a:lnTo>
                  <a:pt x="872" y="13"/>
                </a:lnTo>
                <a:lnTo>
                  <a:pt x="833" y="13"/>
                </a:lnTo>
                <a:lnTo>
                  <a:pt x="797" y="10"/>
                </a:lnTo>
                <a:lnTo>
                  <a:pt x="770" y="8"/>
                </a:lnTo>
                <a:lnTo>
                  <a:pt x="741" y="5"/>
                </a:lnTo>
                <a:lnTo>
                  <a:pt x="707" y="2"/>
                </a:lnTo>
                <a:lnTo>
                  <a:pt x="680" y="0"/>
                </a:lnTo>
                <a:lnTo>
                  <a:pt x="661" y="1"/>
                </a:lnTo>
                <a:lnTo>
                  <a:pt x="642" y="4"/>
                </a:lnTo>
                <a:lnTo>
                  <a:pt x="631" y="8"/>
                </a:lnTo>
                <a:lnTo>
                  <a:pt x="622" y="14"/>
                </a:lnTo>
                <a:lnTo>
                  <a:pt x="615" y="23"/>
                </a:lnTo>
                <a:lnTo>
                  <a:pt x="612" y="32"/>
                </a:lnTo>
                <a:lnTo>
                  <a:pt x="614" y="41"/>
                </a:lnTo>
                <a:lnTo>
                  <a:pt x="618" y="51"/>
                </a:lnTo>
                <a:lnTo>
                  <a:pt x="625" y="64"/>
                </a:lnTo>
                <a:lnTo>
                  <a:pt x="631" y="75"/>
                </a:lnTo>
                <a:lnTo>
                  <a:pt x="634" y="87"/>
                </a:lnTo>
                <a:lnTo>
                  <a:pt x="634" y="100"/>
                </a:lnTo>
                <a:lnTo>
                  <a:pt x="631" y="112"/>
                </a:lnTo>
                <a:lnTo>
                  <a:pt x="624" y="123"/>
                </a:lnTo>
                <a:lnTo>
                  <a:pt x="616" y="133"/>
                </a:lnTo>
                <a:lnTo>
                  <a:pt x="604" y="143"/>
                </a:lnTo>
                <a:lnTo>
                  <a:pt x="591" y="151"/>
                </a:lnTo>
                <a:lnTo>
                  <a:pt x="577" y="157"/>
                </a:lnTo>
                <a:lnTo>
                  <a:pt x="561" y="161"/>
                </a:lnTo>
                <a:lnTo>
                  <a:pt x="547" y="164"/>
                </a:lnTo>
                <a:lnTo>
                  <a:pt x="531" y="166"/>
                </a:lnTo>
                <a:lnTo>
                  <a:pt x="517" y="168"/>
                </a:lnTo>
                <a:lnTo>
                  <a:pt x="504" y="168"/>
                </a:lnTo>
                <a:lnTo>
                  <a:pt x="490" y="166"/>
                </a:lnTo>
                <a:lnTo>
                  <a:pt x="478" y="164"/>
                </a:lnTo>
                <a:lnTo>
                  <a:pt x="467" y="161"/>
                </a:lnTo>
                <a:lnTo>
                  <a:pt x="458" y="158"/>
                </a:lnTo>
                <a:lnTo>
                  <a:pt x="447" y="152"/>
                </a:lnTo>
                <a:lnTo>
                  <a:pt x="439" y="146"/>
                </a:lnTo>
                <a:lnTo>
                  <a:pt x="432" y="136"/>
                </a:lnTo>
                <a:lnTo>
                  <a:pt x="423" y="126"/>
                </a:lnTo>
                <a:lnTo>
                  <a:pt x="416" y="116"/>
                </a:lnTo>
                <a:lnTo>
                  <a:pt x="408" y="107"/>
                </a:lnTo>
                <a:lnTo>
                  <a:pt x="400" y="94"/>
                </a:lnTo>
                <a:lnTo>
                  <a:pt x="392" y="83"/>
                </a:lnTo>
                <a:lnTo>
                  <a:pt x="382" y="72"/>
                </a:lnTo>
                <a:lnTo>
                  <a:pt x="370" y="61"/>
                </a:lnTo>
                <a:lnTo>
                  <a:pt x="359" y="52"/>
                </a:lnTo>
                <a:lnTo>
                  <a:pt x="347" y="45"/>
                </a:lnTo>
                <a:lnTo>
                  <a:pt x="333" y="40"/>
                </a:lnTo>
                <a:lnTo>
                  <a:pt x="319" y="36"/>
                </a:lnTo>
                <a:lnTo>
                  <a:pt x="301" y="33"/>
                </a:lnTo>
                <a:lnTo>
                  <a:pt x="280" y="32"/>
                </a:lnTo>
                <a:lnTo>
                  <a:pt x="263" y="31"/>
                </a:lnTo>
                <a:lnTo>
                  <a:pt x="246" y="31"/>
                </a:lnTo>
                <a:lnTo>
                  <a:pt x="227" y="32"/>
                </a:lnTo>
                <a:lnTo>
                  <a:pt x="209" y="35"/>
                </a:lnTo>
                <a:lnTo>
                  <a:pt x="191" y="38"/>
                </a:lnTo>
                <a:lnTo>
                  <a:pt x="170" y="42"/>
                </a:lnTo>
                <a:lnTo>
                  <a:pt x="150" y="46"/>
                </a:lnTo>
                <a:lnTo>
                  <a:pt x="123" y="51"/>
                </a:lnTo>
                <a:close/>
              </a:path>
            </a:pathLst>
          </a:custGeom>
          <a:solidFill>
            <a:srgbClr val="FF7C8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4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Freeform 10"/>
          <p:cNvSpPr>
            <a:spLocks/>
          </p:cNvSpPr>
          <p:nvPr/>
        </p:nvSpPr>
        <p:spPr bwMode="auto">
          <a:xfrm>
            <a:off x="5384429" y="4708765"/>
            <a:ext cx="1359924" cy="925028"/>
          </a:xfrm>
          <a:custGeom>
            <a:avLst/>
            <a:gdLst>
              <a:gd name="T0" fmla="*/ 2147483647 w 1009"/>
              <a:gd name="T1" fmla="*/ 331479875 h 635"/>
              <a:gd name="T2" fmla="*/ 2048769686 w 1009"/>
              <a:gd name="T3" fmla="*/ 363558562 h 635"/>
              <a:gd name="T4" fmla="*/ 1850341747 w 1009"/>
              <a:gd name="T5" fmla="*/ 441082160 h 635"/>
              <a:gd name="T6" fmla="*/ 1622149145 w 1009"/>
              <a:gd name="T7" fmla="*/ 529298551 h 635"/>
              <a:gd name="T8" fmla="*/ 1426201694 w 1009"/>
              <a:gd name="T9" fmla="*/ 564050463 h 635"/>
              <a:gd name="T10" fmla="*/ 1289782781 w 1009"/>
              <a:gd name="T11" fmla="*/ 518605655 h 635"/>
              <a:gd name="T12" fmla="*/ 1250096564 w 1009"/>
              <a:gd name="T13" fmla="*/ 430389264 h 635"/>
              <a:gd name="T14" fmla="*/ 1312105590 w 1009"/>
              <a:gd name="T15" fmla="*/ 315440531 h 635"/>
              <a:gd name="T16" fmla="*/ 1451004989 w 1009"/>
              <a:gd name="T17" fmla="*/ 232570588 h 635"/>
              <a:gd name="T18" fmla="*/ 1612227197 w 1009"/>
              <a:gd name="T19" fmla="*/ 173759609 h 635"/>
              <a:gd name="T20" fmla="*/ 1676717104 w 1009"/>
              <a:gd name="T21" fmla="*/ 74850297 h 635"/>
              <a:gd name="T22" fmla="*/ 1584943415 w 1009"/>
              <a:gd name="T23" fmla="*/ 2673225 h 635"/>
              <a:gd name="T24" fmla="*/ 1386515476 w 1009"/>
              <a:gd name="T25" fmla="*/ 8019675 h 635"/>
              <a:gd name="T26" fmla="*/ 1193048512 w 1009"/>
              <a:gd name="T27" fmla="*/ 80196745 h 635"/>
              <a:gd name="T28" fmla="*/ 979739226 w 1009"/>
              <a:gd name="T29" fmla="*/ 208511521 h 635"/>
              <a:gd name="T30" fmla="*/ 768908655 w 1009"/>
              <a:gd name="T31" fmla="*/ 312767307 h 635"/>
              <a:gd name="T32" fmla="*/ 540716447 w 1009"/>
              <a:gd name="T33" fmla="*/ 355538890 h 635"/>
              <a:gd name="T34" fmla="*/ 344768897 w 1009"/>
              <a:gd name="T35" fmla="*/ 360885338 h 635"/>
              <a:gd name="T36" fmla="*/ 401816950 w 1009"/>
              <a:gd name="T37" fmla="*/ 588109478 h 635"/>
              <a:gd name="T38" fmla="*/ 456384613 w 1009"/>
              <a:gd name="T39" fmla="*/ 777908380 h 635"/>
              <a:gd name="T40" fmla="*/ 411738898 w 1009"/>
              <a:gd name="T41" fmla="*/ 892857215 h 635"/>
              <a:gd name="T42" fmla="*/ 317485115 w 1009"/>
              <a:gd name="T43" fmla="*/ 919589455 h 635"/>
              <a:gd name="T44" fmla="*/ 215789871 w 1009"/>
              <a:gd name="T45" fmla="*/ 876817872 h 635"/>
              <a:gd name="T46" fmla="*/ 96734294 w 1009"/>
              <a:gd name="T47" fmla="*/ 842065756 h 635"/>
              <a:gd name="T48" fmla="*/ 17361840 w 1009"/>
              <a:gd name="T49" fmla="*/ 922262679 h 635"/>
              <a:gd name="T50" fmla="*/ 4960976 w 1009"/>
              <a:gd name="T51" fmla="*/ 1058597102 h 635"/>
              <a:gd name="T52" fmla="*/ 71929424 w 1009"/>
              <a:gd name="T53" fmla="*/ 1208297644 h 635"/>
              <a:gd name="T54" fmla="*/ 208349985 w 1009"/>
              <a:gd name="T55" fmla="*/ 1280474691 h 635"/>
              <a:gd name="T56" fmla="*/ 379494141 w 1009"/>
              <a:gd name="T57" fmla="*/ 1280474691 h 635"/>
              <a:gd name="T58" fmla="*/ 446462665 w 1009"/>
              <a:gd name="T59" fmla="*/ 1352651739 h 635"/>
              <a:gd name="T60" fmla="*/ 386934027 w 1009"/>
              <a:gd name="T61" fmla="*/ 1518391625 h 635"/>
              <a:gd name="T62" fmla="*/ 292681820 w 1009"/>
              <a:gd name="T63" fmla="*/ 1665418943 h 635"/>
              <a:gd name="T64" fmla="*/ 2147483647 w 1009"/>
              <a:gd name="T65" fmla="*/ 1627993808 h 635"/>
              <a:gd name="T66" fmla="*/ 2147483647 w 1009"/>
              <a:gd name="T67" fmla="*/ 1515718401 h 635"/>
              <a:gd name="T68" fmla="*/ 2147483647 w 1009"/>
              <a:gd name="T69" fmla="*/ 1416809114 h 635"/>
              <a:gd name="T70" fmla="*/ 2147483647 w 1009"/>
              <a:gd name="T71" fmla="*/ 1283147915 h 635"/>
              <a:gd name="T72" fmla="*/ 2147483647 w 1009"/>
              <a:gd name="T73" fmla="*/ 1192258300 h 635"/>
              <a:gd name="T74" fmla="*/ 2147483647 w 1009"/>
              <a:gd name="T75" fmla="*/ 1173545733 h 635"/>
              <a:gd name="T76" fmla="*/ 2147483647 w 1009"/>
              <a:gd name="T77" fmla="*/ 1210970868 h 635"/>
              <a:gd name="T78" fmla="*/ 1991721634 w 1009"/>
              <a:gd name="T79" fmla="*/ 1216317316 h 635"/>
              <a:gd name="T80" fmla="*/ 1885066991 w 1009"/>
              <a:gd name="T81" fmla="*/ 1133447373 h 635"/>
              <a:gd name="T82" fmla="*/ 1907389799 w 1009"/>
              <a:gd name="T83" fmla="*/ 999786174 h 635"/>
              <a:gd name="T84" fmla="*/ 2011563955 w 1009"/>
              <a:gd name="T85" fmla="*/ 911569783 h 635"/>
              <a:gd name="T86" fmla="*/ 2147483647 w 1009"/>
              <a:gd name="T87" fmla="*/ 879491096 h 635"/>
              <a:gd name="T88" fmla="*/ 2147483647 w 1009"/>
              <a:gd name="T89" fmla="*/ 831372860 h 635"/>
              <a:gd name="T90" fmla="*/ 2147483647 w 1009"/>
              <a:gd name="T91" fmla="*/ 713751005 h 635"/>
              <a:gd name="T92" fmla="*/ 2147483647 w 1009"/>
              <a:gd name="T93" fmla="*/ 537318223 h 635"/>
              <a:gd name="T94" fmla="*/ 2147483647 w 1009"/>
              <a:gd name="T95" fmla="*/ 358212114 h 635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1009"/>
              <a:gd name="T145" fmla="*/ 0 h 635"/>
              <a:gd name="T146" fmla="*/ 1009 w 1009"/>
              <a:gd name="T147" fmla="*/ 635 h 635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1009" h="635">
                <a:moveTo>
                  <a:pt x="937" y="134"/>
                </a:moveTo>
                <a:lnTo>
                  <a:pt x="929" y="130"/>
                </a:lnTo>
                <a:lnTo>
                  <a:pt x="913" y="126"/>
                </a:lnTo>
                <a:lnTo>
                  <a:pt x="897" y="124"/>
                </a:lnTo>
                <a:lnTo>
                  <a:pt x="881" y="126"/>
                </a:lnTo>
                <a:lnTo>
                  <a:pt x="861" y="129"/>
                </a:lnTo>
                <a:lnTo>
                  <a:pt x="845" y="131"/>
                </a:lnTo>
                <a:lnTo>
                  <a:pt x="826" y="136"/>
                </a:lnTo>
                <a:lnTo>
                  <a:pt x="808" y="141"/>
                </a:lnTo>
                <a:lnTo>
                  <a:pt x="786" y="149"/>
                </a:lnTo>
                <a:lnTo>
                  <a:pt x="765" y="156"/>
                </a:lnTo>
                <a:lnTo>
                  <a:pt x="746" y="165"/>
                </a:lnTo>
                <a:lnTo>
                  <a:pt x="726" y="173"/>
                </a:lnTo>
                <a:lnTo>
                  <a:pt x="702" y="182"/>
                </a:lnTo>
                <a:lnTo>
                  <a:pt x="680" y="190"/>
                </a:lnTo>
                <a:lnTo>
                  <a:pt x="654" y="198"/>
                </a:lnTo>
                <a:lnTo>
                  <a:pt x="629" y="205"/>
                </a:lnTo>
                <a:lnTo>
                  <a:pt x="612" y="209"/>
                </a:lnTo>
                <a:lnTo>
                  <a:pt x="595" y="211"/>
                </a:lnTo>
                <a:lnTo>
                  <a:pt x="575" y="211"/>
                </a:lnTo>
                <a:lnTo>
                  <a:pt x="555" y="208"/>
                </a:lnTo>
                <a:lnTo>
                  <a:pt x="541" y="205"/>
                </a:lnTo>
                <a:lnTo>
                  <a:pt x="530" y="200"/>
                </a:lnTo>
                <a:lnTo>
                  <a:pt x="520" y="194"/>
                </a:lnTo>
                <a:lnTo>
                  <a:pt x="513" y="188"/>
                </a:lnTo>
                <a:lnTo>
                  <a:pt x="509" y="179"/>
                </a:lnTo>
                <a:lnTo>
                  <a:pt x="504" y="170"/>
                </a:lnTo>
                <a:lnTo>
                  <a:pt x="504" y="161"/>
                </a:lnTo>
                <a:lnTo>
                  <a:pt x="508" y="150"/>
                </a:lnTo>
                <a:lnTo>
                  <a:pt x="513" y="138"/>
                </a:lnTo>
                <a:lnTo>
                  <a:pt x="520" y="129"/>
                </a:lnTo>
                <a:lnTo>
                  <a:pt x="529" y="118"/>
                </a:lnTo>
                <a:lnTo>
                  <a:pt x="538" y="112"/>
                </a:lnTo>
                <a:lnTo>
                  <a:pt x="551" y="102"/>
                </a:lnTo>
                <a:lnTo>
                  <a:pt x="568" y="93"/>
                </a:lnTo>
                <a:lnTo>
                  <a:pt x="585" y="87"/>
                </a:lnTo>
                <a:lnTo>
                  <a:pt x="603" y="83"/>
                </a:lnTo>
                <a:lnTo>
                  <a:pt x="618" y="78"/>
                </a:lnTo>
                <a:lnTo>
                  <a:pt x="636" y="72"/>
                </a:lnTo>
                <a:lnTo>
                  <a:pt x="650" y="65"/>
                </a:lnTo>
                <a:lnTo>
                  <a:pt x="663" y="57"/>
                </a:lnTo>
                <a:lnTo>
                  <a:pt x="674" y="49"/>
                </a:lnTo>
                <a:lnTo>
                  <a:pt x="678" y="39"/>
                </a:lnTo>
                <a:lnTo>
                  <a:pt x="676" y="28"/>
                </a:lnTo>
                <a:lnTo>
                  <a:pt x="669" y="17"/>
                </a:lnTo>
                <a:lnTo>
                  <a:pt x="661" y="10"/>
                </a:lnTo>
                <a:lnTo>
                  <a:pt x="651" y="5"/>
                </a:lnTo>
                <a:lnTo>
                  <a:pt x="639" y="1"/>
                </a:lnTo>
                <a:lnTo>
                  <a:pt x="622" y="0"/>
                </a:lnTo>
                <a:lnTo>
                  <a:pt x="606" y="0"/>
                </a:lnTo>
                <a:lnTo>
                  <a:pt x="582" y="1"/>
                </a:lnTo>
                <a:lnTo>
                  <a:pt x="559" y="3"/>
                </a:lnTo>
                <a:lnTo>
                  <a:pt x="543" y="7"/>
                </a:lnTo>
                <a:lnTo>
                  <a:pt x="521" y="13"/>
                </a:lnTo>
                <a:lnTo>
                  <a:pt x="497" y="21"/>
                </a:lnTo>
                <a:lnTo>
                  <a:pt x="481" y="30"/>
                </a:lnTo>
                <a:lnTo>
                  <a:pt x="461" y="40"/>
                </a:lnTo>
                <a:lnTo>
                  <a:pt x="443" y="49"/>
                </a:lnTo>
                <a:lnTo>
                  <a:pt x="423" y="61"/>
                </a:lnTo>
                <a:lnTo>
                  <a:pt x="395" y="78"/>
                </a:lnTo>
                <a:lnTo>
                  <a:pt x="375" y="90"/>
                </a:lnTo>
                <a:lnTo>
                  <a:pt x="358" y="100"/>
                </a:lnTo>
                <a:lnTo>
                  <a:pt x="333" y="110"/>
                </a:lnTo>
                <a:lnTo>
                  <a:pt x="310" y="117"/>
                </a:lnTo>
                <a:lnTo>
                  <a:pt x="287" y="123"/>
                </a:lnTo>
                <a:lnTo>
                  <a:pt x="262" y="127"/>
                </a:lnTo>
                <a:lnTo>
                  <a:pt x="238" y="131"/>
                </a:lnTo>
                <a:lnTo>
                  <a:pt x="218" y="133"/>
                </a:lnTo>
                <a:lnTo>
                  <a:pt x="197" y="135"/>
                </a:lnTo>
                <a:lnTo>
                  <a:pt x="176" y="135"/>
                </a:lnTo>
                <a:lnTo>
                  <a:pt x="156" y="136"/>
                </a:lnTo>
                <a:lnTo>
                  <a:pt x="139" y="135"/>
                </a:lnTo>
                <a:lnTo>
                  <a:pt x="141" y="152"/>
                </a:lnTo>
                <a:lnTo>
                  <a:pt x="146" y="173"/>
                </a:lnTo>
                <a:lnTo>
                  <a:pt x="152" y="195"/>
                </a:lnTo>
                <a:lnTo>
                  <a:pt x="162" y="220"/>
                </a:lnTo>
                <a:lnTo>
                  <a:pt x="169" y="241"/>
                </a:lnTo>
                <a:lnTo>
                  <a:pt x="178" y="258"/>
                </a:lnTo>
                <a:lnTo>
                  <a:pt x="183" y="275"/>
                </a:lnTo>
                <a:lnTo>
                  <a:pt x="184" y="291"/>
                </a:lnTo>
                <a:lnTo>
                  <a:pt x="183" y="305"/>
                </a:lnTo>
                <a:lnTo>
                  <a:pt x="178" y="317"/>
                </a:lnTo>
                <a:lnTo>
                  <a:pt x="172" y="326"/>
                </a:lnTo>
                <a:lnTo>
                  <a:pt x="166" y="334"/>
                </a:lnTo>
                <a:lnTo>
                  <a:pt x="157" y="340"/>
                </a:lnTo>
                <a:lnTo>
                  <a:pt x="148" y="343"/>
                </a:lnTo>
                <a:lnTo>
                  <a:pt x="140" y="345"/>
                </a:lnTo>
                <a:lnTo>
                  <a:pt x="128" y="344"/>
                </a:lnTo>
                <a:lnTo>
                  <a:pt x="119" y="341"/>
                </a:lnTo>
                <a:lnTo>
                  <a:pt x="107" y="338"/>
                </a:lnTo>
                <a:lnTo>
                  <a:pt x="99" y="334"/>
                </a:lnTo>
                <a:lnTo>
                  <a:pt x="87" y="328"/>
                </a:lnTo>
                <a:lnTo>
                  <a:pt x="78" y="323"/>
                </a:lnTo>
                <a:lnTo>
                  <a:pt x="68" y="319"/>
                </a:lnTo>
                <a:lnTo>
                  <a:pt x="58" y="315"/>
                </a:lnTo>
                <a:lnTo>
                  <a:pt x="39" y="315"/>
                </a:lnTo>
                <a:lnTo>
                  <a:pt x="28" y="319"/>
                </a:lnTo>
                <a:lnTo>
                  <a:pt x="19" y="325"/>
                </a:lnTo>
                <a:lnTo>
                  <a:pt x="13" y="334"/>
                </a:lnTo>
                <a:lnTo>
                  <a:pt x="7" y="345"/>
                </a:lnTo>
                <a:lnTo>
                  <a:pt x="3" y="357"/>
                </a:lnTo>
                <a:lnTo>
                  <a:pt x="0" y="369"/>
                </a:lnTo>
                <a:lnTo>
                  <a:pt x="0" y="383"/>
                </a:lnTo>
                <a:lnTo>
                  <a:pt x="2" y="396"/>
                </a:lnTo>
                <a:lnTo>
                  <a:pt x="5" y="410"/>
                </a:lnTo>
                <a:lnTo>
                  <a:pt x="12" y="423"/>
                </a:lnTo>
                <a:lnTo>
                  <a:pt x="19" y="438"/>
                </a:lnTo>
                <a:lnTo>
                  <a:pt x="29" y="452"/>
                </a:lnTo>
                <a:lnTo>
                  <a:pt x="41" y="460"/>
                </a:lnTo>
                <a:lnTo>
                  <a:pt x="55" y="469"/>
                </a:lnTo>
                <a:lnTo>
                  <a:pt x="68" y="476"/>
                </a:lnTo>
                <a:lnTo>
                  <a:pt x="84" y="479"/>
                </a:lnTo>
                <a:lnTo>
                  <a:pt x="97" y="482"/>
                </a:lnTo>
                <a:lnTo>
                  <a:pt x="118" y="482"/>
                </a:lnTo>
                <a:lnTo>
                  <a:pt x="134" y="480"/>
                </a:lnTo>
                <a:lnTo>
                  <a:pt x="153" y="479"/>
                </a:lnTo>
                <a:lnTo>
                  <a:pt x="168" y="479"/>
                </a:lnTo>
                <a:lnTo>
                  <a:pt x="177" y="485"/>
                </a:lnTo>
                <a:lnTo>
                  <a:pt x="180" y="495"/>
                </a:lnTo>
                <a:lnTo>
                  <a:pt x="180" y="506"/>
                </a:lnTo>
                <a:lnTo>
                  <a:pt x="175" y="522"/>
                </a:lnTo>
                <a:lnTo>
                  <a:pt x="170" y="537"/>
                </a:lnTo>
                <a:lnTo>
                  <a:pt x="164" y="550"/>
                </a:lnTo>
                <a:lnTo>
                  <a:pt x="156" y="568"/>
                </a:lnTo>
                <a:lnTo>
                  <a:pt x="146" y="583"/>
                </a:lnTo>
                <a:lnTo>
                  <a:pt x="137" y="598"/>
                </a:lnTo>
                <a:lnTo>
                  <a:pt x="126" y="612"/>
                </a:lnTo>
                <a:lnTo>
                  <a:pt x="118" y="623"/>
                </a:lnTo>
                <a:lnTo>
                  <a:pt x="100" y="635"/>
                </a:lnTo>
                <a:lnTo>
                  <a:pt x="932" y="634"/>
                </a:lnTo>
                <a:lnTo>
                  <a:pt x="933" y="621"/>
                </a:lnTo>
                <a:lnTo>
                  <a:pt x="936" y="609"/>
                </a:lnTo>
                <a:lnTo>
                  <a:pt x="941" y="598"/>
                </a:lnTo>
                <a:lnTo>
                  <a:pt x="945" y="588"/>
                </a:lnTo>
                <a:lnTo>
                  <a:pt x="951" y="578"/>
                </a:lnTo>
                <a:lnTo>
                  <a:pt x="959" y="567"/>
                </a:lnTo>
                <a:lnTo>
                  <a:pt x="968" y="557"/>
                </a:lnTo>
                <a:lnTo>
                  <a:pt x="976" y="548"/>
                </a:lnTo>
                <a:lnTo>
                  <a:pt x="987" y="538"/>
                </a:lnTo>
                <a:lnTo>
                  <a:pt x="995" y="530"/>
                </a:lnTo>
                <a:lnTo>
                  <a:pt x="1001" y="520"/>
                </a:lnTo>
                <a:lnTo>
                  <a:pt x="1006" y="509"/>
                </a:lnTo>
                <a:lnTo>
                  <a:pt x="1009" y="494"/>
                </a:lnTo>
                <a:lnTo>
                  <a:pt x="1008" y="480"/>
                </a:lnTo>
                <a:lnTo>
                  <a:pt x="1005" y="470"/>
                </a:lnTo>
                <a:lnTo>
                  <a:pt x="1000" y="461"/>
                </a:lnTo>
                <a:lnTo>
                  <a:pt x="993" y="453"/>
                </a:lnTo>
                <a:lnTo>
                  <a:pt x="984" y="446"/>
                </a:lnTo>
                <a:lnTo>
                  <a:pt x="973" y="442"/>
                </a:lnTo>
                <a:lnTo>
                  <a:pt x="960" y="439"/>
                </a:lnTo>
                <a:lnTo>
                  <a:pt x="946" y="438"/>
                </a:lnTo>
                <a:lnTo>
                  <a:pt x="930" y="439"/>
                </a:lnTo>
                <a:lnTo>
                  <a:pt x="916" y="441"/>
                </a:lnTo>
                <a:lnTo>
                  <a:pt x="902" y="444"/>
                </a:lnTo>
                <a:lnTo>
                  <a:pt x="883" y="449"/>
                </a:lnTo>
                <a:lnTo>
                  <a:pt x="868" y="453"/>
                </a:lnTo>
                <a:lnTo>
                  <a:pt x="851" y="456"/>
                </a:lnTo>
                <a:lnTo>
                  <a:pt x="832" y="458"/>
                </a:lnTo>
                <a:lnTo>
                  <a:pt x="816" y="458"/>
                </a:lnTo>
                <a:lnTo>
                  <a:pt x="803" y="455"/>
                </a:lnTo>
                <a:lnTo>
                  <a:pt x="789" y="451"/>
                </a:lnTo>
                <a:lnTo>
                  <a:pt x="777" y="445"/>
                </a:lnTo>
                <a:lnTo>
                  <a:pt x="767" y="437"/>
                </a:lnTo>
                <a:lnTo>
                  <a:pt x="760" y="424"/>
                </a:lnTo>
                <a:lnTo>
                  <a:pt x="757" y="411"/>
                </a:lnTo>
                <a:lnTo>
                  <a:pt x="759" y="398"/>
                </a:lnTo>
                <a:lnTo>
                  <a:pt x="764" y="384"/>
                </a:lnTo>
                <a:lnTo>
                  <a:pt x="769" y="374"/>
                </a:lnTo>
                <a:lnTo>
                  <a:pt x="778" y="364"/>
                </a:lnTo>
                <a:lnTo>
                  <a:pt x="789" y="355"/>
                </a:lnTo>
                <a:lnTo>
                  <a:pt x="799" y="348"/>
                </a:lnTo>
                <a:lnTo>
                  <a:pt x="811" y="341"/>
                </a:lnTo>
                <a:lnTo>
                  <a:pt x="824" y="337"/>
                </a:lnTo>
                <a:lnTo>
                  <a:pt x="837" y="334"/>
                </a:lnTo>
                <a:lnTo>
                  <a:pt x="851" y="332"/>
                </a:lnTo>
                <a:lnTo>
                  <a:pt x="869" y="329"/>
                </a:lnTo>
                <a:lnTo>
                  <a:pt x="887" y="327"/>
                </a:lnTo>
                <a:lnTo>
                  <a:pt x="903" y="324"/>
                </a:lnTo>
                <a:lnTo>
                  <a:pt x="918" y="318"/>
                </a:lnTo>
                <a:lnTo>
                  <a:pt x="928" y="311"/>
                </a:lnTo>
                <a:lnTo>
                  <a:pt x="937" y="301"/>
                </a:lnTo>
                <a:lnTo>
                  <a:pt x="945" y="291"/>
                </a:lnTo>
                <a:lnTo>
                  <a:pt x="949" y="281"/>
                </a:lnTo>
                <a:lnTo>
                  <a:pt x="952" y="267"/>
                </a:lnTo>
                <a:lnTo>
                  <a:pt x="953" y="250"/>
                </a:lnTo>
                <a:lnTo>
                  <a:pt x="951" y="237"/>
                </a:lnTo>
                <a:lnTo>
                  <a:pt x="950" y="220"/>
                </a:lnTo>
                <a:lnTo>
                  <a:pt x="949" y="201"/>
                </a:lnTo>
                <a:lnTo>
                  <a:pt x="948" y="177"/>
                </a:lnTo>
                <a:lnTo>
                  <a:pt x="948" y="155"/>
                </a:lnTo>
                <a:lnTo>
                  <a:pt x="949" y="141"/>
                </a:lnTo>
                <a:lnTo>
                  <a:pt x="937" y="134"/>
                </a:lnTo>
                <a:close/>
              </a:path>
            </a:pathLst>
          </a:custGeom>
          <a:solidFill>
            <a:srgbClr val="33660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4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Freeform 11"/>
          <p:cNvSpPr>
            <a:spLocks/>
          </p:cNvSpPr>
          <p:nvPr/>
        </p:nvSpPr>
        <p:spPr bwMode="auto">
          <a:xfrm>
            <a:off x="3991150" y="4215828"/>
            <a:ext cx="1468610" cy="769442"/>
          </a:xfrm>
          <a:custGeom>
            <a:avLst/>
            <a:gdLst>
              <a:gd name="T0" fmla="*/ 244493670 w 1092"/>
              <a:gd name="T1" fmla="*/ 179864591 h 531"/>
              <a:gd name="T2" fmla="*/ 325992051 w 1092"/>
              <a:gd name="T3" fmla="*/ 171929558 h 531"/>
              <a:gd name="T4" fmla="*/ 461822260 w 1092"/>
              <a:gd name="T5" fmla="*/ 142833896 h 531"/>
              <a:gd name="T6" fmla="*/ 617409364 w 1092"/>
              <a:gd name="T7" fmla="*/ 105803175 h 531"/>
              <a:gd name="T8" fmla="*/ 765588381 w 1092"/>
              <a:gd name="T9" fmla="*/ 52900774 h 531"/>
              <a:gd name="T10" fmla="*/ 901417117 w 1092"/>
              <a:gd name="T11" fmla="*/ 10579505 h 531"/>
              <a:gd name="T12" fmla="*/ 985385908 w 1092"/>
              <a:gd name="T13" fmla="*/ 0 h 531"/>
              <a:gd name="T14" fmla="*/ 1079231624 w 1092"/>
              <a:gd name="T15" fmla="*/ 7935036 h 531"/>
              <a:gd name="T16" fmla="*/ 1158259595 w 1092"/>
              <a:gd name="T17" fmla="*/ 29095675 h 531"/>
              <a:gd name="T18" fmla="*/ 1207652077 w 1092"/>
              <a:gd name="T19" fmla="*/ 63481915 h 531"/>
              <a:gd name="T20" fmla="*/ 1227409070 w 1092"/>
              <a:gd name="T21" fmla="*/ 116382702 h 531"/>
              <a:gd name="T22" fmla="*/ 1215061735 w 1092"/>
              <a:gd name="T23" fmla="*/ 174574027 h 531"/>
              <a:gd name="T24" fmla="*/ 1163198843 w 1092"/>
              <a:gd name="T25" fmla="*/ 259216597 h 531"/>
              <a:gd name="T26" fmla="*/ 1140973012 w 1092"/>
              <a:gd name="T27" fmla="*/ 330633519 h 531"/>
              <a:gd name="T28" fmla="*/ 1140973012 w 1092"/>
              <a:gd name="T29" fmla="*/ 386178750 h 531"/>
              <a:gd name="T30" fmla="*/ 1175547749 w 1092"/>
              <a:gd name="T31" fmla="*/ 452305210 h 531"/>
              <a:gd name="T32" fmla="*/ 1237287566 w 1092"/>
              <a:gd name="T33" fmla="*/ 499917033 h 531"/>
              <a:gd name="T34" fmla="*/ 1318785947 w 1092"/>
              <a:gd name="T35" fmla="*/ 523722132 h 531"/>
              <a:gd name="T36" fmla="*/ 1390405832 w 1092"/>
              <a:gd name="T37" fmla="*/ 523722132 h 531"/>
              <a:gd name="T38" fmla="*/ 1462025716 w 1092"/>
              <a:gd name="T39" fmla="*/ 502561502 h 531"/>
              <a:gd name="T40" fmla="*/ 1541053687 w 1092"/>
              <a:gd name="T41" fmla="*/ 457595774 h 531"/>
              <a:gd name="T42" fmla="*/ 1602795076 w 1092"/>
              <a:gd name="T43" fmla="*/ 407339380 h 531"/>
              <a:gd name="T44" fmla="*/ 1642309061 w 1092"/>
              <a:gd name="T45" fmla="*/ 343857490 h 531"/>
              <a:gd name="T46" fmla="*/ 1657127199 w 1092"/>
              <a:gd name="T47" fmla="*/ 259216597 h 531"/>
              <a:gd name="T48" fmla="*/ 1681823440 w 1092"/>
              <a:gd name="T49" fmla="*/ 203669690 h 531"/>
              <a:gd name="T50" fmla="*/ 1741094418 w 1092"/>
              <a:gd name="T51" fmla="*/ 166638994 h 531"/>
              <a:gd name="T52" fmla="*/ 1844820201 w 1092"/>
              <a:gd name="T53" fmla="*/ 132252767 h 531"/>
              <a:gd name="T54" fmla="*/ 1943605165 w 1092"/>
              <a:gd name="T55" fmla="*/ 103157079 h 531"/>
              <a:gd name="T56" fmla="*/ 2121418100 w 1092"/>
              <a:gd name="T57" fmla="*/ 68770853 h 531"/>
              <a:gd name="T58" fmla="*/ 2147483647 w 1092"/>
              <a:gd name="T59" fmla="*/ 58191351 h 531"/>
              <a:gd name="T60" fmla="*/ 2147483647 w 1092"/>
              <a:gd name="T61" fmla="*/ 71416948 h 531"/>
              <a:gd name="T62" fmla="*/ 2147483647 w 1092"/>
              <a:gd name="T63" fmla="*/ 150768928 h 531"/>
              <a:gd name="T64" fmla="*/ 2147483647 w 1092"/>
              <a:gd name="T65" fmla="*/ 277731132 h 531"/>
              <a:gd name="T66" fmla="*/ 2147483647 w 1092"/>
              <a:gd name="T67" fmla="*/ 394113783 h 531"/>
              <a:gd name="T68" fmla="*/ 2147483647 w 1092"/>
              <a:gd name="T69" fmla="*/ 481400872 h 531"/>
              <a:gd name="T70" fmla="*/ 2147483647 w 1092"/>
              <a:gd name="T71" fmla="*/ 544882762 h 531"/>
              <a:gd name="T72" fmla="*/ 2147483647 w 1092"/>
              <a:gd name="T73" fmla="*/ 587204021 h 531"/>
              <a:gd name="T74" fmla="*/ 2147483647 w 1092"/>
              <a:gd name="T75" fmla="*/ 613655215 h 531"/>
              <a:gd name="T76" fmla="*/ 2147483647 w 1092"/>
              <a:gd name="T77" fmla="*/ 608364651 h 531"/>
              <a:gd name="T78" fmla="*/ 2147483647 w 1092"/>
              <a:gd name="T79" fmla="*/ 581913457 h 531"/>
              <a:gd name="T80" fmla="*/ 2147483647 w 1092"/>
              <a:gd name="T81" fmla="*/ 552817795 h 531"/>
              <a:gd name="T82" fmla="*/ 2147483647 w 1092"/>
              <a:gd name="T83" fmla="*/ 536947729 h 531"/>
              <a:gd name="T84" fmla="*/ 2147483647 w 1092"/>
              <a:gd name="T85" fmla="*/ 552817795 h 531"/>
              <a:gd name="T86" fmla="*/ 2147483647 w 1092"/>
              <a:gd name="T87" fmla="*/ 600429618 h 531"/>
              <a:gd name="T88" fmla="*/ 2147483647 w 1092"/>
              <a:gd name="T89" fmla="*/ 663911508 h 531"/>
              <a:gd name="T90" fmla="*/ 2147483647 w 1092"/>
              <a:gd name="T91" fmla="*/ 727391771 h 531"/>
              <a:gd name="T92" fmla="*/ 2147483647 w 1092"/>
              <a:gd name="T93" fmla="*/ 814678759 h 531"/>
              <a:gd name="T94" fmla="*/ 2147483647 w 1092"/>
              <a:gd name="T95" fmla="*/ 888741980 h 531"/>
              <a:gd name="T96" fmla="*/ 2147483647 w 1092"/>
              <a:gd name="T97" fmla="*/ 933707708 h 531"/>
              <a:gd name="T98" fmla="*/ 2147483647 w 1092"/>
              <a:gd name="T99" fmla="*/ 981317906 h 531"/>
              <a:gd name="T100" fmla="*/ 2147483647 w 1092"/>
              <a:gd name="T101" fmla="*/ 999834067 h 531"/>
              <a:gd name="T102" fmla="*/ 2147483647 w 1092"/>
              <a:gd name="T103" fmla="*/ 997189598 h 531"/>
              <a:gd name="T104" fmla="*/ 2147483647 w 1092"/>
              <a:gd name="T105" fmla="*/ 991899034 h 531"/>
              <a:gd name="T106" fmla="*/ 2147483647 w 1092"/>
              <a:gd name="T107" fmla="*/ 1020994696 h 531"/>
              <a:gd name="T108" fmla="*/ 2147483647 w 1092"/>
              <a:gd name="T109" fmla="*/ 1058025392 h 531"/>
              <a:gd name="T110" fmla="*/ 2147483647 w 1092"/>
              <a:gd name="T111" fmla="*/ 1129442314 h 531"/>
              <a:gd name="T112" fmla="*/ 2147483647 w 1092"/>
              <a:gd name="T113" fmla="*/ 1216729303 h 531"/>
              <a:gd name="T114" fmla="*/ 2147483647 w 1092"/>
              <a:gd name="T115" fmla="*/ 1304016291 h 531"/>
              <a:gd name="T116" fmla="*/ 2147483647 w 1092"/>
              <a:gd name="T117" fmla="*/ 1380723777 h 531"/>
              <a:gd name="T118" fmla="*/ 0 w 1092"/>
              <a:gd name="T119" fmla="*/ 1399238312 h 53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092"/>
              <a:gd name="T181" fmla="*/ 0 h 531"/>
              <a:gd name="T182" fmla="*/ 1092 w 1092"/>
              <a:gd name="T183" fmla="*/ 531 h 531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092" h="531">
                <a:moveTo>
                  <a:pt x="0" y="529"/>
                </a:moveTo>
                <a:lnTo>
                  <a:pt x="99" y="68"/>
                </a:lnTo>
                <a:lnTo>
                  <a:pt x="114" y="67"/>
                </a:lnTo>
                <a:lnTo>
                  <a:pt x="132" y="65"/>
                </a:lnTo>
                <a:lnTo>
                  <a:pt x="163" y="59"/>
                </a:lnTo>
                <a:lnTo>
                  <a:pt x="187" y="54"/>
                </a:lnTo>
                <a:lnTo>
                  <a:pt x="217" y="48"/>
                </a:lnTo>
                <a:lnTo>
                  <a:pt x="250" y="40"/>
                </a:lnTo>
                <a:lnTo>
                  <a:pt x="281" y="30"/>
                </a:lnTo>
                <a:lnTo>
                  <a:pt x="310" y="20"/>
                </a:lnTo>
                <a:lnTo>
                  <a:pt x="343" y="9"/>
                </a:lnTo>
                <a:lnTo>
                  <a:pt x="365" y="4"/>
                </a:lnTo>
                <a:lnTo>
                  <a:pt x="383" y="1"/>
                </a:lnTo>
                <a:lnTo>
                  <a:pt x="399" y="0"/>
                </a:lnTo>
                <a:lnTo>
                  <a:pt x="415" y="0"/>
                </a:lnTo>
                <a:lnTo>
                  <a:pt x="437" y="3"/>
                </a:lnTo>
                <a:lnTo>
                  <a:pt x="453" y="6"/>
                </a:lnTo>
                <a:lnTo>
                  <a:pt x="469" y="11"/>
                </a:lnTo>
                <a:lnTo>
                  <a:pt x="481" y="17"/>
                </a:lnTo>
                <a:lnTo>
                  <a:pt x="489" y="24"/>
                </a:lnTo>
                <a:lnTo>
                  <a:pt x="495" y="35"/>
                </a:lnTo>
                <a:lnTo>
                  <a:pt x="497" y="44"/>
                </a:lnTo>
                <a:lnTo>
                  <a:pt x="496" y="55"/>
                </a:lnTo>
                <a:lnTo>
                  <a:pt x="492" y="66"/>
                </a:lnTo>
                <a:lnTo>
                  <a:pt x="482" y="81"/>
                </a:lnTo>
                <a:lnTo>
                  <a:pt x="471" y="98"/>
                </a:lnTo>
                <a:lnTo>
                  <a:pt x="465" y="113"/>
                </a:lnTo>
                <a:lnTo>
                  <a:pt x="462" y="125"/>
                </a:lnTo>
                <a:lnTo>
                  <a:pt x="461" y="137"/>
                </a:lnTo>
                <a:lnTo>
                  <a:pt x="462" y="146"/>
                </a:lnTo>
                <a:lnTo>
                  <a:pt x="467" y="158"/>
                </a:lnTo>
                <a:lnTo>
                  <a:pt x="476" y="171"/>
                </a:lnTo>
                <a:lnTo>
                  <a:pt x="489" y="182"/>
                </a:lnTo>
                <a:lnTo>
                  <a:pt x="501" y="189"/>
                </a:lnTo>
                <a:lnTo>
                  <a:pt x="516" y="194"/>
                </a:lnTo>
                <a:lnTo>
                  <a:pt x="534" y="198"/>
                </a:lnTo>
                <a:lnTo>
                  <a:pt x="547" y="200"/>
                </a:lnTo>
                <a:lnTo>
                  <a:pt x="563" y="198"/>
                </a:lnTo>
                <a:lnTo>
                  <a:pt x="578" y="195"/>
                </a:lnTo>
                <a:lnTo>
                  <a:pt x="592" y="190"/>
                </a:lnTo>
                <a:lnTo>
                  <a:pt x="608" y="183"/>
                </a:lnTo>
                <a:lnTo>
                  <a:pt x="624" y="173"/>
                </a:lnTo>
                <a:lnTo>
                  <a:pt x="638" y="164"/>
                </a:lnTo>
                <a:lnTo>
                  <a:pt x="649" y="154"/>
                </a:lnTo>
                <a:lnTo>
                  <a:pt x="658" y="143"/>
                </a:lnTo>
                <a:lnTo>
                  <a:pt x="665" y="130"/>
                </a:lnTo>
                <a:lnTo>
                  <a:pt x="669" y="115"/>
                </a:lnTo>
                <a:lnTo>
                  <a:pt x="671" y="98"/>
                </a:lnTo>
                <a:lnTo>
                  <a:pt x="677" y="84"/>
                </a:lnTo>
                <a:lnTo>
                  <a:pt x="681" y="77"/>
                </a:lnTo>
                <a:lnTo>
                  <a:pt x="690" y="70"/>
                </a:lnTo>
                <a:lnTo>
                  <a:pt x="705" y="63"/>
                </a:lnTo>
                <a:lnTo>
                  <a:pt x="726" y="56"/>
                </a:lnTo>
                <a:lnTo>
                  <a:pt x="747" y="50"/>
                </a:lnTo>
                <a:lnTo>
                  <a:pt x="767" y="44"/>
                </a:lnTo>
                <a:lnTo>
                  <a:pt x="787" y="39"/>
                </a:lnTo>
                <a:lnTo>
                  <a:pt x="817" y="33"/>
                </a:lnTo>
                <a:lnTo>
                  <a:pt x="859" y="26"/>
                </a:lnTo>
                <a:lnTo>
                  <a:pt x="905" y="22"/>
                </a:lnTo>
                <a:lnTo>
                  <a:pt x="956" y="22"/>
                </a:lnTo>
                <a:lnTo>
                  <a:pt x="1005" y="22"/>
                </a:lnTo>
                <a:lnTo>
                  <a:pt x="1050" y="27"/>
                </a:lnTo>
                <a:lnTo>
                  <a:pt x="1052" y="41"/>
                </a:lnTo>
                <a:lnTo>
                  <a:pt x="1055" y="57"/>
                </a:lnTo>
                <a:lnTo>
                  <a:pt x="1061" y="80"/>
                </a:lnTo>
                <a:lnTo>
                  <a:pt x="1071" y="105"/>
                </a:lnTo>
                <a:lnTo>
                  <a:pt x="1080" y="131"/>
                </a:lnTo>
                <a:lnTo>
                  <a:pt x="1086" y="149"/>
                </a:lnTo>
                <a:lnTo>
                  <a:pt x="1090" y="167"/>
                </a:lnTo>
                <a:lnTo>
                  <a:pt x="1092" y="182"/>
                </a:lnTo>
                <a:lnTo>
                  <a:pt x="1091" y="193"/>
                </a:lnTo>
                <a:lnTo>
                  <a:pt x="1087" y="206"/>
                </a:lnTo>
                <a:lnTo>
                  <a:pt x="1081" y="216"/>
                </a:lnTo>
                <a:lnTo>
                  <a:pt x="1076" y="222"/>
                </a:lnTo>
                <a:lnTo>
                  <a:pt x="1069" y="227"/>
                </a:lnTo>
                <a:lnTo>
                  <a:pt x="1058" y="232"/>
                </a:lnTo>
                <a:lnTo>
                  <a:pt x="1045" y="233"/>
                </a:lnTo>
                <a:lnTo>
                  <a:pt x="1032" y="230"/>
                </a:lnTo>
                <a:lnTo>
                  <a:pt x="1019" y="226"/>
                </a:lnTo>
                <a:lnTo>
                  <a:pt x="1005" y="220"/>
                </a:lnTo>
                <a:lnTo>
                  <a:pt x="994" y="213"/>
                </a:lnTo>
                <a:lnTo>
                  <a:pt x="983" y="209"/>
                </a:lnTo>
                <a:lnTo>
                  <a:pt x="971" y="205"/>
                </a:lnTo>
                <a:lnTo>
                  <a:pt x="958" y="203"/>
                </a:lnTo>
                <a:lnTo>
                  <a:pt x="947" y="204"/>
                </a:lnTo>
                <a:lnTo>
                  <a:pt x="936" y="209"/>
                </a:lnTo>
                <a:lnTo>
                  <a:pt x="927" y="217"/>
                </a:lnTo>
                <a:lnTo>
                  <a:pt x="920" y="227"/>
                </a:lnTo>
                <a:lnTo>
                  <a:pt x="914" y="240"/>
                </a:lnTo>
                <a:lnTo>
                  <a:pt x="911" y="251"/>
                </a:lnTo>
                <a:lnTo>
                  <a:pt x="908" y="261"/>
                </a:lnTo>
                <a:lnTo>
                  <a:pt x="907" y="275"/>
                </a:lnTo>
                <a:lnTo>
                  <a:pt x="910" y="292"/>
                </a:lnTo>
                <a:lnTo>
                  <a:pt x="915" y="308"/>
                </a:lnTo>
                <a:lnTo>
                  <a:pt x="923" y="322"/>
                </a:lnTo>
                <a:lnTo>
                  <a:pt x="932" y="336"/>
                </a:lnTo>
                <a:lnTo>
                  <a:pt x="937" y="343"/>
                </a:lnTo>
                <a:lnTo>
                  <a:pt x="949" y="353"/>
                </a:lnTo>
                <a:lnTo>
                  <a:pt x="961" y="363"/>
                </a:lnTo>
                <a:lnTo>
                  <a:pt x="976" y="371"/>
                </a:lnTo>
                <a:lnTo>
                  <a:pt x="994" y="376"/>
                </a:lnTo>
                <a:lnTo>
                  <a:pt x="1009" y="378"/>
                </a:lnTo>
                <a:lnTo>
                  <a:pt x="1028" y="379"/>
                </a:lnTo>
                <a:lnTo>
                  <a:pt x="1046" y="377"/>
                </a:lnTo>
                <a:lnTo>
                  <a:pt x="1061" y="376"/>
                </a:lnTo>
                <a:lnTo>
                  <a:pt x="1076" y="375"/>
                </a:lnTo>
                <a:lnTo>
                  <a:pt x="1084" y="379"/>
                </a:lnTo>
                <a:lnTo>
                  <a:pt x="1087" y="386"/>
                </a:lnTo>
                <a:lnTo>
                  <a:pt x="1088" y="393"/>
                </a:lnTo>
                <a:lnTo>
                  <a:pt x="1087" y="400"/>
                </a:lnTo>
                <a:lnTo>
                  <a:pt x="1083" y="415"/>
                </a:lnTo>
                <a:lnTo>
                  <a:pt x="1078" y="427"/>
                </a:lnTo>
                <a:lnTo>
                  <a:pt x="1072" y="442"/>
                </a:lnTo>
                <a:lnTo>
                  <a:pt x="1062" y="460"/>
                </a:lnTo>
                <a:lnTo>
                  <a:pt x="1052" y="477"/>
                </a:lnTo>
                <a:lnTo>
                  <a:pt x="1042" y="493"/>
                </a:lnTo>
                <a:lnTo>
                  <a:pt x="1030" y="510"/>
                </a:lnTo>
                <a:lnTo>
                  <a:pt x="1019" y="522"/>
                </a:lnTo>
                <a:lnTo>
                  <a:pt x="1008" y="531"/>
                </a:lnTo>
                <a:lnTo>
                  <a:pt x="0" y="529"/>
                </a:lnTo>
                <a:close/>
              </a:path>
            </a:pathLst>
          </a:custGeom>
          <a:solidFill>
            <a:srgbClr val="336699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4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327465" y="1467068"/>
            <a:ext cx="3473854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u="none" dirty="0"/>
              <a:t>Application-specific functionality </a:t>
            </a:r>
          </a:p>
        </p:txBody>
      </p:sp>
      <p:sp>
        <p:nvSpPr>
          <p:cNvPr id="16" name="Line 32"/>
          <p:cNvSpPr>
            <a:spLocks noChangeShapeType="1"/>
          </p:cNvSpPr>
          <p:nvPr/>
        </p:nvSpPr>
        <p:spPr bwMode="auto">
          <a:xfrm flipV="1">
            <a:off x="5135879" y="2654657"/>
            <a:ext cx="427879" cy="160253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 sz="1000" u="none"/>
          </a:p>
        </p:txBody>
      </p:sp>
      <p:sp>
        <p:nvSpPr>
          <p:cNvPr id="17" name="Line 33"/>
          <p:cNvSpPr>
            <a:spLocks noChangeShapeType="1"/>
          </p:cNvSpPr>
          <p:nvPr/>
        </p:nvSpPr>
        <p:spPr bwMode="auto">
          <a:xfrm flipH="1" flipV="1">
            <a:off x="6972816" y="2592422"/>
            <a:ext cx="186803" cy="180903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 sz="1000" u="none"/>
          </a:p>
        </p:txBody>
      </p:sp>
      <p:sp>
        <p:nvSpPr>
          <p:cNvPr id="18" name="Rectangle 35"/>
          <p:cNvSpPr>
            <a:spLocks noChangeArrowheads="1"/>
          </p:cNvSpPr>
          <p:nvPr/>
        </p:nvSpPr>
        <p:spPr bwMode="auto">
          <a:xfrm>
            <a:off x="4147385" y="4655711"/>
            <a:ext cx="85151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b="1" u="none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Reactor</a:t>
            </a:r>
            <a:endParaRPr lang="en-US" sz="1400" b="1" u="none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36"/>
          <p:cNvSpPr>
            <a:spLocks noChangeArrowheads="1"/>
          </p:cNvSpPr>
          <p:nvPr/>
        </p:nvSpPr>
        <p:spPr bwMode="auto">
          <a:xfrm>
            <a:off x="5563759" y="5301036"/>
            <a:ext cx="92204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b="1" u="none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Proactor</a:t>
            </a:r>
            <a:endParaRPr lang="en-US" sz="1400" b="1" u="none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40"/>
          <p:cNvSpPr>
            <a:spLocks noChangeArrowheads="1"/>
          </p:cNvSpPr>
          <p:nvPr/>
        </p:nvSpPr>
        <p:spPr bwMode="auto">
          <a:xfrm>
            <a:off x="3813004" y="3261467"/>
            <a:ext cx="1243087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b="1" u="none" dirty="0" smtClean="0">
                <a:latin typeface="Arial" pitchFamily="34" charset="0"/>
                <a:cs typeface="Arial" pitchFamily="34" charset="0"/>
              </a:rPr>
              <a:t>Acceptor-</a:t>
            </a:r>
            <a:br>
              <a:rPr lang="en-US" sz="1400" b="1" u="none" dirty="0" smtClean="0">
                <a:latin typeface="Arial" pitchFamily="34" charset="0"/>
                <a:cs typeface="Arial" pitchFamily="34" charset="0"/>
              </a:rPr>
            </a:br>
            <a:r>
              <a:rPr lang="en-US" sz="1400" b="1" u="none" dirty="0" smtClean="0">
                <a:latin typeface="Arial" pitchFamily="34" charset="0"/>
                <a:cs typeface="Arial" pitchFamily="34" charset="0"/>
              </a:rPr>
              <a:t>Connector</a:t>
            </a:r>
            <a:endParaRPr lang="en-US" sz="1400" b="1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41"/>
          <p:cNvSpPr>
            <a:spLocks noChangeArrowheads="1"/>
          </p:cNvSpPr>
          <p:nvPr/>
        </p:nvSpPr>
        <p:spPr bwMode="auto">
          <a:xfrm>
            <a:off x="5489556" y="3400096"/>
            <a:ext cx="1268296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b="1" u="none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Service </a:t>
            </a:r>
            <a:br>
              <a:rPr lang="en-US" sz="1400" b="1" u="none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1400" b="1" u="none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Configurator</a:t>
            </a:r>
            <a:endParaRPr lang="en-US" sz="1400" b="1" u="none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42"/>
          <p:cNvSpPr>
            <a:spLocks noChangeArrowheads="1"/>
          </p:cNvSpPr>
          <p:nvPr/>
        </p:nvSpPr>
        <p:spPr bwMode="auto">
          <a:xfrm>
            <a:off x="7227208" y="3290020"/>
            <a:ext cx="124308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b="1" u="none" dirty="0" smtClean="0">
                <a:latin typeface="Arial" pitchFamily="34" charset="0"/>
                <a:cs typeface="Arial" pitchFamily="34" charset="0"/>
              </a:rPr>
              <a:t>Streams</a:t>
            </a:r>
            <a:endParaRPr lang="en-US" sz="1400" b="1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Freeform 12"/>
          <p:cNvSpPr>
            <a:spLocks/>
          </p:cNvSpPr>
          <p:nvPr/>
        </p:nvSpPr>
        <p:spPr bwMode="auto">
          <a:xfrm>
            <a:off x="6670884" y="4192127"/>
            <a:ext cx="1724020" cy="783586"/>
          </a:xfrm>
          <a:custGeom>
            <a:avLst/>
            <a:gdLst>
              <a:gd name="T0" fmla="*/ 553240044 w 1279"/>
              <a:gd name="T1" fmla="*/ 115850547 h 542"/>
              <a:gd name="T2" fmla="*/ 654957585 w 1279"/>
              <a:gd name="T3" fmla="*/ 134282192 h 542"/>
              <a:gd name="T4" fmla="*/ 761636650 w 1279"/>
              <a:gd name="T5" fmla="*/ 157979327 h 542"/>
              <a:gd name="T6" fmla="*/ 873277436 w 1279"/>
              <a:gd name="T7" fmla="*/ 150080282 h 542"/>
              <a:gd name="T8" fmla="*/ 979956501 w 1279"/>
              <a:gd name="T9" fmla="*/ 107953124 h 542"/>
              <a:gd name="T10" fmla="*/ 1089114753 w 1279"/>
              <a:gd name="T11" fmla="*/ 63192385 h 542"/>
              <a:gd name="T12" fmla="*/ 1195793818 w 1279"/>
              <a:gd name="T13" fmla="*/ 57925273 h 542"/>
              <a:gd name="T14" fmla="*/ 1282625213 w 1279"/>
              <a:gd name="T15" fmla="*/ 107953124 h 542"/>
              <a:gd name="T16" fmla="*/ 1277663689 w 1279"/>
              <a:gd name="T17" fmla="*/ 223803671 h 542"/>
              <a:gd name="T18" fmla="*/ 1252854494 w 1279"/>
              <a:gd name="T19" fmla="*/ 344921279 h 542"/>
              <a:gd name="T20" fmla="*/ 1317359031 w 1279"/>
              <a:gd name="T21" fmla="*/ 431809252 h 542"/>
              <a:gd name="T22" fmla="*/ 1446364954 w 1279"/>
              <a:gd name="T23" fmla="*/ 463405432 h 542"/>
              <a:gd name="T24" fmla="*/ 1597699309 w 1279"/>
              <a:gd name="T25" fmla="*/ 466038988 h 542"/>
              <a:gd name="T26" fmla="*/ 1736630249 w 1279"/>
              <a:gd name="T27" fmla="*/ 426543763 h 542"/>
              <a:gd name="T28" fmla="*/ 1828423167 w 1279"/>
              <a:gd name="T29" fmla="*/ 363351302 h 542"/>
              <a:gd name="T30" fmla="*/ 1865637747 w 1279"/>
              <a:gd name="T31" fmla="*/ 234336272 h 542"/>
              <a:gd name="T32" fmla="*/ 1887966180 w 1279"/>
              <a:gd name="T33" fmla="*/ 118484103 h 542"/>
              <a:gd name="T34" fmla="*/ 1969834475 w 1279"/>
              <a:gd name="T35" fmla="*/ 47394282 h 542"/>
              <a:gd name="T36" fmla="*/ 2091399687 w 1279"/>
              <a:gd name="T37" fmla="*/ 10532604 h 542"/>
              <a:gd name="T38" fmla="*/ 2147483647 w 1279"/>
              <a:gd name="T39" fmla="*/ 0 h 542"/>
              <a:gd name="T40" fmla="*/ 2147483647 w 1279"/>
              <a:gd name="T41" fmla="*/ 10532604 h 542"/>
              <a:gd name="T42" fmla="*/ 2147483647 w 1279"/>
              <a:gd name="T43" fmla="*/ 23697141 h 542"/>
              <a:gd name="T44" fmla="*/ 434157168 w 1279"/>
              <a:gd name="T45" fmla="*/ 1424444206 h 542"/>
              <a:gd name="T46" fmla="*/ 456485601 w 1279"/>
              <a:gd name="T47" fmla="*/ 1327023733 h 542"/>
              <a:gd name="T48" fmla="*/ 501142467 w 1279"/>
              <a:gd name="T49" fmla="*/ 1245401351 h 542"/>
              <a:gd name="T50" fmla="*/ 570606952 w 1279"/>
              <a:gd name="T51" fmla="*/ 1169044457 h 542"/>
              <a:gd name="T52" fmla="*/ 617744580 w 1279"/>
              <a:gd name="T53" fmla="*/ 1092689186 h 542"/>
              <a:gd name="T54" fmla="*/ 615263818 w 1279"/>
              <a:gd name="T55" fmla="*/ 990001601 h 542"/>
              <a:gd name="T56" fmla="*/ 563164667 w 1279"/>
              <a:gd name="T57" fmla="*/ 926810864 h 542"/>
              <a:gd name="T58" fmla="*/ 468890986 w 1279"/>
              <a:gd name="T59" fmla="*/ 905747285 h 542"/>
              <a:gd name="T60" fmla="*/ 359731061 w 1279"/>
              <a:gd name="T61" fmla="*/ 921545375 h 542"/>
              <a:gd name="T62" fmla="*/ 233204325 w 1279"/>
              <a:gd name="T63" fmla="*/ 953139932 h 542"/>
              <a:gd name="T64" fmla="*/ 114121400 w 1279"/>
              <a:gd name="T65" fmla="*/ 950507999 h 542"/>
              <a:gd name="T66" fmla="*/ 24809201 w 1279"/>
              <a:gd name="T67" fmla="*/ 903113729 h 542"/>
              <a:gd name="T68" fmla="*/ 4961525 w 1279"/>
              <a:gd name="T69" fmla="*/ 800427564 h 542"/>
              <a:gd name="T70" fmla="*/ 52099176 w 1279"/>
              <a:gd name="T71" fmla="*/ 710906137 h 542"/>
              <a:gd name="T72" fmla="*/ 133969071 w 1279"/>
              <a:gd name="T73" fmla="*/ 650347333 h 542"/>
              <a:gd name="T74" fmla="*/ 233204325 w 1279"/>
              <a:gd name="T75" fmla="*/ 626650198 h 542"/>
              <a:gd name="T76" fmla="*/ 362211823 w 1279"/>
              <a:gd name="T77" fmla="*/ 605586619 h 542"/>
              <a:gd name="T78" fmla="*/ 446562553 w 1279"/>
              <a:gd name="T79" fmla="*/ 545027815 h 542"/>
              <a:gd name="T80" fmla="*/ 483775558 w 1279"/>
              <a:gd name="T81" fmla="*/ 455506387 h 542"/>
              <a:gd name="T82" fmla="*/ 481294796 w 1279"/>
              <a:gd name="T83" fmla="*/ 326489633 h 542"/>
              <a:gd name="T84" fmla="*/ 473852510 w 1279"/>
              <a:gd name="T85" fmla="*/ 181676462 h 54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1279"/>
              <a:gd name="T130" fmla="*/ 0 h 542"/>
              <a:gd name="T131" fmla="*/ 1279 w 1279"/>
              <a:gd name="T132" fmla="*/ 542 h 54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1279" h="542">
                <a:moveTo>
                  <a:pt x="194" y="50"/>
                </a:moveTo>
                <a:lnTo>
                  <a:pt x="206" y="47"/>
                </a:lnTo>
                <a:lnTo>
                  <a:pt x="223" y="44"/>
                </a:lnTo>
                <a:lnTo>
                  <a:pt x="237" y="45"/>
                </a:lnTo>
                <a:lnTo>
                  <a:pt x="250" y="48"/>
                </a:lnTo>
                <a:lnTo>
                  <a:pt x="264" y="51"/>
                </a:lnTo>
                <a:lnTo>
                  <a:pt x="278" y="55"/>
                </a:lnTo>
                <a:lnTo>
                  <a:pt x="294" y="58"/>
                </a:lnTo>
                <a:lnTo>
                  <a:pt x="307" y="60"/>
                </a:lnTo>
                <a:lnTo>
                  <a:pt x="323" y="61"/>
                </a:lnTo>
                <a:lnTo>
                  <a:pt x="339" y="60"/>
                </a:lnTo>
                <a:lnTo>
                  <a:pt x="352" y="57"/>
                </a:lnTo>
                <a:lnTo>
                  <a:pt x="367" y="53"/>
                </a:lnTo>
                <a:lnTo>
                  <a:pt x="382" y="47"/>
                </a:lnTo>
                <a:lnTo>
                  <a:pt x="395" y="41"/>
                </a:lnTo>
                <a:lnTo>
                  <a:pt x="409" y="35"/>
                </a:lnTo>
                <a:lnTo>
                  <a:pt x="423" y="29"/>
                </a:lnTo>
                <a:lnTo>
                  <a:pt x="439" y="24"/>
                </a:lnTo>
                <a:lnTo>
                  <a:pt x="452" y="21"/>
                </a:lnTo>
                <a:lnTo>
                  <a:pt x="468" y="20"/>
                </a:lnTo>
                <a:lnTo>
                  <a:pt x="482" y="22"/>
                </a:lnTo>
                <a:lnTo>
                  <a:pt x="496" y="26"/>
                </a:lnTo>
                <a:lnTo>
                  <a:pt x="509" y="34"/>
                </a:lnTo>
                <a:lnTo>
                  <a:pt x="517" y="41"/>
                </a:lnTo>
                <a:lnTo>
                  <a:pt x="521" y="55"/>
                </a:lnTo>
                <a:lnTo>
                  <a:pt x="519" y="69"/>
                </a:lnTo>
                <a:lnTo>
                  <a:pt x="515" y="85"/>
                </a:lnTo>
                <a:lnTo>
                  <a:pt x="509" y="103"/>
                </a:lnTo>
                <a:lnTo>
                  <a:pt x="504" y="117"/>
                </a:lnTo>
                <a:lnTo>
                  <a:pt x="505" y="131"/>
                </a:lnTo>
                <a:lnTo>
                  <a:pt x="511" y="146"/>
                </a:lnTo>
                <a:lnTo>
                  <a:pt x="521" y="157"/>
                </a:lnTo>
                <a:lnTo>
                  <a:pt x="531" y="164"/>
                </a:lnTo>
                <a:lnTo>
                  <a:pt x="546" y="168"/>
                </a:lnTo>
                <a:lnTo>
                  <a:pt x="561" y="172"/>
                </a:lnTo>
                <a:lnTo>
                  <a:pt x="583" y="176"/>
                </a:lnTo>
                <a:lnTo>
                  <a:pt x="601" y="178"/>
                </a:lnTo>
                <a:lnTo>
                  <a:pt x="624" y="179"/>
                </a:lnTo>
                <a:lnTo>
                  <a:pt x="644" y="177"/>
                </a:lnTo>
                <a:lnTo>
                  <a:pt x="663" y="173"/>
                </a:lnTo>
                <a:lnTo>
                  <a:pt x="682" y="168"/>
                </a:lnTo>
                <a:lnTo>
                  <a:pt x="700" y="162"/>
                </a:lnTo>
                <a:lnTo>
                  <a:pt x="713" y="155"/>
                </a:lnTo>
                <a:lnTo>
                  <a:pt x="726" y="147"/>
                </a:lnTo>
                <a:lnTo>
                  <a:pt x="737" y="138"/>
                </a:lnTo>
                <a:lnTo>
                  <a:pt x="746" y="126"/>
                </a:lnTo>
                <a:lnTo>
                  <a:pt x="751" y="112"/>
                </a:lnTo>
                <a:lnTo>
                  <a:pt x="752" y="89"/>
                </a:lnTo>
                <a:lnTo>
                  <a:pt x="752" y="72"/>
                </a:lnTo>
                <a:lnTo>
                  <a:pt x="755" y="57"/>
                </a:lnTo>
                <a:lnTo>
                  <a:pt x="761" y="45"/>
                </a:lnTo>
                <a:lnTo>
                  <a:pt x="771" y="35"/>
                </a:lnTo>
                <a:lnTo>
                  <a:pt x="781" y="26"/>
                </a:lnTo>
                <a:lnTo>
                  <a:pt x="794" y="18"/>
                </a:lnTo>
                <a:lnTo>
                  <a:pt x="807" y="12"/>
                </a:lnTo>
                <a:lnTo>
                  <a:pt x="826" y="6"/>
                </a:lnTo>
                <a:lnTo>
                  <a:pt x="843" y="4"/>
                </a:lnTo>
                <a:lnTo>
                  <a:pt x="862" y="2"/>
                </a:lnTo>
                <a:lnTo>
                  <a:pt x="881" y="1"/>
                </a:lnTo>
                <a:lnTo>
                  <a:pt x="902" y="0"/>
                </a:lnTo>
                <a:lnTo>
                  <a:pt x="924" y="1"/>
                </a:lnTo>
                <a:lnTo>
                  <a:pt x="942" y="2"/>
                </a:lnTo>
                <a:lnTo>
                  <a:pt x="957" y="4"/>
                </a:lnTo>
                <a:lnTo>
                  <a:pt x="974" y="6"/>
                </a:lnTo>
                <a:lnTo>
                  <a:pt x="989" y="8"/>
                </a:lnTo>
                <a:lnTo>
                  <a:pt x="1006" y="9"/>
                </a:lnTo>
                <a:lnTo>
                  <a:pt x="1131" y="13"/>
                </a:lnTo>
                <a:lnTo>
                  <a:pt x="1279" y="542"/>
                </a:lnTo>
                <a:lnTo>
                  <a:pt x="175" y="541"/>
                </a:lnTo>
                <a:lnTo>
                  <a:pt x="176" y="527"/>
                </a:lnTo>
                <a:lnTo>
                  <a:pt x="179" y="515"/>
                </a:lnTo>
                <a:lnTo>
                  <a:pt x="184" y="504"/>
                </a:lnTo>
                <a:lnTo>
                  <a:pt x="188" y="494"/>
                </a:lnTo>
                <a:lnTo>
                  <a:pt x="194" y="484"/>
                </a:lnTo>
                <a:lnTo>
                  <a:pt x="202" y="473"/>
                </a:lnTo>
                <a:lnTo>
                  <a:pt x="211" y="463"/>
                </a:lnTo>
                <a:lnTo>
                  <a:pt x="219" y="454"/>
                </a:lnTo>
                <a:lnTo>
                  <a:pt x="230" y="444"/>
                </a:lnTo>
                <a:lnTo>
                  <a:pt x="238" y="436"/>
                </a:lnTo>
                <a:lnTo>
                  <a:pt x="244" y="426"/>
                </a:lnTo>
                <a:lnTo>
                  <a:pt x="249" y="415"/>
                </a:lnTo>
                <a:lnTo>
                  <a:pt x="252" y="400"/>
                </a:lnTo>
                <a:lnTo>
                  <a:pt x="251" y="386"/>
                </a:lnTo>
                <a:lnTo>
                  <a:pt x="248" y="376"/>
                </a:lnTo>
                <a:lnTo>
                  <a:pt x="243" y="367"/>
                </a:lnTo>
                <a:lnTo>
                  <a:pt x="236" y="359"/>
                </a:lnTo>
                <a:lnTo>
                  <a:pt x="227" y="352"/>
                </a:lnTo>
                <a:lnTo>
                  <a:pt x="216" y="348"/>
                </a:lnTo>
                <a:lnTo>
                  <a:pt x="203" y="345"/>
                </a:lnTo>
                <a:lnTo>
                  <a:pt x="189" y="344"/>
                </a:lnTo>
                <a:lnTo>
                  <a:pt x="173" y="345"/>
                </a:lnTo>
                <a:lnTo>
                  <a:pt x="159" y="347"/>
                </a:lnTo>
                <a:lnTo>
                  <a:pt x="145" y="350"/>
                </a:lnTo>
                <a:lnTo>
                  <a:pt x="126" y="355"/>
                </a:lnTo>
                <a:lnTo>
                  <a:pt x="111" y="359"/>
                </a:lnTo>
                <a:lnTo>
                  <a:pt x="94" y="362"/>
                </a:lnTo>
                <a:lnTo>
                  <a:pt x="75" y="364"/>
                </a:lnTo>
                <a:lnTo>
                  <a:pt x="59" y="364"/>
                </a:lnTo>
                <a:lnTo>
                  <a:pt x="46" y="361"/>
                </a:lnTo>
                <a:lnTo>
                  <a:pt x="32" y="357"/>
                </a:lnTo>
                <a:lnTo>
                  <a:pt x="20" y="351"/>
                </a:lnTo>
                <a:lnTo>
                  <a:pt x="10" y="343"/>
                </a:lnTo>
                <a:lnTo>
                  <a:pt x="3" y="330"/>
                </a:lnTo>
                <a:lnTo>
                  <a:pt x="0" y="317"/>
                </a:lnTo>
                <a:lnTo>
                  <a:pt x="2" y="304"/>
                </a:lnTo>
                <a:lnTo>
                  <a:pt x="7" y="290"/>
                </a:lnTo>
                <a:lnTo>
                  <a:pt x="12" y="280"/>
                </a:lnTo>
                <a:lnTo>
                  <a:pt x="21" y="270"/>
                </a:lnTo>
                <a:lnTo>
                  <a:pt x="32" y="261"/>
                </a:lnTo>
                <a:lnTo>
                  <a:pt x="42" y="254"/>
                </a:lnTo>
                <a:lnTo>
                  <a:pt x="54" y="247"/>
                </a:lnTo>
                <a:lnTo>
                  <a:pt x="67" y="243"/>
                </a:lnTo>
                <a:lnTo>
                  <a:pt x="80" y="240"/>
                </a:lnTo>
                <a:lnTo>
                  <a:pt x="94" y="238"/>
                </a:lnTo>
                <a:lnTo>
                  <a:pt x="112" y="235"/>
                </a:lnTo>
                <a:lnTo>
                  <a:pt x="130" y="233"/>
                </a:lnTo>
                <a:lnTo>
                  <a:pt x="146" y="230"/>
                </a:lnTo>
                <a:lnTo>
                  <a:pt x="161" y="224"/>
                </a:lnTo>
                <a:lnTo>
                  <a:pt x="171" y="217"/>
                </a:lnTo>
                <a:lnTo>
                  <a:pt x="180" y="207"/>
                </a:lnTo>
                <a:lnTo>
                  <a:pt x="188" y="197"/>
                </a:lnTo>
                <a:lnTo>
                  <a:pt x="192" y="187"/>
                </a:lnTo>
                <a:lnTo>
                  <a:pt x="195" y="173"/>
                </a:lnTo>
                <a:lnTo>
                  <a:pt x="196" y="156"/>
                </a:lnTo>
                <a:lnTo>
                  <a:pt x="195" y="141"/>
                </a:lnTo>
                <a:lnTo>
                  <a:pt x="194" y="124"/>
                </a:lnTo>
                <a:lnTo>
                  <a:pt x="193" y="107"/>
                </a:lnTo>
                <a:lnTo>
                  <a:pt x="192" y="86"/>
                </a:lnTo>
                <a:lnTo>
                  <a:pt x="191" y="69"/>
                </a:lnTo>
                <a:lnTo>
                  <a:pt x="192" y="58"/>
                </a:lnTo>
                <a:lnTo>
                  <a:pt x="194" y="50"/>
                </a:lnTo>
                <a:close/>
              </a:path>
            </a:pathLst>
          </a:custGeom>
          <a:solidFill>
            <a:srgbClr val="CCFFF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4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37"/>
          <p:cNvSpPr>
            <a:spLocks noChangeArrowheads="1"/>
          </p:cNvSpPr>
          <p:nvPr/>
        </p:nvSpPr>
        <p:spPr bwMode="auto">
          <a:xfrm>
            <a:off x="7155892" y="4537246"/>
            <a:ext cx="57849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b="1" u="none" dirty="0" smtClean="0">
                <a:latin typeface="Arial" pitchFamily="34" charset="0"/>
                <a:cs typeface="Arial" pitchFamily="34" charset="0"/>
              </a:rPr>
              <a:t>Task</a:t>
            </a:r>
            <a:endParaRPr lang="en-US" sz="1400" b="1" u="none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015" y="4892426"/>
            <a:ext cx="427750" cy="34757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384" y="4317013"/>
            <a:ext cx="427750" cy="34757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162" y="4724039"/>
            <a:ext cx="427750" cy="347579"/>
          </a:xfrm>
          <a:prstGeom prst="rect">
            <a:avLst/>
          </a:prstGeom>
        </p:spPr>
      </p:pic>
      <p:sp>
        <p:nvSpPr>
          <p:cNvPr id="28" name="AutoShape 49"/>
          <p:cNvSpPr>
            <a:spLocks noChangeAspect="1" noChangeArrowheads="1"/>
          </p:cNvSpPr>
          <p:nvPr/>
        </p:nvSpPr>
        <p:spPr bwMode="auto">
          <a:xfrm flipH="1" flipV="1">
            <a:off x="6256898" y="4659815"/>
            <a:ext cx="292100" cy="4064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17694720 60000 65536"/>
              <a:gd name="T11" fmla="*/ 5898240 60000 65536"/>
              <a:gd name="T12" fmla="*/ 5898240 60000 65536"/>
              <a:gd name="T13" fmla="*/ 5898240 60000 65536"/>
              <a:gd name="T14" fmla="*/ 0 60000 65536"/>
              <a:gd name="T15" fmla="*/ 0 w 21600"/>
              <a:gd name="T16" fmla="*/ 8269 h 21600"/>
              <a:gd name="T17" fmla="*/ 6104 w 21600"/>
              <a:gd name="T18" fmla="*/ 21600 h 2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1600">
                <a:moveTo>
                  <a:pt x="15662" y="14285"/>
                </a:moveTo>
                <a:lnTo>
                  <a:pt x="21600" y="8310"/>
                </a:lnTo>
                <a:lnTo>
                  <a:pt x="18630" y="8310"/>
                </a:lnTo>
                <a:cubicBezTo>
                  <a:pt x="18630" y="3721"/>
                  <a:pt x="14430" y="0"/>
                  <a:pt x="9250" y="0"/>
                </a:cubicBezTo>
                <a:cubicBezTo>
                  <a:pt x="4141" y="0"/>
                  <a:pt x="0" y="3799"/>
                  <a:pt x="0" y="8485"/>
                </a:cubicBezTo>
                <a:lnTo>
                  <a:pt x="0" y="21600"/>
                </a:lnTo>
                <a:lnTo>
                  <a:pt x="6110" y="21600"/>
                </a:lnTo>
                <a:lnTo>
                  <a:pt x="6110" y="8310"/>
                </a:lnTo>
                <a:cubicBezTo>
                  <a:pt x="6110" y="6947"/>
                  <a:pt x="7362" y="5842"/>
                  <a:pt x="8907" y="5842"/>
                </a:cubicBezTo>
                <a:lnTo>
                  <a:pt x="9725" y="5842"/>
                </a:lnTo>
                <a:cubicBezTo>
                  <a:pt x="11269" y="5842"/>
                  <a:pt x="12520" y="6947"/>
                  <a:pt x="12520" y="8310"/>
                </a:cubicBezTo>
                <a:lnTo>
                  <a:pt x="9725" y="8310"/>
                </a:lnTo>
                <a:close/>
              </a:path>
            </a:pathLst>
          </a:cu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9" name="AutoShape 45"/>
          <p:cNvSpPr>
            <a:spLocks noChangeAspect="1" noChangeArrowheads="1"/>
          </p:cNvSpPr>
          <p:nvPr/>
        </p:nvSpPr>
        <p:spPr bwMode="auto">
          <a:xfrm flipH="1" flipV="1">
            <a:off x="4775783" y="2809661"/>
            <a:ext cx="292100" cy="4064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17694720 60000 65536"/>
              <a:gd name="T11" fmla="*/ 5898240 60000 65536"/>
              <a:gd name="T12" fmla="*/ 5898240 60000 65536"/>
              <a:gd name="T13" fmla="*/ 5898240 60000 65536"/>
              <a:gd name="T14" fmla="*/ 0 60000 65536"/>
              <a:gd name="T15" fmla="*/ 0 w 21600"/>
              <a:gd name="T16" fmla="*/ 8269 h 21600"/>
              <a:gd name="T17" fmla="*/ 6104 w 21600"/>
              <a:gd name="T18" fmla="*/ 21600 h 2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1600">
                <a:moveTo>
                  <a:pt x="15662" y="14285"/>
                </a:moveTo>
                <a:lnTo>
                  <a:pt x="21600" y="8310"/>
                </a:lnTo>
                <a:lnTo>
                  <a:pt x="18630" y="8310"/>
                </a:lnTo>
                <a:cubicBezTo>
                  <a:pt x="18630" y="3721"/>
                  <a:pt x="14430" y="0"/>
                  <a:pt x="9250" y="0"/>
                </a:cubicBezTo>
                <a:cubicBezTo>
                  <a:pt x="4141" y="0"/>
                  <a:pt x="0" y="3799"/>
                  <a:pt x="0" y="8485"/>
                </a:cubicBezTo>
                <a:lnTo>
                  <a:pt x="0" y="21600"/>
                </a:lnTo>
                <a:lnTo>
                  <a:pt x="6110" y="21600"/>
                </a:lnTo>
                <a:lnTo>
                  <a:pt x="6110" y="8310"/>
                </a:lnTo>
                <a:cubicBezTo>
                  <a:pt x="6110" y="6947"/>
                  <a:pt x="7362" y="5842"/>
                  <a:pt x="8907" y="5842"/>
                </a:cubicBezTo>
                <a:lnTo>
                  <a:pt x="9725" y="5842"/>
                </a:lnTo>
                <a:cubicBezTo>
                  <a:pt x="11269" y="5842"/>
                  <a:pt x="12520" y="6947"/>
                  <a:pt x="12520" y="8310"/>
                </a:cubicBezTo>
                <a:lnTo>
                  <a:pt x="9725" y="8310"/>
                </a:lnTo>
                <a:close/>
              </a:path>
            </a:pathLst>
          </a:cu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0" name="AutoShape 46"/>
          <p:cNvSpPr>
            <a:spLocks noChangeAspect="1" noChangeArrowheads="1"/>
          </p:cNvSpPr>
          <p:nvPr/>
        </p:nvSpPr>
        <p:spPr bwMode="auto">
          <a:xfrm flipH="1" flipV="1">
            <a:off x="6485806" y="3120601"/>
            <a:ext cx="292100" cy="4064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17694720 60000 65536"/>
              <a:gd name="T11" fmla="*/ 5898240 60000 65536"/>
              <a:gd name="T12" fmla="*/ 5898240 60000 65536"/>
              <a:gd name="T13" fmla="*/ 5898240 60000 65536"/>
              <a:gd name="T14" fmla="*/ 0 60000 65536"/>
              <a:gd name="T15" fmla="*/ 0 w 21600"/>
              <a:gd name="T16" fmla="*/ 8269 h 21600"/>
              <a:gd name="T17" fmla="*/ 6104 w 21600"/>
              <a:gd name="T18" fmla="*/ 21600 h 2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1600">
                <a:moveTo>
                  <a:pt x="15662" y="14285"/>
                </a:moveTo>
                <a:lnTo>
                  <a:pt x="21600" y="8310"/>
                </a:lnTo>
                <a:lnTo>
                  <a:pt x="18630" y="8310"/>
                </a:lnTo>
                <a:cubicBezTo>
                  <a:pt x="18630" y="3721"/>
                  <a:pt x="14430" y="0"/>
                  <a:pt x="9250" y="0"/>
                </a:cubicBezTo>
                <a:cubicBezTo>
                  <a:pt x="4141" y="0"/>
                  <a:pt x="0" y="3799"/>
                  <a:pt x="0" y="8485"/>
                </a:cubicBezTo>
                <a:lnTo>
                  <a:pt x="0" y="21600"/>
                </a:lnTo>
                <a:lnTo>
                  <a:pt x="6110" y="21600"/>
                </a:lnTo>
                <a:lnTo>
                  <a:pt x="6110" y="8310"/>
                </a:lnTo>
                <a:cubicBezTo>
                  <a:pt x="6110" y="6947"/>
                  <a:pt x="7362" y="5842"/>
                  <a:pt x="8907" y="5842"/>
                </a:cubicBezTo>
                <a:lnTo>
                  <a:pt x="9725" y="5842"/>
                </a:lnTo>
                <a:cubicBezTo>
                  <a:pt x="11269" y="5842"/>
                  <a:pt x="12520" y="6947"/>
                  <a:pt x="12520" y="8310"/>
                </a:cubicBezTo>
                <a:lnTo>
                  <a:pt x="9725" y="8310"/>
                </a:lnTo>
                <a:close/>
              </a:path>
            </a:pathLst>
          </a:cu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1" name="AutoShape 48"/>
          <p:cNvSpPr>
            <a:spLocks noChangeAspect="1" noChangeArrowheads="1"/>
          </p:cNvSpPr>
          <p:nvPr/>
        </p:nvSpPr>
        <p:spPr bwMode="auto">
          <a:xfrm flipH="1" flipV="1">
            <a:off x="5223249" y="4134401"/>
            <a:ext cx="292100" cy="4064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17694720 60000 65536"/>
              <a:gd name="T11" fmla="*/ 5898240 60000 65536"/>
              <a:gd name="T12" fmla="*/ 5898240 60000 65536"/>
              <a:gd name="T13" fmla="*/ 5898240 60000 65536"/>
              <a:gd name="T14" fmla="*/ 0 60000 65536"/>
              <a:gd name="T15" fmla="*/ 0 w 21600"/>
              <a:gd name="T16" fmla="*/ 8269 h 21600"/>
              <a:gd name="T17" fmla="*/ 6104 w 21600"/>
              <a:gd name="T18" fmla="*/ 21600 h 2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1600">
                <a:moveTo>
                  <a:pt x="15662" y="14285"/>
                </a:moveTo>
                <a:lnTo>
                  <a:pt x="21600" y="8310"/>
                </a:lnTo>
                <a:lnTo>
                  <a:pt x="18630" y="8310"/>
                </a:lnTo>
                <a:cubicBezTo>
                  <a:pt x="18630" y="3721"/>
                  <a:pt x="14430" y="0"/>
                  <a:pt x="9250" y="0"/>
                </a:cubicBezTo>
                <a:cubicBezTo>
                  <a:pt x="4141" y="0"/>
                  <a:pt x="0" y="3799"/>
                  <a:pt x="0" y="8485"/>
                </a:cubicBezTo>
                <a:lnTo>
                  <a:pt x="0" y="21600"/>
                </a:lnTo>
                <a:lnTo>
                  <a:pt x="6110" y="21600"/>
                </a:lnTo>
                <a:lnTo>
                  <a:pt x="6110" y="8310"/>
                </a:lnTo>
                <a:cubicBezTo>
                  <a:pt x="6110" y="6947"/>
                  <a:pt x="7362" y="5842"/>
                  <a:pt x="8907" y="5842"/>
                </a:cubicBezTo>
                <a:lnTo>
                  <a:pt x="9725" y="5842"/>
                </a:lnTo>
                <a:cubicBezTo>
                  <a:pt x="11269" y="5842"/>
                  <a:pt x="12520" y="6947"/>
                  <a:pt x="12520" y="8310"/>
                </a:cubicBezTo>
                <a:lnTo>
                  <a:pt x="9725" y="8310"/>
                </a:lnTo>
                <a:close/>
              </a:path>
            </a:pathLst>
          </a:cu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2" name="AutoShape 47"/>
          <p:cNvSpPr>
            <a:spLocks noChangeAspect="1" noChangeArrowheads="1"/>
          </p:cNvSpPr>
          <p:nvPr/>
        </p:nvSpPr>
        <p:spPr bwMode="auto">
          <a:xfrm flipH="1" flipV="1">
            <a:off x="8024747" y="2714201"/>
            <a:ext cx="292100" cy="4064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17694720 60000 65536"/>
              <a:gd name="T11" fmla="*/ 5898240 60000 65536"/>
              <a:gd name="T12" fmla="*/ 5898240 60000 65536"/>
              <a:gd name="T13" fmla="*/ 5898240 60000 65536"/>
              <a:gd name="T14" fmla="*/ 0 60000 65536"/>
              <a:gd name="T15" fmla="*/ 0 w 21600"/>
              <a:gd name="T16" fmla="*/ 8269 h 21600"/>
              <a:gd name="T17" fmla="*/ 6104 w 21600"/>
              <a:gd name="T18" fmla="*/ 21600 h 2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1600">
                <a:moveTo>
                  <a:pt x="15662" y="14285"/>
                </a:moveTo>
                <a:lnTo>
                  <a:pt x="21600" y="8310"/>
                </a:lnTo>
                <a:lnTo>
                  <a:pt x="18630" y="8310"/>
                </a:lnTo>
                <a:cubicBezTo>
                  <a:pt x="18630" y="3721"/>
                  <a:pt x="14430" y="0"/>
                  <a:pt x="9250" y="0"/>
                </a:cubicBezTo>
                <a:cubicBezTo>
                  <a:pt x="4141" y="0"/>
                  <a:pt x="0" y="3799"/>
                  <a:pt x="0" y="8485"/>
                </a:cubicBezTo>
                <a:lnTo>
                  <a:pt x="0" y="21600"/>
                </a:lnTo>
                <a:lnTo>
                  <a:pt x="6110" y="21600"/>
                </a:lnTo>
                <a:lnTo>
                  <a:pt x="6110" y="8310"/>
                </a:lnTo>
                <a:cubicBezTo>
                  <a:pt x="6110" y="6947"/>
                  <a:pt x="7362" y="5842"/>
                  <a:pt x="8907" y="5842"/>
                </a:cubicBezTo>
                <a:lnTo>
                  <a:pt x="9725" y="5842"/>
                </a:lnTo>
                <a:cubicBezTo>
                  <a:pt x="11269" y="5842"/>
                  <a:pt x="12520" y="6947"/>
                  <a:pt x="12520" y="8310"/>
                </a:cubicBezTo>
                <a:lnTo>
                  <a:pt x="9725" y="8310"/>
                </a:lnTo>
                <a:close/>
              </a:path>
            </a:pathLst>
          </a:cu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3" name="AutoShape 50"/>
          <p:cNvSpPr>
            <a:spLocks noChangeAspect="1" noChangeArrowheads="1"/>
          </p:cNvSpPr>
          <p:nvPr/>
        </p:nvSpPr>
        <p:spPr bwMode="auto">
          <a:xfrm flipH="1" flipV="1">
            <a:off x="7987871" y="3991388"/>
            <a:ext cx="292100" cy="4064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17694720 60000 65536"/>
              <a:gd name="T11" fmla="*/ 5898240 60000 65536"/>
              <a:gd name="T12" fmla="*/ 5898240 60000 65536"/>
              <a:gd name="T13" fmla="*/ 5898240 60000 65536"/>
              <a:gd name="T14" fmla="*/ 0 60000 65536"/>
              <a:gd name="T15" fmla="*/ 0 w 21600"/>
              <a:gd name="T16" fmla="*/ 8269 h 21600"/>
              <a:gd name="T17" fmla="*/ 6104 w 21600"/>
              <a:gd name="T18" fmla="*/ 21600 h 2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1600">
                <a:moveTo>
                  <a:pt x="15662" y="14285"/>
                </a:moveTo>
                <a:lnTo>
                  <a:pt x="21600" y="8310"/>
                </a:lnTo>
                <a:lnTo>
                  <a:pt x="18630" y="8310"/>
                </a:lnTo>
                <a:cubicBezTo>
                  <a:pt x="18630" y="3721"/>
                  <a:pt x="14430" y="0"/>
                  <a:pt x="9250" y="0"/>
                </a:cubicBezTo>
                <a:cubicBezTo>
                  <a:pt x="4141" y="0"/>
                  <a:pt x="0" y="3799"/>
                  <a:pt x="0" y="8485"/>
                </a:cubicBezTo>
                <a:lnTo>
                  <a:pt x="0" y="21600"/>
                </a:lnTo>
                <a:lnTo>
                  <a:pt x="6110" y="21600"/>
                </a:lnTo>
                <a:lnTo>
                  <a:pt x="6110" y="8310"/>
                </a:lnTo>
                <a:cubicBezTo>
                  <a:pt x="6110" y="6947"/>
                  <a:pt x="7362" y="5842"/>
                  <a:pt x="8907" y="5842"/>
                </a:cubicBezTo>
                <a:lnTo>
                  <a:pt x="9725" y="5842"/>
                </a:lnTo>
                <a:cubicBezTo>
                  <a:pt x="11269" y="5842"/>
                  <a:pt x="12520" y="6947"/>
                  <a:pt x="12520" y="8310"/>
                </a:cubicBezTo>
                <a:lnTo>
                  <a:pt x="9725" y="8310"/>
                </a:lnTo>
                <a:close/>
              </a:path>
            </a:pathLst>
          </a:cu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4" name="Rectangle 4"/>
          <p:cNvSpPr>
            <a:spLocks noGrp="1" noChangeArrowheads="1"/>
          </p:cNvSpPr>
          <p:nvPr>
            <p:ph type="title"/>
          </p:nvPr>
        </p:nvSpPr>
        <p:spPr>
          <a:xfrm>
            <a:off x="77948" y="208476"/>
            <a:ext cx="8985371" cy="914400"/>
          </a:xfrm>
        </p:spPr>
        <p:txBody>
          <a:bodyPr/>
          <a:lstStyle/>
          <a:p>
            <a:r>
              <a:rPr lang="en-US" sz="3200" dirty="0" smtClean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5818749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6355080"/>
            <a:ext cx="9144000" cy="57481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301" name="Rectangle 4"/>
          <p:cNvSpPr>
            <a:spLocks noGrp="1" noChangeArrowheads="1"/>
          </p:cNvSpPr>
          <p:nvPr>
            <p:ph type="title"/>
          </p:nvPr>
        </p:nvSpPr>
        <p:spPr>
          <a:xfrm>
            <a:off x="77948" y="208476"/>
            <a:ext cx="8985371" cy="914400"/>
          </a:xfrm>
        </p:spPr>
        <p:txBody>
          <a:bodyPr/>
          <a:lstStyle/>
          <a:p>
            <a:r>
              <a:rPr lang="en-US" sz="3200" dirty="0" smtClean="0"/>
              <a:t>Summary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222" y="1051158"/>
            <a:ext cx="5127813" cy="484101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951648"/>
            <a:ext cx="3935506" cy="601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363" indent="-233363" eaLnBrk="1" hangingPunct="1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ACE’s frameworks support inversion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of control &amp; embody many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commonalities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&amp;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variabilities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of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concurrent &amp; networked software </a:t>
            </a:r>
          </a:p>
          <a:p>
            <a:pPr marL="233363" indent="-233363" eaLnBrk="1" hangingPunct="1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 smtClean="0"/>
              <a:t>The ACE frameworks are based on a pattern language that helps to </a:t>
            </a:r>
            <a:endParaRPr lang="en-US" dirty="0" smtClean="0"/>
          </a:p>
          <a:p>
            <a:pPr marL="457200" indent="-233363" eaLnBrk="1" hangingPunct="1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 smtClean="0"/>
              <a:t>Preserve </a:t>
            </a:r>
            <a:r>
              <a:rPr lang="en-US" sz="2000" dirty="0"/>
              <a:t>crucial design information used by apps &amp; middleware frameworks </a:t>
            </a:r>
            <a:endParaRPr lang="en-US" sz="2000" dirty="0" smtClean="0"/>
          </a:p>
          <a:p>
            <a:pPr marL="457200" indent="-233363" eaLnBrk="1" hangingPunct="1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 smtClean="0"/>
              <a:t>Facilitate </a:t>
            </a:r>
            <a:r>
              <a:rPr lang="en-US" sz="2000" dirty="0"/>
              <a:t>reuse of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proven </a:t>
            </a:r>
            <a:r>
              <a:rPr lang="en-US" sz="2000" dirty="0"/>
              <a:t>software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designs</a:t>
            </a:r>
          </a:p>
          <a:p>
            <a:pPr marL="457200" indent="-233363" eaLnBrk="1" hangingPunct="1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 smtClean="0"/>
              <a:t>Guide </a:t>
            </a:r>
            <a:r>
              <a:rPr lang="en-US" sz="2000" dirty="0"/>
              <a:t>design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choices for </a:t>
            </a:r>
            <a:r>
              <a:rPr lang="en-US" sz="2000" dirty="0"/>
              <a:t>app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developers</a:t>
            </a:r>
            <a:endParaRPr lang="en-US" sz="2000" dirty="0"/>
          </a:p>
          <a:p>
            <a:pPr marL="233363" indent="-233363" eaLnBrk="1" hangingPunct="1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endParaRPr lang="en-US" sz="2000" dirty="0"/>
          </a:p>
        </p:txBody>
      </p:sp>
      <p:pic>
        <p:nvPicPr>
          <p:cNvPr id="1675269" name="Picture 5" descr="POSA2_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3645" y="5029198"/>
            <a:ext cx="1451861" cy="177501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0539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074"/>
          <p:cNvSpPr txBox="1">
            <a:spLocks noChangeArrowheads="1"/>
          </p:cNvSpPr>
          <p:nvPr/>
        </p:nvSpPr>
        <p:spPr bwMode="auto">
          <a:xfrm>
            <a:off x="628650" y="583195"/>
            <a:ext cx="784225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4000" kern="0" dirty="0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Framework Examples: Part 4</a:t>
            </a:r>
          </a:p>
        </p:txBody>
      </p:sp>
      <p:sp>
        <p:nvSpPr>
          <p:cNvPr id="10244" name="Text Box 3075"/>
          <p:cNvSpPr txBox="1">
            <a:spLocks noChangeArrowheads="1"/>
          </p:cNvSpPr>
          <p:nvPr/>
        </p:nvSpPr>
        <p:spPr bwMode="auto">
          <a:xfrm>
            <a:off x="895155" y="2306338"/>
            <a:ext cx="7372350" cy="1292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/>
            <a:r>
              <a:rPr lang="en-US" sz="2800" dirty="0" smtClean="0">
                <a:solidFill>
                  <a:srgbClr val="336699"/>
                </a:solidFill>
                <a:latin typeface="Impact" pitchFamily="34" charset="0"/>
              </a:rPr>
              <a:t>Douglas </a:t>
            </a:r>
            <a:r>
              <a:rPr lang="en-US" sz="2800" dirty="0">
                <a:solidFill>
                  <a:srgbClr val="336699"/>
                </a:solidFill>
                <a:latin typeface="Impact" pitchFamily="34" charset="0"/>
              </a:rPr>
              <a:t>C. Schmidt</a:t>
            </a: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   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  <a:hlinkClick r:id="rId3"/>
              </a:rPr>
              <a:t>d.schmidt@vanderbilt.edu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www.dre.vanderbilt.edu/~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schmidt</a:t>
            </a:r>
            <a:r>
              <a:rPr lang="en-US" dirty="0">
                <a:solidFill>
                  <a:srgbClr val="336699"/>
                </a:solidFill>
                <a:latin typeface="Impact" pitchFamily="34" charset="0"/>
              </a:rPr>
              <a:t>	</a:t>
            </a:r>
          </a:p>
        </p:txBody>
      </p:sp>
      <p:sp>
        <p:nvSpPr>
          <p:cNvPr id="10245" name="Rectangle 3086"/>
          <p:cNvSpPr>
            <a:spLocks noChangeArrowheads="1"/>
          </p:cNvSpPr>
          <p:nvPr/>
        </p:nvSpPr>
        <p:spPr bwMode="auto">
          <a:xfrm>
            <a:off x="2324100" y="4074919"/>
            <a:ext cx="4124326" cy="227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Professor of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Computer Science</a:t>
            </a: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Institute for Software Integrated Systems </a:t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Vanderbilt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University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Nashville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,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Tennessee, USA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</p:txBody>
      </p:sp>
      <p:pic>
        <p:nvPicPr>
          <p:cNvPr id="1026" name="Picture 2" descr="C:\Users\schmidt\Dropbox\Documents\Pictures\Pictures\Doug Schmidt_0009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96" y="4019550"/>
            <a:ext cx="1661304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793750" y="4019550"/>
            <a:ext cx="1228725" cy="2016125"/>
            <a:chOff x="793750" y="4019550"/>
            <a:chExt cx="1228725" cy="2016125"/>
          </a:xfrm>
        </p:grpSpPr>
        <p:pic>
          <p:nvPicPr>
            <p:cNvPr id="10" name="Picture 10" descr="isi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019550"/>
              <a:ext cx="1228725" cy="82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 descr="vsb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864100"/>
              <a:ext cx="122872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97" y="4019550"/>
            <a:ext cx="1651874" cy="2036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951" y="4069296"/>
            <a:ext cx="1615212" cy="199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91195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</a:t>
            </a:r>
            <a:r>
              <a:rPr lang="en-US" sz="3200" dirty="0"/>
              <a:t>Part of the Module</a:t>
            </a:r>
            <a:endParaRPr lang="en-US" sz="3200" dirty="0" smtClean="0"/>
          </a:p>
        </p:txBody>
      </p:sp>
      <p:sp>
        <p:nvSpPr>
          <p:cNvPr id="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-1" y="1147482"/>
            <a:ext cx="4392707" cy="5431728"/>
          </a:xfrm>
        </p:spPr>
        <p:txBody>
          <a:bodyPr/>
          <a:lstStyle/>
          <a:p>
            <a:pPr marL="2333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Present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Scope, Commonality, </a:t>
            </a:r>
            <a:br>
              <a:rPr lang="en-US" sz="2000" i="1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&amp; Variability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(SCV) analysis as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 method for developing &amp;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applying software product-lines &amp; frameworks</a:t>
            </a:r>
          </a:p>
          <a:p>
            <a:pPr marL="2333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Illustrate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application of SCV to the Android &amp; ACE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platforms</a:t>
            </a:r>
          </a:p>
          <a:p>
            <a:pPr marL="2333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Describe examples of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Android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framework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components</a:t>
            </a:r>
          </a:p>
          <a:p>
            <a:pPr marL="2333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Describe examples of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ACE framework components</a:t>
            </a:r>
          </a:p>
          <a:p>
            <a:pPr marL="2333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Examine an example of the </a:t>
            </a:r>
            <a:br>
              <a:rPr lang="en-US" sz="2000" dirty="0" smtClean="0"/>
            </a:br>
            <a:r>
              <a:rPr lang="en-US" sz="2000" dirty="0" smtClean="0"/>
              <a:t>ACE Streams framework</a:t>
            </a:r>
            <a:endParaRPr lang="en-US" sz="2000" dirty="0"/>
          </a:p>
          <a:p>
            <a:pPr marL="0" indent="0" eaLnBrk="1" hangingPunct="1">
              <a:spcBef>
                <a:spcPts val="1200"/>
              </a:spcBef>
              <a:buNone/>
              <a:defRPr/>
            </a:pP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 eaLnBrk="1" hangingPunct="1">
              <a:spcBef>
                <a:spcPts val="1200"/>
              </a:spcBef>
              <a:buNone/>
              <a:defRPr/>
            </a:pPr>
            <a:endParaRPr lang="en-US" sz="2000" dirty="0"/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5699217" y="1239408"/>
            <a:ext cx="1637072" cy="782171"/>
          </a:xfrm>
          <a:custGeom>
            <a:avLst/>
            <a:gdLst>
              <a:gd name="T0" fmla="*/ 532634652 w 1221"/>
              <a:gd name="T1" fmla="*/ 0 h 540"/>
              <a:gd name="T2" fmla="*/ 510544233 w 1221"/>
              <a:gd name="T3" fmla="*/ 89859848 h 540"/>
              <a:gd name="T4" fmla="*/ 552271624 w 1221"/>
              <a:gd name="T5" fmla="*/ 182363110 h 540"/>
              <a:gd name="T6" fmla="*/ 598907474 w 1221"/>
              <a:gd name="T7" fmla="*/ 261652578 h 540"/>
              <a:gd name="T8" fmla="*/ 625907919 w 1221"/>
              <a:gd name="T9" fmla="*/ 354155814 h 540"/>
              <a:gd name="T10" fmla="*/ 618544446 w 1221"/>
              <a:gd name="T11" fmla="*/ 428158505 h 540"/>
              <a:gd name="T12" fmla="*/ 586635541 w 1221"/>
              <a:gd name="T13" fmla="*/ 502161094 h 540"/>
              <a:gd name="T14" fmla="*/ 508089220 w 1221"/>
              <a:gd name="T15" fmla="*/ 541805803 h 540"/>
              <a:gd name="T16" fmla="*/ 412362507 w 1221"/>
              <a:gd name="T17" fmla="*/ 512733125 h 540"/>
              <a:gd name="T18" fmla="*/ 321544155 w 1221"/>
              <a:gd name="T19" fmla="*/ 454587769 h 540"/>
              <a:gd name="T20" fmla="*/ 247907860 w 1221"/>
              <a:gd name="T21" fmla="*/ 409657756 h 540"/>
              <a:gd name="T22" fmla="*/ 161999584 w 1221"/>
              <a:gd name="T23" fmla="*/ 404372554 h 540"/>
              <a:gd name="T24" fmla="*/ 83454805 w 1221"/>
              <a:gd name="T25" fmla="*/ 449302567 h 540"/>
              <a:gd name="T26" fmla="*/ 19636978 w 1221"/>
              <a:gd name="T27" fmla="*/ 547091006 h 540"/>
              <a:gd name="T28" fmla="*/ 2455014 w 1221"/>
              <a:gd name="T29" fmla="*/ 658094889 h 540"/>
              <a:gd name="T30" fmla="*/ 29453903 w 1221"/>
              <a:gd name="T31" fmla="*/ 766456985 h 540"/>
              <a:gd name="T32" fmla="*/ 90818278 w 1221"/>
              <a:gd name="T33" fmla="*/ 853673596 h 540"/>
              <a:gd name="T34" fmla="*/ 201271961 w 1221"/>
              <a:gd name="T35" fmla="*/ 917105781 h 540"/>
              <a:gd name="T36" fmla="*/ 355908073 w 1221"/>
              <a:gd name="T37" fmla="*/ 930319600 h 540"/>
              <a:gd name="T38" fmla="*/ 481090342 w 1221"/>
              <a:gd name="T39" fmla="*/ 932963014 h 540"/>
              <a:gd name="T40" fmla="*/ 549816611 w 1221"/>
              <a:gd name="T41" fmla="*/ 1014894220 h 540"/>
              <a:gd name="T42" fmla="*/ 539998125 w 1221"/>
              <a:gd name="T43" fmla="*/ 1115326073 h 540"/>
              <a:gd name="T44" fmla="*/ 488453815 w 1221"/>
              <a:gd name="T45" fmla="*/ 1234260199 h 540"/>
              <a:gd name="T46" fmla="*/ 468816843 w 1221"/>
              <a:gd name="T47" fmla="*/ 1334692052 h 540"/>
              <a:gd name="T48" fmla="*/ 608725960 w 1221"/>
              <a:gd name="T49" fmla="*/ 1353192699 h 540"/>
              <a:gd name="T50" fmla="*/ 770725495 w 1221"/>
              <a:gd name="T51" fmla="*/ 1371693347 h 540"/>
              <a:gd name="T52" fmla="*/ 1001451495 w 1221"/>
              <a:gd name="T53" fmla="*/ 1371693347 h 540"/>
              <a:gd name="T54" fmla="*/ 1131542125 w 1221"/>
              <a:gd name="T55" fmla="*/ 1347905871 h 540"/>
              <a:gd name="T56" fmla="*/ 1205178420 w 1221"/>
              <a:gd name="T57" fmla="*/ 1292403929 h 540"/>
              <a:gd name="T58" fmla="*/ 1205178420 w 1221"/>
              <a:gd name="T59" fmla="*/ 1199900693 h 540"/>
              <a:gd name="T60" fmla="*/ 1180632989 w 1221"/>
              <a:gd name="T61" fmla="*/ 1094183637 h 540"/>
              <a:gd name="T62" fmla="*/ 1249360824 w 1221"/>
              <a:gd name="T63" fmla="*/ 1017537634 h 540"/>
              <a:gd name="T64" fmla="*/ 1374541428 w 1221"/>
              <a:gd name="T65" fmla="*/ 977892925 h 540"/>
              <a:gd name="T66" fmla="*/ 1516905558 w 1221"/>
              <a:gd name="T67" fmla="*/ 964679106 h 540"/>
              <a:gd name="T68" fmla="*/ 1642086163 w 1221"/>
              <a:gd name="T69" fmla="*/ 991108370 h 540"/>
              <a:gd name="T70" fmla="*/ 1737813268 w 1221"/>
              <a:gd name="T71" fmla="*/ 1059824131 h 540"/>
              <a:gd name="T72" fmla="*/ 1747631754 w 1221"/>
              <a:gd name="T73" fmla="*/ 1147042165 h 540"/>
              <a:gd name="T74" fmla="*/ 1696087444 w 1221"/>
              <a:gd name="T75" fmla="*/ 1252760846 h 540"/>
              <a:gd name="T76" fmla="*/ 1696087444 w 1221"/>
              <a:gd name="T77" fmla="*/ 1355836113 h 540"/>
              <a:gd name="T78" fmla="*/ 1779540658 w 1221"/>
              <a:gd name="T79" fmla="*/ 1406051227 h 540"/>
              <a:gd name="T80" fmla="*/ 1914541315 w 1221"/>
              <a:gd name="T81" fmla="*/ 1427195289 h 540"/>
              <a:gd name="T82" fmla="*/ 2091267796 w 1221"/>
              <a:gd name="T83" fmla="*/ 1413979844 h 540"/>
              <a:gd name="T84" fmla="*/ 2147483647 w 1221"/>
              <a:gd name="T85" fmla="*/ 1382265377 h 540"/>
              <a:gd name="T86" fmla="*/ 2147483647 w 1221"/>
              <a:gd name="T87" fmla="*/ 1321476607 h 540"/>
              <a:gd name="T88" fmla="*/ 2147483647 w 1221"/>
              <a:gd name="T89" fmla="*/ 1226329957 h 540"/>
              <a:gd name="T90" fmla="*/ 2147483647 w 1221"/>
              <a:gd name="T91" fmla="*/ 1096825425 h 540"/>
              <a:gd name="T92" fmla="*/ 2147483647 w 1221"/>
              <a:gd name="T93" fmla="*/ 956748864 h 540"/>
              <a:gd name="T94" fmla="*/ 2147483647 w 1221"/>
              <a:gd name="T95" fmla="*/ 829887543 h 540"/>
              <a:gd name="T96" fmla="*/ 2147483647 w 1221"/>
              <a:gd name="T97" fmla="*/ 758528368 h 540"/>
              <a:gd name="T98" fmla="*/ 2147483647 w 1221"/>
              <a:gd name="T99" fmla="*/ 697739598 h 540"/>
              <a:gd name="T100" fmla="*/ 2147483647 w 1221"/>
              <a:gd name="T101" fmla="*/ 629022211 h 540"/>
              <a:gd name="T102" fmla="*/ 2147483647 w 1221"/>
              <a:gd name="T103" fmla="*/ 525948570 h 540"/>
              <a:gd name="T104" fmla="*/ 2147483647 w 1221"/>
              <a:gd name="T105" fmla="*/ 399085726 h 540"/>
              <a:gd name="T106" fmla="*/ 2147483647 w 1221"/>
              <a:gd name="T107" fmla="*/ 327726551 h 540"/>
              <a:gd name="T108" fmla="*/ 2147483647 w 1221"/>
              <a:gd name="T109" fmla="*/ 367371259 h 540"/>
              <a:gd name="T110" fmla="*/ 2147483647 w 1221"/>
              <a:gd name="T111" fmla="*/ 459874597 h 540"/>
              <a:gd name="T112" fmla="*/ 2147483647 w 1221"/>
              <a:gd name="T113" fmla="*/ 486303861 h 540"/>
              <a:gd name="T114" fmla="*/ 2147483647 w 1221"/>
              <a:gd name="T115" fmla="*/ 428158505 h 540"/>
              <a:gd name="T116" fmla="*/ 2147483647 w 1221"/>
              <a:gd name="T117" fmla="*/ 325083136 h 540"/>
              <a:gd name="T118" fmla="*/ 2147483647 w 1221"/>
              <a:gd name="T119" fmla="*/ 200863757 h 540"/>
              <a:gd name="T120" fmla="*/ 2147483647 w 1221"/>
              <a:gd name="T121" fmla="*/ 71359201 h 54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221"/>
              <a:gd name="T184" fmla="*/ 0 h 540"/>
              <a:gd name="T185" fmla="*/ 1221 w 1221"/>
              <a:gd name="T186" fmla="*/ 540 h 540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221" h="540">
                <a:moveTo>
                  <a:pt x="1023" y="15"/>
                </a:moveTo>
                <a:lnTo>
                  <a:pt x="1033" y="0"/>
                </a:lnTo>
                <a:lnTo>
                  <a:pt x="217" y="0"/>
                </a:lnTo>
                <a:lnTo>
                  <a:pt x="211" y="8"/>
                </a:lnTo>
                <a:lnTo>
                  <a:pt x="208" y="21"/>
                </a:lnTo>
                <a:lnTo>
                  <a:pt x="208" y="34"/>
                </a:lnTo>
                <a:lnTo>
                  <a:pt x="211" y="45"/>
                </a:lnTo>
                <a:lnTo>
                  <a:pt x="218" y="58"/>
                </a:lnTo>
                <a:lnTo>
                  <a:pt x="225" y="69"/>
                </a:lnTo>
                <a:lnTo>
                  <a:pt x="231" y="78"/>
                </a:lnTo>
                <a:lnTo>
                  <a:pt x="239" y="88"/>
                </a:lnTo>
                <a:lnTo>
                  <a:pt x="244" y="99"/>
                </a:lnTo>
                <a:lnTo>
                  <a:pt x="250" y="111"/>
                </a:lnTo>
                <a:lnTo>
                  <a:pt x="253" y="122"/>
                </a:lnTo>
                <a:lnTo>
                  <a:pt x="255" y="134"/>
                </a:lnTo>
                <a:lnTo>
                  <a:pt x="255" y="144"/>
                </a:lnTo>
                <a:lnTo>
                  <a:pt x="254" y="155"/>
                </a:lnTo>
                <a:lnTo>
                  <a:pt x="252" y="162"/>
                </a:lnTo>
                <a:lnTo>
                  <a:pt x="249" y="174"/>
                </a:lnTo>
                <a:lnTo>
                  <a:pt x="245" y="183"/>
                </a:lnTo>
                <a:lnTo>
                  <a:pt x="239" y="190"/>
                </a:lnTo>
                <a:lnTo>
                  <a:pt x="231" y="197"/>
                </a:lnTo>
                <a:lnTo>
                  <a:pt x="222" y="202"/>
                </a:lnTo>
                <a:lnTo>
                  <a:pt x="207" y="205"/>
                </a:lnTo>
                <a:lnTo>
                  <a:pt x="194" y="204"/>
                </a:lnTo>
                <a:lnTo>
                  <a:pt x="182" y="200"/>
                </a:lnTo>
                <a:lnTo>
                  <a:pt x="168" y="194"/>
                </a:lnTo>
                <a:lnTo>
                  <a:pt x="152" y="187"/>
                </a:lnTo>
                <a:lnTo>
                  <a:pt x="142" y="180"/>
                </a:lnTo>
                <a:lnTo>
                  <a:pt x="131" y="172"/>
                </a:lnTo>
                <a:lnTo>
                  <a:pt x="121" y="166"/>
                </a:lnTo>
                <a:lnTo>
                  <a:pt x="111" y="160"/>
                </a:lnTo>
                <a:lnTo>
                  <a:pt x="101" y="155"/>
                </a:lnTo>
                <a:lnTo>
                  <a:pt x="90" y="152"/>
                </a:lnTo>
                <a:lnTo>
                  <a:pt x="77" y="151"/>
                </a:lnTo>
                <a:lnTo>
                  <a:pt x="66" y="153"/>
                </a:lnTo>
                <a:lnTo>
                  <a:pt x="54" y="157"/>
                </a:lnTo>
                <a:lnTo>
                  <a:pt x="45" y="163"/>
                </a:lnTo>
                <a:lnTo>
                  <a:pt x="34" y="170"/>
                </a:lnTo>
                <a:lnTo>
                  <a:pt x="24" y="181"/>
                </a:lnTo>
                <a:lnTo>
                  <a:pt x="16" y="192"/>
                </a:lnTo>
                <a:lnTo>
                  <a:pt x="8" y="207"/>
                </a:lnTo>
                <a:lnTo>
                  <a:pt x="4" y="221"/>
                </a:lnTo>
                <a:lnTo>
                  <a:pt x="0" y="234"/>
                </a:lnTo>
                <a:lnTo>
                  <a:pt x="1" y="249"/>
                </a:lnTo>
                <a:lnTo>
                  <a:pt x="3" y="263"/>
                </a:lnTo>
                <a:lnTo>
                  <a:pt x="7" y="278"/>
                </a:lnTo>
                <a:lnTo>
                  <a:pt x="12" y="290"/>
                </a:lnTo>
                <a:lnTo>
                  <a:pt x="19" y="304"/>
                </a:lnTo>
                <a:lnTo>
                  <a:pt x="27" y="314"/>
                </a:lnTo>
                <a:lnTo>
                  <a:pt x="37" y="323"/>
                </a:lnTo>
                <a:lnTo>
                  <a:pt x="49" y="332"/>
                </a:lnTo>
                <a:lnTo>
                  <a:pt x="65" y="341"/>
                </a:lnTo>
                <a:lnTo>
                  <a:pt x="82" y="347"/>
                </a:lnTo>
                <a:lnTo>
                  <a:pt x="100" y="351"/>
                </a:lnTo>
                <a:lnTo>
                  <a:pt x="121" y="353"/>
                </a:lnTo>
                <a:lnTo>
                  <a:pt x="145" y="352"/>
                </a:lnTo>
                <a:lnTo>
                  <a:pt x="163" y="351"/>
                </a:lnTo>
                <a:lnTo>
                  <a:pt x="180" y="350"/>
                </a:lnTo>
                <a:lnTo>
                  <a:pt x="196" y="353"/>
                </a:lnTo>
                <a:lnTo>
                  <a:pt x="208" y="359"/>
                </a:lnTo>
                <a:lnTo>
                  <a:pt x="218" y="370"/>
                </a:lnTo>
                <a:lnTo>
                  <a:pt x="224" y="384"/>
                </a:lnTo>
                <a:lnTo>
                  <a:pt x="225" y="397"/>
                </a:lnTo>
                <a:lnTo>
                  <a:pt x="224" y="408"/>
                </a:lnTo>
                <a:lnTo>
                  <a:pt x="220" y="422"/>
                </a:lnTo>
                <a:lnTo>
                  <a:pt x="213" y="438"/>
                </a:lnTo>
                <a:lnTo>
                  <a:pt x="207" y="451"/>
                </a:lnTo>
                <a:lnTo>
                  <a:pt x="199" y="467"/>
                </a:lnTo>
                <a:lnTo>
                  <a:pt x="190" y="482"/>
                </a:lnTo>
                <a:lnTo>
                  <a:pt x="179" y="503"/>
                </a:lnTo>
                <a:lnTo>
                  <a:pt x="191" y="505"/>
                </a:lnTo>
                <a:lnTo>
                  <a:pt x="209" y="507"/>
                </a:lnTo>
                <a:lnTo>
                  <a:pt x="227" y="509"/>
                </a:lnTo>
                <a:lnTo>
                  <a:pt x="248" y="512"/>
                </a:lnTo>
                <a:lnTo>
                  <a:pt x="268" y="514"/>
                </a:lnTo>
                <a:lnTo>
                  <a:pt x="291" y="517"/>
                </a:lnTo>
                <a:lnTo>
                  <a:pt x="314" y="519"/>
                </a:lnTo>
                <a:lnTo>
                  <a:pt x="340" y="520"/>
                </a:lnTo>
                <a:lnTo>
                  <a:pt x="390" y="520"/>
                </a:lnTo>
                <a:lnTo>
                  <a:pt x="408" y="519"/>
                </a:lnTo>
                <a:lnTo>
                  <a:pt x="425" y="518"/>
                </a:lnTo>
                <a:lnTo>
                  <a:pt x="445" y="515"/>
                </a:lnTo>
                <a:lnTo>
                  <a:pt x="461" y="510"/>
                </a:lnTo>
                <a:lnTo>
                  <a:pt x="474" y="504"/>
                </a:lnTo>
                <a:lnTo>
                  <a:pt x="484" y="496"/>
                </a:lnTo>
                <a:lnTo>
                  <a:pt x="491" y="489"/>
                </a:lnTo>
                <a:lnTo>
                  <a:pt x="494" y="481"/>
                </a:lnTo>
                <a:lnTo>
                  <a:pt x="494" y="469"/>
                </a:lnTo>
                <a:lnTo>
                  <a:pt x="491" y="454"/>
                </a:lnTo>
                <a:lnTo>
                  <a:pt x="486" y="440"/>
                </a:lnTo>
                <a:lnTo>
                  <a:pt x="481" y="427"/>
                </a:lnTo>
                <a:lnTo>
                  <a:pt x="481" y="414"/>
                </a:lnTo>
                <a:lnTo>
                  <a:pt x="487" y="403"/>
                </a:lnTo>
                <a:lnTo>
                  <a:pt x="496" y="393"/>
                </a:lnTo>
                <a:lnTo>
                  <a:pt x="509" y="385"/>
                </a:lnTo>
                <a:lnTo>
                  <a:pt x="525" y="379"/>
                </a:lnTo>
                <a:lnTo>
                  <a:pt x="542" y="373"/>
                </a:lnTo>
                <a:lnTo>
                  <a:pt x="560" y="370"/>
                </a:lnTo>
                <a:lnTo>
                  <a:pt x="581" y="367"/>
                </a:lnTo>
                <a:lnTo>
                  <a:pt x="599" y="365"/>
                </a:lnTo>
                <a:lnTo>
                  <a:pt x="618" y="365"/>
                </a:lnTo>
                <a:lnTo>
                  <a:pt x="635" y="366"/>
                </a:lnTo>
                <a:lnTo>
                  <a:pt x="652" y="370"/>
                </a:lnTo>
                <a:lnTo>
                  <a:pt x="669" y="375"/>
                </a:lnTo>
                <a:lnTo>
                  <a:pt x="684" y="383"/>
                </a:lnTo>
                <a:lnTo>
                  <a:pt x="696" y="391"/>
                </a:lnTo>
                <a:lnTo>
                  <a:pt x="708" y="401"/>
                </a:lnTo>
                <a:lnTo>
                  <a:pt x="713" y="411"/>
                </a:lnTo>
                <a:lnTo>
                  <a:pt x="715" y="422"/>
                </a:lnTo>
                <a:lnTo>
                  <a:pt x="712" y="434"/>
                </a:lnTo>
                <a:lnTo>
                  <a:pt x="706" y="444"/>
                </a:lnTo>
                <a:lnTo>
                  <a:pt x="697" y="461"/>
                </a:lnTo>
                <a:lnTo>
                  <a:pt x="691" y="474"/>
                </a:lnTo>
                <a:lnTo>
                  <a:pt x="686" y="488"/>
                </a:lnTo>
                <a:lnTo>
                  <a:pt x="686" y="500"/>
                </a:lnTo>
                <a:lnTo>
                  <a:pt x="691" y="513"/>
                </a:lnTo>
                <a:lnTo>
                  <a:pt x="701" y="522"/>
                </a:lnTo>
                <a:lnTo>
                  <a:pt x="711" y="527"/>
                </a:lnTo>
                <a:lnTo>
                  <a:pt x="725" y="532"/>
                </a:lnTo>
                <a:lnTo>
                  <a:pt x="742" y="536"/>
                </a:lnTo>
                <a:lnTo>
                  <a:pt x="759" y="538"/>
                </a:lnTo>
                <a:lnTo>
                  <a:pt x="780" y="540"/>
                </a:lnTo>
                <a:lnTo>
                  <a:pt x="804" y="540"/>
                </a:lnTo>
                <a:lnTo>
                  <a:pt x="823" y="537"/>
                </a:lnTo>
                <a:lnTo>
                  <a:pt x="852" y="535"/>
                </a:lnTo>
                <a:lnTo>
                  <a:pt x="881" y="531"/>
                </a:lnTo>
                <a:lnTo>
                  <a:pt x="906" y="527"/>
                </a:lnTo>
                <a:lnTo>
                  <a:pt x="930" y="523"/>
                </a:lnTo>
                <a:lnTo>
                  <a:pt x="959" y="517"/>
                </a:lnTo>
                <a:lnTo>
                  <a:pt x="993" y="510"/>
                </a:lnTo>
                <a:lnTo>
                  <a:pt x="1041" y="500"/>
                </a:lnTo>
                <a:lnTo>
                  <a:pt x="1035" y="489"/>
                </a:lnTo>
                <a:lnTo>
                  <a:pt x="1029" y="477"/>
                </a:lnTo>
                <a:lnTo>
                  <a:pt x="1023" y="464"/>
                </a:lnTo>
                <a:lnTo>
                  <a:pt x="1017" y="450"/>
                </a:lnTo>
                <a:lnTo>
                  <a:pt x="1013" y="434"/>
                </a:lnTo>
                <a:lnTo>
                  <a:pt x="1010" y="415"/>
                </a:lnTo>
                <a:lnTo>
                  <a:pt x="1011" y="398"/>
                </a:lnTo>
                <a:lnTo>
                  <a:pt x="1014" y="381"/>
                </a:lnTo>
                <a:lnTo>
                  <a:pt x="1022" y="362"/>
                </a:lnTo>
                <a:lnTo>
                  <a:pt x="1032" y="344"/>
                </a:lnTo>
                <a:lnTo>
                  <a:pt x="1043" y="327"/>
                </a:lnTo>
                <a:lnTo>
                  <a:pt x="1057" y="314"/>
                </a:lnTo>
                <a:lnTo>
                  <a:pt x="1073" y="304"/>
                </a:lnTo>
                <a:lnTo>
                  <a:pt x="1089" y="295"/>
                </a:lnTo>
                <a:lnTo>
                  <a:pt x="1106" y="287"/>
                </a:lnTo>
                <a:lnTo>
                  <a:pt x="1122" y="281"/>
                </a:lnTo>
                <a:lnTo>
                  <a:pt x="1139" y="274"/>
                </a:lnTo>
                <a:lnTo>
                  <a:pt x="1159" y="264"/>
                </a:lnTo>
                <a:lnTo>
                  <a:pt x="1172" y="258"/>
                </a:lnTo>
                <a:lnTo>
                  <a:pt x="1185" y="248"/>
                </a:lnTo>
                <a:lnTo>
                  <a:pt x="1196" y="238"/>
                </a:lnTo>
                <a:lnTo>
                  <a:pt x="1206" y="227"/>
                </a:lnTo>
                <a:lnTo>
                  <a:pt x="1213" y="213"/>
                </a:lnTo>
                <a:lnTo>
                  <a:pt x="1219" y="199"/>
                </a:lnTo>
                <a:lnTo>
                  <a:pt x="1221" y="183"/>
                </a:lnTo>
                <a:lnTo>
                  <a:pt x="1218" y="167"/>
                </a:lnTo>
                <a:lnTo>
                  <a:pt x="1210" y="151"/>
                </a:lnTo>
                <a:lnTo>
                  <a:pt x="1200" y="139"/>
                </a:lnTo>
                <a:lnTo>
                  <a:pt x="1187" y="129"/>
                </a:lnTo>
                <a:lnTo>
                  <a:pt x="1171" y="124"/>
                </a:lnTo>
                <a:lnTo>
                  <a:pt x="1157" y="124"/>
                </a:lnTo>
                <a:lnTo>
                  <a:pt x="1143" y="129"/>
                </a:lnTo>
                <a:lnTo>
                  <a:pt x="1128" y="139"/>
                </a:lnTo>
                <a:lnTo>
                  <a:pt x="1118" y="150"/>
                </a:lnTo>
                <a:lnTo>
                  <a:pt x="1107" y="162"/>
                </a:lnTo>
                <a:lnTo>
                  <a:pt x="1096" y="174"/>
                </a:lnTo>
                <a:lnTo>
                  <a:pt x="1085" y="181"/>
                </a:lnTo>
                <a:lnTo>
                  <a:pt x="1071" y="184"/>
                </a:lnTo>
                <a:lnTo>
                  <a:pt x="1052" y="184"/>
                </a:lnTo>
                <a:lnTo>
                  <a:pt x="1037" y="181"/>
                </a:lnTo>
                <a:lnTo>
                  <a:pt x="1026" y="171"/>
                </a:lnTo>
                <a:lnTo>
                  <a:pt x="1015" y="162"/>
                </a:lnTo>
                <a:lnTo>
                  <a:pt x="1007" y="151"/>
                </a:lnTo>
                <a:lnTo>
                  <a:pt x="1001" y="137"/>
                </a:lnTo>
                <a:lnTo>
                  <a:pt x="998" y="123"/>
                </a:lnTo>
                <a:lnTo>
                  <a:pt x="997" y="108"/>
                </a:lnTo>
                <a:lnTo>
                  <a:pt x="998" y="92"/>
                </a:lnTo>
                <a:lnTo>
                  <a:pt x="1001" y="76"/>
                </a:lnTo>
                <a:lnTo>
                  <a:pt x="1006" y="56"/>
                </a:lnTo>
                <a:lnTo>
                  <a:pt x="1012" y="38"/>
                </a:lnTo>
                <a:lnTo>
                  <a:pt x="1016" y="27"/>
                </a:lnTo>
                <a:lnTo>
                  <a:pt x="1023" y="15"/>
                </a:lnTo>
                <a:close/>
              </a:path>
            </a:pathLst>
          </a:custGeom>
          <a:solidFill>
            <a:schemeClr val="folHlink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000" u="none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7696671" y="2309175"/>
            <a:ext cx="1313734" cy="1004235"/>
          </a:xfrm>
          <a:custGeom>
            <a:avLst/>
            <a:gdLst>
              <a:gd name="T0" fmla="*/ 200385723 w 976"/>
              <a:gd name="T1" fmla="*/ 1484643714 h 691"/>
              <a:gd name="T2" fmla="*/ 343871616 w 976"/>
              <a:gd name="T3" fmla="*/ 1516571842 h 691"/>
              <a:gd name="T4" fmla="*/ 487357558 w 976"/>
              <a:gd name="T5" fmla="*/ 1513911437 h 691"/>
              <a:gd name="T6" fmla="*/ 628369291 w 976"/>
              <a:gd name="T7" fmla="*/ 1455375990 h 691"/>
              <a:gd name="T8" fmla="*/ 774329245 w 976"/>
              <a:gd name="T9" fmla="*/ 1415466645 h 691"/>
              <a:gd name="T10" fmla="*/ 895549861 w 976"/>
              <a:gd name="T11" fmla="*/ 1471340055 h 691"/>
              <a:gd name="T12" fmla="*/ 875758548 w 976"/>
              <a:gd name="T13" fmla="*/ 1636301509 h 691"/>
              <a:gd name="T14" fmla="*/ 905444732 w 976"/>
              <a:gd name="T15" fmla="*/ 1779976865 h 691"/>
              <a:gd name="T16" fmla="*/ 1058827019 w 976"/>
              <a:gd name="T17" fmla="*/ 1830529464 h 691"/>
              <a:gd name="T18" fmla="*/ 1256738581 w 976"/>
              <a:gd name="T19" fmla="*/ 1822546616 h 691"/>
              <a:gd name="T20" fmla="*/ 1412593406 w 976"/>
              <a:gd name="T21" fmla="*/ 1753369548 h 691"/>
              <a:gd name="T22" fmla="*/ 1476915569 w 976"/>
              <a:gd name="T23" fmla="*/ 1599052570 h 691"/>
              <a:gd name="T24" fmla="*/ 1523918955 w 976"/>
              <a:gd name="T25" fmla="*/ 1455375990 h 691"/>
              <a:gd name="T26" fmla="*/ 1659982860 w 976"/>
              <a:gd name="T27" fmla="*/ 1378217705 h 691"/>
              <a:gd name="T28" fmla="*/ 1847999553 w 976"/>
              <a:gd name="T29" fmla="*/ 1362253641 h 691"/>
              <a:gd name="T30" fmla="*/ 2026119802 w 976"/>
              <a:gd name="T31" fmla="*/ 1378217705 h 691"/>
              <a:gd name="T32" fmla="*/ 2105283483 w 976"/>
              <a:gd name="T33" fmla="*/ 109086465 h 691"/>
              <a:gd name="T34" fmla="*/ 1951902769 w 976"/>
              <a:gd name="T35" fmla="*/ 31928141 h 691"/>
              <a:gd name="T36" fmla="*/ 1746568874 w 976"/>
              <a:gd name="T37" fmla="*/ 2660406 h 691"/>
              <a:gd name="T38" fmla="*/ 1504127642 w 976"/>
              <a:gd name="T39" fmla="*/ 5320813 h 691"/>
              <a:gd name="T40" fmla="*/ 1318585060 w 976"/>
              <a:gd name="T41" fmla="*/ 37248953 h 691"/>
              <a:gd name="T42" fmla="*/ 1236947268 w 976"/>
              <a:gd name="T43" fmla="*/ 109086465 h 691"/>
              <a:gd name="T44" fmla="*/ 1274055784 w 976"/>
              <a:gd name="T45" fmla="*/ 202208814 h 691"/>
              <a:gd name="T46" fmla="*/ 1207261084 w 976"/>
              <a:gd name="T47" fmla="*/ 316617721 h 691"/>
              <a:gd name="T48" fmla="*/ 1083564981 w 976"/>
              <a:gd name="T49" fmla="*/ 385794790 h 691"/>
              <a:gd name="T50" fmla="*/ 947501470 w 976"/>
              <a:gd name="T51" fmla="*/ 417722919 h 691"/>
              <a:gd name="T52" fmla="*/ 806489540 w 976"/>
              <a:gd name="T53" fmla="*/ 393776007 h 691"/>
              <a:gd name="T54" fmla="*/ 719903526 w 976"/>
              <a:gd name="T55" fmla="*/ 327259344 h 691"/>
              <a:gd name="T56" fmla="*/ 747115599 w 976"/>
              <a:gd name="T57" fmla="*/ 220833335 h 691"/>
              <a:gd name="T58" fmla="*/ 808963651 w 976"/>
              <a:gd name="T59" fmla="*/ 117069313 h 691"/>
              <a:gd name="T60" fmla="*/ 766906913 w 976"/>
              <a:gd name="T61" fmla="*/ 21284882 h 691"/>
              <a:gd name="T62" fmla="*/ 576417682 w 976"/>
              <a:gd name="T63" fmla="*/ 0 h 691"/>
              <a:gd name="T64" fmla="*/ 309237210 w 976"/>
              <a:gd name="T65" fmla="*/ 37248953 h 691"/>
              <a:gd name="T66" fmla="*/ 116273820 w 976"/>
              <a:gd name="T67" fmla="*/ 82480753 h 691"/>
              <a:gd name="T68" fmla="*/ 141011782 w 976"/>
              <a:gd name="T69" fmla="*/ 218172930 h 691"/>
              <a:gd name="T70" fmla="*/ 108851487 w 976"/>
              <a:gd name="T71" fmla="*/ 343223408 h 691"/>
              <a:gd name="T72" fmla="*/ 44530861 w 976"/>
              <a:gd name="T73" fmla="*/ 505524559 h 691"/>
              <a:gd name="T74" fmla="*/ 2474112 w 976"/>
              <a:gd name="T75" fmla="*/ 659841129 h 691"/>
              <a:gd name="T76" fmla="*/ 32160307 w 976"/>
              <a:gd name="T77" fmla="*/ 795534861 h 691"/>
              <a:gd name="T78" fmla="*/ 163277206 w 976"/>
              <a:gd name="T79" fmla="*/ 819480142 h 691"/>
              <a:gd name="T80" fmla="*/ 277076915 w 976"/>
              <a:gd name="T81" fmla="*/ 702412511 h 691"/>
              <a:gd name="T82" fmla="*/ 338923394 w 976"/>
              <a:gd name="T83" fmla="*/ 574699997 h 691"/>
              <a:gd name="T84" fmla="*/ 465092133 w 976"/>
              <a:gd name="T85" fmla="*/ 545433904 h 691"/>
              <a:gd name="T86" fmla="*/ 588786664 w 976"/>
              <a:gd name="T87" fmla="*/ 603967720 h 691"/>
              <a:gd name="T88" fmla="*/ 628369291 w 976"/>
              <a:gd name="T89" fmla="*/ 747642668 h 691"/>
              <a:gd name="T90" fmla="*/ 556626369 w 976"/>
              <a:gd name="T91" fmla="*/ 901961073 h 691"/>
              <a:gd name="T92" fmla="*/ 437880060 w 976"/>
              <a:gd name="T93" fmla="*/ 1011047487 h 691"/>
              <a:gd name="T94" fmla="*/ 304288989 w 976"/>
              <a:gd name="T95" fmla="*/ 1045636021 h 691"/>
              <a:gd name="T96" fmla="*/ 178120298 w 976"/>
              <a:gd name="T97" fmla="*/ 1122794306 h 691"/>
              <a:gd name="T98" fmla="*/ 94008371 w 976"/>
              <a:gd name="T99" fmla="*/ 1250506821 h 691"/>
              <a:gd name="T100" fmla="*/ 81637817 w 976"/>
              <a:gd name="T101" fmla="*/ 1402162986 h 691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976"/>
              <a:gd name="T154" fmla="*/ 0 h 691"/>
              <a:gd name="T155" fmla="*/ 976 w 976"/>
              <a:gd name="T156" fmla="*/ 691 h 691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976" h="691">
                <a:moveTo>
                  <a:pt x="39" y="562"/>
                </a:moveTo>
                <a:lnTo>
                  <a:pt x="51" y="559"/>
                </a:lnTo>
                <a:lnTo>
                  <a:pt x="68" y="556"/>
                </a:lnTo>
                <a:lnTo>
                  <a:pt x="81" y="558"/>
                </a:lnTo>
                <a:lnTo>
                  <a:pt x="95" y="560"/>
                </a:lnTo>
                <a:lnTo>
                  <a:pt x="109" y="563"/>
                </a:lnTo>
                <a:lnTo>
                  <a:pt x="123" y="567"/>
                </a:lnTo>
                <a:lnTo>
                  <a:pt x="139" y="570"/>
                </a:lnTo>
                <a:lnTo>
                  <a:pt x="152" y="572"/>
                </a:lnTo>
                <a:lnTo>
                  <a:pt x="168" y="573"/>
                </a:lnTo>
                <a:lnTo>
                  <a:pt x="184" y="572"/>
                </a:lnTo>
                <a:lnTo>
                  <a:pt x="197" y="569"/>
                </a:lnTo>
                <a:lnTo>
                  <a:pt x="212" y="565"/>
                </a:lnTo>
                <a:lnTo>
                  <a:pt x="227" y="559"/>
                </a:lnTo>
                <a:lnTo>
                  <a:pt x="240" y="553"/>
                </a:lnTo>
                <a:lnTo>
                  <a:pt x="254" y="547"/>
                </a:lnTo>
                <a:lnTo>
                  <a:pt x="268" y="541"/>
                </a:lnTo>
                <a:lnTo>
                  <a:pt x="284" y="536"/>
                </a:lnTo>
                <a:lnTo>
                  <a:pt x="297" y="533"/>
                </a:lnTo>
                <a:lnTo>
                  <a:pt x="313" y="532"/>
                </a:lnTo>
                <a:lnTo>
                  <a:pt x="327" y="534"/>
                </a:lnTo>
                <a:lnTo>
                  <a:pt x="341" y="538"/>
                </a:lnTo>
                <a:lnTo>
                  <a:pt x="354" y="546"/>
                </a:lnTo>
                <a:lnTo>
                  <a:pt x="362" y="553"/>
                </a:lnTo>
                <a:lnTo>
                  <a:pt x="366" y="567"/>
                </a:lnTo>
                <a:lnTo>
                  <a:pt x="364" y="581"/>
                </a:lnTo>
                <a:lnTo>
                  <a:pt x="360" y="597"/>
                </a:lnTo>
                <a:lnTo>
                  <a:pt x="354" y="615"/>
                </a:lnTo>
                <a:lnTo>
                  <a:pt x="349" y="629"/>
                </a:lnTo>
                <a:lnTo>
                  <a:pt x="350" y="643"/>
                </a:lnTo>
                <a:lnTo>
                  <a:pt x="356" y="658"/>
                </a:lnTo>
                <a:lnTo>
                  <a:pt x="366" y="669"/>
                </a:lnTo>
                <a:lnTo>
                  <a:pt x="376" y="676"/>
                </a:lnTo>
                <a:lnTo>
                  <a:pt x="391" y="680"/>
                </a:lnTo>
                <a:lnTo>
                  <a:pt x="406" y="684"/>
                </a:lnTo>
                <a:lnTo>
                  <a:pt x="428" y="688"/>
                </a:lnTo>
                <a:lnTo>
                  <a:pt x="446" y="690"/>
                </a:lnTo>
                <a:lnTo>
                  <a:pt x="469" y="691"/>
                </a:lnTo>
                <a:lnTo>
                  <a:pt x="489" y="689"/>
                </a:lnTo>
                <a:lnTo>
                  <a:pt x="508" y="685"/>
                </a:lnTo>
                <a:lnTo>
                  <a:pt x="527" y="680"/>
                </a:lnTo>
                <a:lnTo>
                  <a:pt x="545" y="674"/>
                </a:lnTo>
                <a:lnTo>
                  <a:pt x="558" y="667"/>
                </a:lnTo>
                <a:lnTo>
                  <a:pt x="571" y="659"/>
                </a:lnTo>
                <a:lnTo>
                  <a:pt x="582" y="650"/>
                </a:lnTo>
                <a:lnTo>
                  <a:pt x="591" y="638"/>
                </a:lnTo>
                <a:lnTo>
                  <a:pt x="596" y="624"/>
                </a:lnTo>
                <a:lnTo>
                  <a:pt x="597" y="601"/>
                </a:lnTo>
                <a:lnTo>
                  <a:pt x="597" y="584"/>
                </a:lnTo>
                <a:lnTo>
                  <a:pt x="600" y="569"/>
                </a:lnTo>
                <a:lnTo>
                  <a:pt x="606" y="557"/>
                </a:lnTo>
                <a:lnTo>
                  <a:pt x="616" y="547"/>
                </a:lnTo>
                <a:lnTo>
                  <a:pt x="626" y="538"/>
                </a:lnTo>
                <a:lnTo>
                  <a:pt x="639" y="530"/>
                </a:lnTo>
                <a:lnTo>
                  <a:pt x="652" y="524"/>
                </a:lnTo>
                <a:lnTo>
                  <a:pt x="671" y="518"/>
                </a:lnTo>
                <a:lnTo>
                  <a:pt x="688" y="516"/>
                </a:lnTo>
                <a:lnTo>
                  <a:pt x="707" y="514"/>
                </a:lnTo>
                <a:lnTo>
                  <a:pt x="726" y="513"/>
                </a:lnTo>
                <a:lnTo>
                  <a:pt x="747" y="512"/>
                </a:lnTo>
                <a:lnTo>
                  <a:pt x="769" y="513"/>
                </a:lnTo>
                <a:lnTo>
                  <a:pt x="787" y="514"/>
                </a:lnTo>
                <a:lnTo>
                  <a:pt x="802" y="516"/>
                </a:lnTo>
                <a:lnTo>
                  <a:pt x="819" y="518"/>
                </a:lnTo>
                <a:lnTo>
                  <a:pt x="834" y="520"/>
                </a:lnTo>
                <a:lnTo>
                  <a:pt x="851" y="521"/>
                </a:lnTo>
                <a:lnTo>
                  <a:pt x="976" y="525"/>
                </a:lnTo>
                <a:lnTo>
                  <a:pt x="851" y="41"/>
                </a:lnTo>
                <a:lnTo>
                  <a:pt x="833" y="31"/>
                </a:lnTo>
                <a:lnTo>
                  <a:pt x="821" y="24"/>
                </a:lnTo>
                <a:lnTo>
                  <a:pt x="806" y="18"/>
                </a:lnTo>
                <a:lnTo>
                  <a:pt x="789" y="12"/>
                </a:lnTo>
                <a:lnTo>
                  <a:pt x="771" y="8"/>
                </a:lnTo>
                <a:lnTo>
                  <a:pt x="751" y="5"/>
                </a:lnTo>
                <a:lnTo>
                  <a:pt x="727" y="2"/>
                </a:lnTo>
                <a:lnTo>
                  <a:pt x="706" y="1"/>
                </a:lnTo>
                <a:lnTo>
                  <a:pt x="684" y="0"/>
                </a:lnTo>
                <a:lnTo>
                  <a:pt x="660" y="0"/>
                </a:lnTo>
                <a:lnTo>
                  <a:pt x="631" y="0"/>
                </a:lnTo>
                <a:lnTo>
                  <a:pt x="608" y="2"/>
                </a:lnTo>
                <a:lnTo>
                  <a:pt x="586" y="4"/>
                </a:lnTo>
                <a:lnTo>
                  <a:pt x="566" y="6"/>
                </a:lnTo>
                <a:lnTo>
                  <a:pt x="548" y="10"/>
                </a:lnTo>
                <a:lnTo>
                  <a:pt x="533" y="14"/>
                </a:lnTo>
                <a:lnTo>
                  <a:pt x="521" y="19"/>
                </a:lnTo>
                <a:lnTo>
                  <a:pt x="511" y="25"/>
                </a:lnTo>
                <a:lnTo>
                  <a:pt x="504" y="31"/>
                </a:lnTo>
                <a:lnTo>
                  <a:pt x="500" y="41"/>
                </a:lnTo>
                <a:lnTo>
                  <a:pt x="500" y="50"/>
                </a:lnTo>
                <a:lnTo>
                  <a:pt x="505" y="59"/>
                </a:lnTo>
                <a:lnTo>
                  <a:pt x="511" y="67"/>
                </a:lnTo>
                <a:lnTo>
                  <a:pt x="515" y="76"/>
                </a:lnTo>
                <a:lnTo>
                  <a:pt x="515" y="88"/>
                </a:lnTo>
                <a:lnTo>
                  <a:pt x="509" y="98"/>
                </a:lnTo>
                <a:lnTo>
                  <a:pt x="501" y="108"/>
                </a:lnTo>
                <a:lnTo>
                  <a:pt x="488" y="119"/>
                </a:lnTo>
                <a:lnTo>
                  <a:pt x="476" y="128"/>
                </a:lnTo>
                <a:lnTo>
                  <a:pt x="464" y="134"/>
                </a:lnTo>
                <a:lnTo>
                  <a:pt x="451" y="139"/>
                </a:lnTo>
                <a:lnTo>
                  <a:pt x="438" y="145"/>
                </a:lnTo>
                <a:lnTo>
                  <a:pt x="424" y="149"/>
                </a:lnTo>
                <a:lnTo>
                  <a:pt x="409" y="152"/>
                </a:lnTo>
                <a:lnTo>
                  <a:pt x="395" y="154"/>
                </a:lnTo>
                <a:lnTo>
                  <a:pt x="383" y="157"/>
                </a:lnTo>
                <a:lnTo>
                  <a:pt x="366" y="157"/>
                </a:lnTo>
                <a:lnTo>
                  <a:pt x="352" y="154"/>
                </a:lnTo>
                <a:lnTo>
                  <a:pt x="338" y="152"/>
                </a:lnTo>
                <a:lnTo>
                  <a:pt x="326" y="148"/>
                </a:lnTo>
                <a:lnTo>
                  <a:pt x="313" y="143"/>
                </a:lnTo>
                <a:lnTo>
                  <a:pt x="302" y="137"/>
                </a:lnTo>
                <a:lnTo>
                  <a:pt x="294" y="130"/>
                </a:lnTo>
                <a:lnTo>
                  <a:pt x="291" y="123"/>
                </a:lnTo>
                <a:lnTo>
                  <a:pt x="290" y="116"/>
                </a:lnTo>
                <a:lnTo>
                  <a:pt x="291" y="105"/>
                </a:lnTo>
                <a:lnTo>
                  <a:pt x="294" y="95"/>
                </a:lnTo>
                <a:lnTo>
                  <a:pt x="302" y="83"/>
                </a:lnTo>
                <a:lnTo>
                  <a:pt x="311" y="71"/>
                </a:lnTo>
                <a:lnTo>
                  <a:pt x="318" y="62"/>
                </a:lnTo>
                <a:lnTo>
                  <a:pt x="323" y="55"/>
                </a:lnTo>
                <a:lnTo>
                  <a:pt x="327" y="44"/>
                </a:lnTo>
                <a:lnTo>
                  <a:pt x="330" y="33"/>
                </a:lnTo>
                <a:lnTo>
                  <a:pt x="327" y="23"/>
                </a:lnTo>
                <a:lnTo>
                  <a:pt x="321" y="15"/>
                </a:lnTo>
                <a:lnTo>
                  <a:pt x="310" y="8"/>
                </a:lnTo>
                <a:lnTo>
                  <a:pt x="297" y="5"/>
                </a:lnTo>
                <a:lnTo>
                  <a:pt x="285" y="2"/>
                </a:lnTo>
                <a:lnTo>
                  <a:pt x="268" y="0"/>
                </a:lnTo>
                <a:lnTo>
                  <a:pt x="233" y="0"/>
                </a:lnTo>
                <a:lnTo>
                  <a:pt x="207" y="2"/>
                </a:lnTo>
                <a:lnTo>
                  <a:pt x="184" y="5"/>
                </a:lnTo>
                <a:lnTo>
                  <a:pt x="153" y="9"/>
                </a:lnTo>
                <a:lnTo>
                  <a:pt x="125" y="14"/>
                </a:lnTo>
                <a:lnTo>
                  <a:pt x="94" y="19"/>
                </a:lnTo>
                <a:lnTo>
                  <a:pt x="74" y="23"/>
                </a:lnTo>
                <a:lnTo>
                  <a:pt x="56" y="27"/>
                </a:lnTo>
                <a:lnTo>
                  <a:pt x="47" y="31"/>
                </a:lnTo>
                <a:lnTo>
                  <a:pt x="50" y="41"/>
                </a:lnTo>
                <a:lnTo>
                  <a:pt x="54" y="56"/>
                </a:lnTo>
                <a:lnTo>
                  <a:pt x="56" y="70"/>
                </a:lnTo>
                <a:lnTo>
                  <a:pt x="57" y="82"/>
                </a:lnTo>
                <a:lnTo>
                  <a:pt x="55" y="95"/>
                </a:lnTo>
                <a:lnTo>
                  <a:pt x="52" y="106"/>
                </a:lnTo>
                <a:lnTo>
                  <a:pt x="48" y="119"/>
                </a:lnTo>
                <a:lnTo>
                  <a:pt x="44" y="129"/>
                </a:lnTo>
                <a:lnTo>
                  <a:pt x="39" y="144"/>
                </a:lnTo>
                <a:lnTo>
                  <a:pt x="33" y="160"/>
                </a:lnTo>
                <a:lnTo>
                  <a:pt x="27" y="175"/>
                </a:lnTo>
                <a:lnTo>
                  <a:pt x="18" y="190"/>
                </a:lnTo>
                <a:lnTo>
                  <a:pt x="13" y="205"/>
                </a:lnTo>
                <a:lnTo>
                  <a:pt x="9" y="217"/>
                </a:lnTo>
                <a:lnTo>
                  <a:pt x="5" y="230"/>
                </a:lnTo>
                <a:lnTo>
                  <a:pt x="1" y="248"/>
                </a:lnTo>
                <a:lnTo>
                  <a:pt x="0" y="263"/>
                </a:lnTo>
                <a:lnTo>
                  <a:pt x="2" y="276"/>
                </a:lnTo>
                <a:lnTo>
                  <a:pt x="6" y="290"/>
                </a:lnTo>
                <a:lnTo>
                  <a:pt x="13" y="299"/>
                </a:lnTo>
                <a:lnTo>
                  <a:pt x="22" y="307"/>
                </a:lnTo>
                <a:lnTo>
                  <a:pt x="35" y="311"/>
                </a:lnTo>
                <a:lnTo>
                  <a:pt x="48" y="311"/>
                </a:lnTo>
                <a:lnTo>
                  <a:pt x="66" y="308"/>
                </a:lnTo>
                <a:lnTo>
                  <a:pt x="81" y="301"/>
                </a:lnTo>
                <a:lnTo>
                  <a:pt x="94" y="293"/>
                </a:lnTo>
                <a:lnTo>
                  <a:pt x="105" y="280"/>
                </a:lnTo>
                <a:lnTo>
                  <a:pt x="112" y="264"/>
                </a:lnTo>
                <a:lnTo>
                  <a:pt x="114" y="249"/>
                </a:lnTo>
                <a:lnTo>
                  <a:pt x="119" y="236"/>
                </a:lnTo>
                <a:lnTo>
                  <a:pt x="127" y="225"/>
                </a:lnTo>
                <a:lnTo>
                  <a:pt x="137" y="216"/>
                </a:lnTo>
                <a:lnTo>
                  <a:pt x="150" y="209"/>
                </a:lnTo>
                <a:lnTo>
                  <a:pt x="163" y="206"/>
                </a:lnTo>
                <a:lnTo>
                  <a:pt x="174" y="205"/>
                </a:lnTo>
                <a:lnTo>
                  <a:pt x="188" y="205"/>
                </a:lnTo>
                <a:lnTo>
                  <a:pt x="203" y="207"/>
                </a:lnTo>
                <a:lnTo>
                  <a:pt x="215" y="211"/>
                </a:lnTo>
                <a:lnTo>
                  <a:pt x="227" y="217"/>
                </a:lnTo>
                <a:lnTo>
                  <a:pt x="238" y="227"/>
                </a:lnTo>
                <a:lnTo>
                  <a:pt x="246" y="238"/>
                </a:lnTo>
                <a:lnTo>
                  <a:pt x="253" y="253"/>
                </a:lnTo>
                <a:lnTo>
                  <a:pt x="255" y="267"/>
                </a:lnTo>
                <a:lnTo>
                  <a:pt x="254" y="281"/>
                </a:lnTo>
                <a:lnTo>
                  <a:pt x="250" y="296"/>
                </a:lnTo>
                <a:lnTo>
                  <a:pt x="244" y="311"/>
                </a:lnTo>
                <a:lnTo>
                  <a:pt x="236" y="325"/>
                </a:lnTo>
                <a:lnTo>
                  <a:pt x="225" y="339"/>
                </a:lnTo>
                <a:lnTo>
                  <a:pt x="214" y="350"/>
                </a:lnTo>
                <a:lnTo>
                  <a:pt x="201" y="363"/>
                </a:lnTo>
                <a:lnTo>
                  <a:pt x="190" y="372"/>
                </a:lnTo>
                <a:lnTo>
                  <a:pt x="177" y="380"/>
                </a:lnTo>
                <a:lnTo>
                  <a:pt x="166" y="384"/>
                </a:lnTo>
                <a:lnTo>
                  <a:pt x="150" y="388"/>
                </a:lnTo>
                <a:lnTo>
                  <a:pt x="137" y="390"/>
                </a:lnTo>
                <a:lnTo>
                  <a:pt x="123" y="393"/>
                </a:lnTo>
                <a:lnTo>
                  <a:pt x="111" y="397"/>
                </a:lnTo>
                <a:lnTo>
                  <a:pt x="95" y="405"/>
                </a:lnTo>
                <a:lnTo>
                  <a:pt x="82" y="413"/>
                </a:lnTo>
                <a:lnTo>
                  <a:pt x="72" y="422"/>
                </a:lnTo>
                <a:lnTo>
                  <a:pt x="60" y="433"/>
                </a:lnTo>
                <a:lnTo>
                  <a:pt x="52" y="444"/>
                </a:lnTo>
                <a:lnTo>
                  <a:pt x="43" y="458"/>
                </a:lnTo>
                <a:lnTo>
                  <a:pt x="38" y="470"/>
                </a:lnTo>
                <a:lnTo>
                  <a:pt x="33" y="485"/>
                </a:lnTo>
                <a:lnTo>
                  <a:pt x="31" y="499"/>
                </a:lnTo>
                <a:lnTo>
                  <a:pt x="31" y="511"/>
                </a:lnTo>
                <a:lnTo>
                  <a:pt x="33" y="527"/>
                </a:lnTo>
                <a:lnTo>
                  <a:pt x="36" y="545"/>
                </a:lnTo>
                <a:lnTo>
                  <a:pt x="39" y="562"/>
                </a:lnTo>
                <a:close/>
              </a:path>
            </a:pathLst>
          </a:custGeom>
          <a:solidFill>
            <a:srgbClr val="FFFFCC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4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5984292" y="2557644"/>
            <a:ext cx="1686443" cy="1066470"/>
          </a:xfrm>
          <a:custGeom>
            <a:avLst/>
            <a:gdLst>
              <a:gd name="T0" fmla="*/ 2147483647 w 1165"/>
              <a:gd name="T1" fmla="*/ 535731836 h 735"/>
              <a:gd name="T2" fmla="*/ 2147483647 w 1165"/>
              <a:gd name="T3" fmla="*/ 763814940 h 735"/>
              <a:gd name="T4" fmla="*/ 2147483647 w 1165"/>
              <a:gd name="T5" fmla="*/ 970681668 h 735"/>
              <a:gd name="T6" fmla="*/ 2147483647 w 1165"/>
              <a:gd name="T7" fmla="*/ 1105939798 h 735"/>
              <a:gd name="T8" fmla="*/ 2147483647 w 1165"/>
              <a:gd name="T9" fmla="*/ 1015767712 h 735"/>
              <a:gd name="T10" fmla="*/ 2147483647 w 1165"/>
              <a:gd name="T11" fmla="*/ 843378737 h 735"/>
              <a:gd name="T12" fmla="*/ 2147483647 w 1165"/>
              <a:gd name="T13" fmla="*/ 838074593 h 735"/>
              <a:gd name="T14" fmla="*/ 2147483647 w 1165"/>
              <a:gd name="T15" fmla="*/ 965377524 h 735"/>
              <a:gd name="T16" fmla="*/ 2147483647 w 1165"/>
              <a:gd name="T17" fmla="*/ 1119200974 h 735"/>
              <a:gd name="T18" fmla="*/ 2147483647 w 1165"/>
              <a:gd name="T19" fmla="*/ 1283632714 h 735"/>
              <a:gd name="T20" fmla="*/ 2147483647 w 1165"/>
              <a:gd name="T21" fmla="*/ 1334022902 h 735"/>
              <a:gd name="T22" fmla="*/ 2147483647 w 1165"/>
              <a:gd name="T23" fmla="*/ 1442760309 h 735"/>
              <a:gd name="T24" fmla="*/ 2147483647 w 1165"/>
              <a:gd name="T25" fmla="*/ 1639018544 h 735"/>
              <a:gd name="T26" fmla="*/ 2147483647 w 1165"/>
              <a:gd name="T27" fmla="*/ 1739800956 h 735"/>
              <a:gd name="T28" fmla="*/ 2119233744 w 1165"/>
              <a:gd name="T29" fmla="*/ 1729191038 h 735"/>
              <a:gd name="T30" fmla="*/ 1882668752 w 1165"/>
              <a:gd name="T31" fmla="*/ 1803450691 h 735"/>
              <a:gd name="T32" fmla="*/ 1648566752 w 1165"/>
              <a:gd name="T33" fmla="*/ 1901579809 h 735"/>
              <a:gd name="T34" fmla="*/ 1384894325 w 1165"/>
              <a:gd name="T35" fmla="*/ 1944014594 h 735"/>
              <a:gd name="T36" fmla="*/ 1239505570 w 1165"/>
              <a:gd name="T37" fmla="*/ 1837928445 h 735"/>
              <a:gd name="T38" fmla="*/ 1318360568 w 1165"/>
              <a:gd name="T39" fmla="*/ 1686757474 h 735"/>
              <a:gd name="T40" fmla="*/ 1520427970 w 1165"/>
              <a:gd name="T41" fmla="*/ 1596585388 h 735"/>
              <a:gd name="T42" fmla="*/ 1668281679 w 1165"/>
              <a:gd name="T43" fmla="*/ 1493152125 h 735"/>
              <a:gd name="T44" fmla="*/ 1569711362 w 1165"/>
              <a:gd name="T45" fmla="*/ 1395023007 h 735"/>
              <a:gd name="T46" fmla="*/ 1345467611 w 1165"/>
              <a:gd name="T47" fmla="*/ 1405631297 h 735"/>
              <a:gd name="T48" fmla="*/ 1136008092 w 1165"/>
              <a:gd name="T49" fmla="*/ 1490499239 h 735"/>
              <a:gd name="T50" fmla="*/ 899443100 w 1165"/>
              <a:gd name="T51" fmla="*/ 1639018544 h 735"/>
              <a:gd name="T52" fmla="*/ 620985066 w 1165"/>
              <a:gd name="T53" fmla="*/ 1729191038 h 735"/>
              <a:gd name="T54" fmla="*/ 344991693 w 1165"/>
              <a:gd name="T55" fmla="*/ 1747756359 h 735"/>
              <a:gd name="T56" fmla="*/ 480523866 w 1165"/>
              <a:gd name="T57" fmla="*/ 1572715923 h 735"/>
              <a:gd name="T58" fmla="*/ 584021345 w 1165"/>
              <a:gd name="T59" fmla="*/ 1384414718 h 735"/>
              <a:gd name="T60" fmla="*/ 537200945 w 1165"/>
              <a:gd name="T61" fmla="*/ 1222634237 h 735"/>
              <a:gd name="T62" fmla="*/ 406597895 w 1165"/>
              <a:gd name="T63" fmla="*/ 1227938381 h 735"/>
              <a:gd name="T64" fmla="*/ 298171293 w 1165"/>
              <a:gd name="T65" fmla="*/ 1371153542 h 735"/>
              <a:gd name="T66" fmla="*/ 135532125 w 1165"/>
              <a:gd name="T67" fmla="*/ 1424196617 h 735"/>
              <a:gd name="T68" fmla="*/ 9856682 w 1165"/>
              <a:gd name="T69" fmla="*/ 1299545147 h 735"/>
              <a:gd name="T70" fmla="*/ 39428296 w 1165"/>
              <a:gd name="T71" fmla="*/ 1129809263 h 735"/>
              <a:gd name="T72" fmla="*/ 211924179 w 1165"/>
              <a:gd name="T73" fmla="*/ 1013114825 h 735"/>
              <a:gd name="T74" fmla="*/ 322813774 w 1165"/>
              <a:gd name="T75" fmla="*/ 830117561 h 735"/>
              <a:gd name="T76" fmla="*/ 253815455 w 1165"/>
              <a:gd name="T77" fmla="*/ 594077427 h 735"/>
              <a:gd name="T78" fmla="*/ 229172974 w 1165"/>
              <a:gd name="T79" fmla="*/ 363342964 h 735"/>
              <a:gd name="T80" fmla="*/ 448489269 w 1165"/>
              <a:gd name="T81" fmla="*/ 395167831 h 735"/>
              <a:gd name="T82" fmla="*/ 793480863 w 1165"/>
              <a:gd name="T83" fmla="*/ 408429007 h 735"/>
              <a:gd name="T84" fmla="*/ 980762659 w 1165"/>
              <a:gd name="T85" fmla="*/ 347428901 h 735"/>
              <a:gd name="T86" fmla="*/ 985690214 w 1165"/>
              <a:gd name="T87" fmla="*/ 198909545 h 735"/>
              <a:gd name="T88" fmla="*/ 1042367292 w 1165"/>
              <a:gd name="T89" fmla="*/ 53043087 h 735"/>
              <a:gd name="T90" fmla="*/ 1264148051 w 1165"/>
              <a:gd name="T91" fmla="*/ 0 h 735"/>
              <a:gd name="T92" fmla="*/ 1473607570 w 1165"/>
              <a:gd name="T93" fmla="*/ 47738943 h 735"/>
              <a:gd name="T94" fmla="*/ 1542605889 w 1165"/>
              <a:gd name="T95" fmla="*/ 182997111 h 735"/>
              <a:gd name="T96" fmla="*/ 1478535125 w 1165"/>
              <a:gd name="T97" fmla="*/ 358038819 h 735"/>
              <a:gd name="T98" fmla="*/ 1616531762 w 1165"/>
              <a:gd name="T99" fmla="*/ 453515152 h 735"/>
              <a:gd name="T100" fmla="*/ 1887597876 w 1165"/>
              <a:gd name="T101" fmla="*/ 450862266 h 735"/>
              <a:gd name="T102" fmla="*/ 2147483647 w 1165"/>
              <a:gd name="T103" fmla="*/ 384559542 h 735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1165"/>
              <a:gd name="T157" fmla="*/ 0 h 735"/>
              <a:gd name="T158" fmla="*/ 1165 w 1165"/>
              <a:gd name="T159" fmla="*/ 735 h 735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1165" h="735">
                <a:moveTo>
                  <a:pt x="958" y="146"/>
                </a:moveTo>
                <a:lnTo>
                  <a:pt x="962" y="164"/>
                </a:lnTo>
                <a:lnTo>
                  <a:pt x="965" y="178"/>
                </a:lnTo>
                <a:lnTo>
                  <a:pt x="966" y="190"/>
                </a:lnTo>
                <a:lnTo>
                  <a:pt x="963" y="202"/>
                </a:lnTo>
                <a:lnTo>
                  <a:pt x="958" y="219"/>
                </a:lnTo>
                <a:lnTo>
                  <a:pt x="952" y="237"/>
                </a:lnTo>
                <a:lnTo>
                  <a:pt x="946" y="253"/>
                </a:lnTo>
                <a:lnTo>
                  <a:pt x="940" y="269"/>
                </a:lnTo>
                <a:lnTo>
                  <a:pt x="931" y="288"/>
                </a:lnTo>
                <a:lnTo>
                  <a:pt x="924" y="304"/>
                </a:lnTo>
                <a:lnTo>
                  <a:pt x="919" y="317"/>
                </a:lnTo>
                <a:lnTo>
                  <a:pt x="914" y="335"/>
                </a:lnTo>
                <a:lnTo>
                  <a:pt x="909" y="351"/>
                </a:lnTo>
                <a:lnTo>
                  <a:pt x="908" y="366"/>
                </a:lnTo>
                <a:lnTo>
                  <a:pt x="911" y="382"/>
                </a:lnTo>
                <a:lnTo>
                  <a:pt x="916" y="397"/>
                </a:lnTo>
                <a:lnTo>
                  <a:pt x="926" y="409"/>
                </a:lnTo>
                <a:lnTo>
                  <a:pt x="937" y="416"/>
                </a:lnTo>
                <a:lnTo>
                  <a:pt x="952" y="417"/>
                </a:lnTo>
                <a:lnTo>
                  <a:pt x="969" y="416"/>
                </a:lnTo>
                <a:lnTo>
                  <a:pt x="982" y="411"/>
                </a:lnTo>
                <a:lnTo>
                  <a:pt x="996" y="405"/>
                </a:lnTo>
                <a:lnTo>
                  <a:pt x="1007" y="396"/>
                </a:lnTo>
                <a:lnTo>
                  <a:pt x="1017" y="383"/>
                </a:lnTo>
                <a:lnTo>
                  <a:pt x="1022" y="369"/>
                </a:lnTo>
                <a:lnTo>
                  <a:pt x="1024" y="354"/>
                </a:lnTo>
                <a:lnTo>
                  <a:pt x="1031" y="339"/>
                </a:lnTo>
                <a:lnTo>
                  <a:pt x="1040" y="327"/>
                </a:lnTo>
                <a:lnTo>
                  <a:pt x="1054" y="318"/>
                </a:lnTo>
                <a:lnTo>
                  <a:pt x="1067" y="313"/>
                </a:lnTo>
                <a:lnTo>
                  <a:pt x="1081" y="311"/>
                </a:lnTo>
                <a:lnTo>
                  <a:pt x="1092" y="310"/>
                </a:lnTo>
                <a:lnTo>
                  <a:pt x="1107" y="312"/>
                </a:lnTo>
                <a:lnTo>
                  <a:pt x="1121" y="316"/>
                </a:lnTo>
                <a:lnTo>
                  <a:pt x="1135" y="321"/>
                </a:lnTo>
                <a:lnTo>
                  <a:pt x="1144" y="331"/>
                </a:lnTo>
                <a:lnTo>
                  <a:pt x="1152" y="341"/>
                </a:lnTo>
                <a:lnTo>
                  <a:pt x="1160" y="351"/>
                </a:lnTo>
                <a:lnTo>
                  <a:pt x="1164" y="364"/>
                </a:lnTo>
                <a:lnTo>
                  <a:pt x="1165" y="376"/>
                </a:lnTo>
                <a:lnTo>
                  <a:pt x="1163" y="390"/>
                </a:lnTo>
                <a:lnTo>
                  <a:pt x="1159" y="401"/>
                </a:lnTo>
                <a:lnTo>
                  <a:pt x="1156" y="410"/>
                </a:lnTo>
                <a:lnTo>
                  <a:pt x="1151" y="422"/>
                </a:lnTo>
                <a:lnTo>
                  <a:pt x="1140" y="438"/>
                </a:lnTo>
                <a:lnTo>
                  <a:pt x="1129" y="450"/>
                </a:lnTo>
                <a:lnTo>
                  <a:pt x="1117" y="462"/>
                </a:lnTo>
                <a:lnTo>
                  <a:pt x="1104" y="474"/>
                </a:lnTo>
                <a:lnTo>
                  <a:pt x="1089" y="484"/>
                </a:lnTo>
                <a:lnTo>
                  <a:pt x="1077" y="489"/>
                </a:lnTo>
                <a:lnTo>
                  <a:pt x="1064" y="492"/>
                </a:lnTo>
                <a:lnTo>
                  <a:pt x="1046" y="495"/>
                </a:lnTo>
                <a:lnTo>
                  <a:pt x="1034" y="498"/>
                </a:lnTo>
                <a:lnTo>
                  <a:pt x="1019" y="503"/>
                </a:lnTo>
                <a:lnTo>
                  <a:pt x="1005" y="510"/>
                </a:lnTo>
                <a:lnTo>
                  <a:pt x="993" y="517"/>
                </a:lnTo>
                <a:lnTo>
                  <a:pt x="984" y="526"/>
                </a:lnTo>
                <a:lnTo>
                  <a:pt x="973" y="534"/>
                </a:lnTo>
                <a:lnTo>
                  <a:pt x="964" y="544"/>
                </a:lnTo>
                <a:lnTo>
                  <a:pt x="955" y="558"/>
                </a:lnTo>
                <a:lnTo>
                  <a:pt x="948" y="572"/>
                </a:lnTo>
                <a:lnTo>
                  <a:pt x="943" y="587"/>
                </a:lnTo>
                <a:lnTo>
                  <a:pt x="940" y="604"/>
                </a:lnTo>
                <a:lnTo>
                  <a:pt x="940" y="618"/>
                </a:lnTo>
                <a:lnTo>
                  <a:pt x="943" y="635"/>
                </a:lnTo>
                <a:lnTo>
                  <a:pt x="946" y="649"/>
                </a:lnTo>
                <a:lnTo>
                  <a:pt x="948" y="664"/>
                </a:lnTo>
                <a:lnTo>
                  <a:pt x="941" y="661"/>
                </a:lnTo>
                <a:lnTo>
                  <a:pt x="929" y="656"/>
                </a:lnTo>
                <a:lnTo>
                  <a:pt x="918" y="652"/>
                </a:lnTo>
                <a:lnTo>
                  <a:pt x="906" y="650"/>
                </a:lnTo>
                <a:lnTo>
                  <a:pt x="892" y="648"/>
                </a:lnTo>
                <a:lnTo>
                  <a:pt x="877" y="649"/>
                </a:lnTo>
                <a:lnTo>
                  <a:pt x="860" y="652"/>
                </a:lnTo>
                <a:lnTo>
                  <a:pt x="844" y="655"/>
                </a:lnTo>
                <a:lnTo>
                  <a:pt x="824" y="660"/>
                </a:lnTo>
                <a:lnTo>
                  <a:pt x="803" y="666"/>
                </a:lnTo>
                <a:lnTo>
                  <a:pt x="784" y="673"/>
                </a:lnTo>
                <a:lnTo>
                  <a:pt x="764" y="680"/>
                </a:lnTo>
                <a:lnTo>
                  <a:pt x="748" y="687"/>
                </a:lnTo>
                <a:lnTo>
                  <a:pt x="730" y="695"/>
                </a:lnTo>
                <a:lnTo>
                  <a:pt x="711" y="702"/>
                </a:lnTo>
                <a:lnTo>
                  <a:pt x="692" y="708"/>
                </a:lnTo>
                <a:lnTo>
                  <a:pt x="669" y="717"/>
                </a:lnTo>
                <a:lnTo>
                  <a:pt x="645" y="725"/>
                </a:lnTo>
                <a:lnTo>
                  <a:pt x="628" y="730"/>
                </a:lnTo>
                <a:lnTo>
                  <a:pt x="605" y="733"/>
                </a:lnTo>
                <a:lnTo>
                  <a:pt x="586" y="735"/>
                </a:lnTo>
                <a:lnTo>
                  <a:pt x="562" y="733"/>
                </a:lnTo>
                <a:lnTo>
                  <a:pt x="545" y="730"/>
                </a:lnTo>
                <a:lnTo>
                  <a:pt x="528" y="725"/>
                </a:lnTo>
                <a:lnTo>
                  <a:pt x="517" y="718"/>
                </a:lnTo>
                <a:lnTo>
                  <a:pt x="509" y="707"/>
                </a:lnTo>
                <a:lnTo>
                  <a:pt x="503" y="693"/>
                </a:lnTo>
                <a:lnTo>
                  <a:pt x="503" y="681"/>
                </a:lnTo>
                <a:lnTo>
                  <a:pt x="508" y="669"/>
                </a:lnTo>
                <a:lnTo>
                  <a:pt x="514" y="658"/>
                </a:lnTo>
                <a:lnTo>
                  <a:pt x="523" y="647"/>
                </a:lnTo>
                <a:lnTo>
                  <a:pt x="535" y="636"/>
                </a:lnTo>
                <a:lnTo>
                  <a:pt x="551" y="624"/>
                </a:lnTo>
                <a:lnTo>
                  <a:pt x="567" y="617"/>
                </a:lnTo>
                <a:lnTo>
                  <a:pt x="587" y="611"/>
                </a:lnTo>
                <a:lnTo>
                  <a:pt x="602" y="607"/>
                </a:lnTo>
                <a:lnTo>
                  <a:pt x="617" y="602"/>
                </a:lnTo>
                <a:lnTo>
                  <a:pt x="635" y="596"/>
                </a:lnTo>
                <a:lnTo>
                  <a:pt x="651" y="587"/>
                </a:lnTo>
                <a:lnTo>
                  <a:pt x="665" y="580"/>
                </a:lnTo>
                <a:lnTo>
                  <a:pt x="674" y="572"/>
                </a:lnTo>
                <a:lnTo>
                  <a:pt x="677" y="563"/>
                </a:lnTo>
                <a:lnTo>
                  <a:pt x="675" y="553"/>
                </a:lnTo>
                <a:lnTo>
                  <a:pt x="668" y="542"/>
                </a:lnTo>
                <a:lnTo>
                  <a:pt x="656" y="534"/>
                </a:lnTo>
                <a:lnTo>
                  <a:pt x="647" y="529"/>
                </a:lnTo>
                <a:lnTo>
                  <a:pt x="637" y="526"/>
                </a:lnTo>
                <a:lnTo>
                  <a:pt x="620" y="524"/>
                </a:lnTo>
                <a:lnTo>
                  <a:pt x="601" y="524"/>
                </a:lnTo>
                <a:lnTo>
                  <a:pt x="581" y="525"/>
                </a:lnTo>
                <a:lnTo>
                  <a:pt x="563" y="527"/>
                </a:lnTo>
                <a:lnTo>
                  <a:pt x="546" y="530"/>
                </a:lnTo>
                <a:lnTo>
                  <a:pt x="530" y="534"/>
                </a:lnTo>
                <a:lnTo>
                  <a:pt x="514" y="539"/>
                </a:lnTo>
                <a:lnTo>
                  <a:pt x="494" y="546"/>
                </a:lnTo>
                <a:lnTo>
                  <a:pt x="477" y="555"/>
                </a:lnTo>
                <a:lnTo>
                  <a:pt x="461" y="562"/>
                </a:lnTo>
                <a:lnTo>
                  <a:pt x="441" y="573"/>
                </a:lnTo>
                <a:lnTo>
                  <a:pt x="421" y="585"/>
                </a:lnTo>
                <a:lnTo>
                  <a:pt x="403" y="596"/>
                </a:lnTo>
                <a:lnTo>
                  <a:pt x="385" y="607"/>
                </a:lnTo>
                <a:lnTo>
                  <a:pt x="365" y="618"/>
                </a:lnTo>
                <a:lnTo>
                  <a:pt x="345" y="627"/>
                </a:lnTo>
                <a:lnTo>
                  <a:pt x="324" y="636"/>
                </a:lnTo>
                <a:lnTo>
                  <a:pt x="301" y="643"/>
                </a:lnTo>
                <a:lnTo>
                  <a:pt x="279" y="648"/>
                </a:lnTo>
                <a:lnTo>
                  <a:pt x="252" y="652"/>
                </a:lnTo>
                <a:lnTo>
                  <a:pt x="230" y="655"/>
                </a:lnTo>
                <a:lnTo>
                  <a:pt x="200" y="658"/>
                </a:lnTo>
                <a:lnTo>
                  <a:pt x="177" y="660"/>
                </a:lnTo>
                <a:lnTo>
                  <a:pt x="155" y="659"/>
                </a:lnTo>
                <a:lnTo>
                  <a:pt x="140" y="659"/>
                </a:lnTo>
                <a:lnTo>
                  <a:pt x="145" y="648"/>
                </a:lnTo>
                <a:lnTo>
                  <a:pt x="155" y="635"/>
                </a:lnTo>
                <a:lnTo>
                  <a:pt x="167" y="622"/>
                </a:lnTo>
                <a:lnTo>
                  <a:pt x="179" y="609"/>
                </a:lnTo>
                <a:lnTo>
                  <a:pt x="195" y="593"/>
                </a:lnTo>
                <a:lnTo>
                  <a:pt x="207" y="581"/>
                </a:lnTo>
                <a:lnTo>
                  <a:pt x="217" y="569"/>
                </a:lnTo>
                <a:lnTo>
                  <a:pt x="226" y="554"/>
                </a:lnTo>
                <a:lnTo>
                  <a:pt x="233" y="538"/>
                </a:lnTo>
                <a:lnTo>
                  <a:pt x="237" y="522"/>
                </a:lnTo>
                <a:lnTo>
                  <a:pt x="240" y="507"/>
                </a:lnTo>
                <a:lnTo>
                  <a:pt x="238" y="489"/>
                </a:lnTo>
                <a:lnTo>
                  <a:pt x="234" y="478"/>
                </a:lnTo>
                <a:lnTo>
                  <a:pt x="225" y="468"/>
                </a:lnTo>
                <a:lnTo>
                  <a:pt x="218" y="461"/>
                </a:lnTo>
                <a:lnTo>
                  <a:pt x="209" y="456"/>
                </a:lnTo>
                <a:lnTo>
                  <a:pt x="199" y="454"/>
                </a:lnTo>
                <a:lnTo>
                  <a:pt x="187" y="453"/>
                </a:lnTo>
                <a:lnTo>
                  <a:pt x="176" y="456"/>
                </a:lnTo>
                <a:lnTo>
                  <a:pt x="165" y="463"/>
                </a:lnTo>
                <a:lnTo>
                  <a:pt x="156" y="473"/>
                </a:lnTo>
                <a:lnTo>
                  <a:pt x="146" y="484"/>
                </a:lnTo>
                <a:lnTo>
                  <a:pt x="138" y="496"/>
                </a:lnTo>
                <a:lnTo>
                  <a:pt x="130" y="507"/>
                </a:lnTo>
                <a:lnTo>
                  <a:pt x="121" y="517"/>
                </a:lnTo>
                <a:lnTo>
                  <a:pt x="110" y="527"/>
                </a:lnTo>
                <a:lnTo>
                  <a:pt x="97" y="534"/>
                </a:lnTo>
                <a:lnTo>
                  <a:pt x="84" y="537"/>
                </a:lnTo>
                <a:lnTo>
                  <a:pt x="69" y="539"/>
                </a:lnTo>
                <a:lnTo>
                  <a:pt x="55" y="537"/>
                </a:lnTo>
                <a:lnTo>
                  <a:pt x="41" y="533"/>
                </a:lnTo>
                <a:lnTo>
                  <a:pt x="27" y="525"/>
                </a:lnTo>
                <a:lnTo>
                  <a:pt x="17" y="517"/>
                </a:lnTo>
                <a:lnTo>
                  <a:pt x="9" y="504"/>
                </a:lnTo>
                <a:lnTo>
                  <a:pt x="4" y="490"/>
                </a:lnTo>
                <a:lnTo>
                  <a:pt x="1" y="477"/>
                </a:lnTo>
                <a:lnTo>
                  <a:pt x="0" y="462"/>
                </a:lnTo>
                <a:lnTo>
                  <a:pt x="2" y="450"/>
                </a:lnTo>
                <a:lnTo>
                  <a:pt x="7" y="439"/>
                </a:lnTo>
                <a:lnTo>
                  <a:pt x="16" y="426"/>
                </a:lnTo>
                <a:lnTo>
                  <a:pt x="28" y="414"/>
                </a:lnTo>
                <a:lnTo>
                  <a:pt x="43" y="405"/>
                </a:lnTo>
                <a:lnTo>
                  <a:pt x="55" y="399"/>
                </a:lnTo>
                <a:lnTo>
                  <a:pt x="71" y="391"/>
                </a:lnTo>
                <a:lnTo>
                  <a:pt x="86" y="382"/>
                </a:lnTo>
                <a:lnTo>
                  <a:pt x="100" y="372"/>
                </a:lnTo>
                <a:lnTo>
                  <a:pt x="113" y="360"/>
                </a:lnTo>
                <a:lnTo>
                  <a:pt x="124" y="347"/>
                </a:lnTo>
                <a:lnTo>
                  <a:pt x="129" y="329"/>
                </a:lnTo>
                <a:lnTo>
                  <a:pt x="131" y="313"/>
                </a:lnTo>
                <a:lnTo>
                  <a:pt x="130" y="297"/>
                </a:lnTo>
                <a:lnTo>
                  <a:pt x="127" y="280"/>
                </a:lnTo>
                <a:lnTo>
                  <a:pt x="121" y="263"/>
                </a:lnTo>
                <a:lnTo>
                  <a:pt x="111" y="242"/>
                </a:lnTo>
                <a:lnTo>
                  <a:pt x="103" y="224"/>
                </a:lnTo>
                <a:lnTo>
                  <a:pt x="94" y="204"/>
                </a:lnTo>
                <a:lnTo>
                  <a:pt x="90" y="183"/>
                </a:lnTo>
                <a:lnTo>
                  <a:pt x="90" y="167"/>
                </a:lnTo>
                <a:lnTo>
                  <a:pt x="92" y="150"/>
                </a:lnTo>
                <a:lnTo>
                  <a:pt x="93" y="137"/>
                </a:lnTo>
                <a:lnTo>
                  <a:pt x="105" y="140"/>
                </a:lnTo>
                <a:lnTo>
                  <a:pt x="123" y="142"/>
                </a:lnTo>
                <a:lnTo>
                  <a:pt x="141" y="144"/>
                </a:lnTo>
                <a:lnTo>
                  <a:pt x="162" y="147"/>
                </a:lnTo>
                <a:lnTo>
                  <a:pt x="182" y="149"/>
                </a:lnTo>
                <a:lnTo>
                  <a:pt x="205" y="152"/>
                </a:lnTo>
                <a:lnTo>
                  <a:pt x="228" y="154"/>
                </a:lnTo>
                <a:lnTo>
                  <a:pt x="254" y="155"/>
                </a:lnTo>
                <a:lnTo>
                  <a:pt x="304" y="155"/>
                </a:lnTo>
                <a:lnTo>
                  <a:pt x="322" y="154"/>
                </a:lnTo>
                <a:lnTo>
                  <a:pt x="339" y="153"/>
                </a:lnTo>
                <a:lnTo>
                  <a:pt x="359" y="150"/>
                </a:lnTo>
                <a:lnTo>
                  <a:pt x="375" y="145"/>
                </a:lnTo>
                <a:lnTo>
                  <a:pt x="387" y="139"/>
                </a:lnTo>
                <a:lnTo>
                  <a:pt x="398" y="131"/>
                </a:lnTo>
                <a:lnTo>
                  <a:pt x="405" y="124"/>
                </a:lnTo>
                <a:lnTo>
                  <a:pt x="408" y="116"/>
                </a:lnTo>
                <a:lnTo>
                  <a:pt x="408" y="104"/>
                </a:lnTo>
                <a:lnTo>
                  <a:pt x="405" y="89"/>
                </a:lnTo>
                <a:lnTo>
                  <a:pt x="400" y="75"/>
                </a:lnTo>
                <a:lnTo>
                  <a:pt x="395" y="62"/>
                </a:lnTo>
                <a:lnTo>
                  <a:pt x="395" y="49"/>
                </a:lnTo>
                <a:lnTo>
                  <a:pt x="401" y="38"/>
                </a:lnTo>
                <a:lnTo>
                  <a:pt x="410" y="28"/>
                </a:lnTo>
                <a:lnTo>
                  <a:pt x="423" y="20"/>
                </a:lnTo>
                <a:lnTo>
                  <a:pt x="439" y="13"/>
                </a:lnTo>
                <a:lnTo>
                  <a:pt x="456" y="8"/>
                </a:lnTo>
                <a:lnTo>
                  <a:pt x="474" y="5"/>
                </a:lnTo>
                <a:lnTo>
                  <a:pt x="495" y="2"/>
                </a:lnTo>
                <a:lnTo>
                  <a:pt x="513" y="0"/>
                </a:lnTo>
                <a:lnTo>
                  <a:pt x="532" y="0"/>
                </a:lnTo>
                <a:lnTo>
                  <a:pt x="549" y="1"/>
                </a:lnTo>
                <a:lnTo>
                  <a:pt x="566" y="5"/>
                </a:lnTo>
                <a:lnTo>
                  <a:pt x="582" y="10"/>
                </a:lnTo>
                <a:lnTo>
                  <a:pt x="598" y="18"/>
                </a:lnTo>
                <a:lnTo>
                  <a:pt x="610" y="26"/>
                </a:lnTo>
                <a:lnTo>
                  <a:pt x="621" y="36"/>
                </a:lnTo>
                <a:lnTo>
                  <a:pt x="627" y="46"/>
                </a:lnTo>
                <a:lnTo>
                  <a:pt x="629" y="57"/>
                </a:lnTo>
                <a:lnTo>
                  <a:pt x="626" y="69"/>
                </a:lnTo>
                <a:lnTo>
                  <a:pt x="620" y="79"/>
                </a:lnTo>
                <a:lnTo>
                  <a:pt x="611" y="95"/>
                </a:lnTo>
                <a:lnTo>
                  <a:pt x="605" y="109"/>
                </a:lnTo>
                <a:lnTo>
                  <a:pt x="600" y="123"/>
                </a:lnTo>
                <a:lnTo>
                  <a:pt x="600" y="135"/>
                </a:lnTo>
                <a:lnTo>
                  <a:pt x="605" y="148"/>
                </a:lnTo>
                <a:lnTo>
                  <a:pt x="615" y="157"/>
                </a:lnTo>
                <a:lnTo>
                  <a:pt x="625" y="162"/>
                </a:lnTo>
                <a:lnTo>
                  <a:pt x="639" y="167"/>
                </a:lnTo>
                <a:lnTo>
                  <a:pt x="656" y="171"/>
                </a:lnTo>
                <a:lnTo>
                  <a:pt x="673" y="173"/>
                </a:lnTo>
                <a:lnTo>
                  <a:pt x="694" y="175"/>
                </a:lnTo>
                <a:lnTo>
                  <a:pt x="718" y="175"/>
                </a:lnTo>
                <a:lnTo>
                  <a:pt x="737" y="172"/>
                </a:lnTo>
                <a:lnTo>
                  <a:pt x="766" y="170"/>
                </a:lnTo>
                <a:lnTo>
                  <a:pt x="795" y="166"/>
                </a:lnTo>
                <a:lnTo>
                  <a:pt x="820" y="162"/>
                </a:lnTo>
                <a:lnTo>
                  <a:pt x="844" y="158"/>
                </a:lnTo>
                <a:lnTo>
                  <a:pt x="873" y="152"/>
                </a:lnTo>
                <a:lnTo>
                  <a:pt x="907" y="145"/>
                </a:lnTo>
                <a:lnTo>
                  <a:pt x="955" y="135"/>
                </a:lnTo>
                <a:lnTo>
                  <a:pt x="958" y="146"/>
                </a:lnTo>
                <a:close/>
              </a:path>
            </a:pathLst>
          </a:custGeom>
          <a:solidFill>
            <a:srgbClr val="666699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4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623007" y="1175760"/>
            <a:ext cx="1153423" cy="947658"/>
          </a:xfrm>
          <a:custGeom>
            <a:avLst/>
            <a:gdLst>
              <a:gd name="T0" fmla="*/ 2023403860 w 858"/>
              <a:gd name="T1" fmla="*/ 0 h 652"/>
              <a:gd name="T2" fmla="*/ 2001195210 w 858"/>
              <a:gd name="T3" fmla="*/ 90481526 h 652"/>
              <a:gd name="T4" fmla="*/ 2043144707 w 858"/>
              <a:gd name="T5" fmla="*/ 183625377 h 652"/>
              <a:gd name="T6" fmla="*/ 2090028237 w 858"/>
              <a:gd name="T7" fmla="*/ 263460895 h 652"/>
              <a:gd name="T8" fmla="*/ 2117170921 w 858"/>
              <a:gd name="T9" fmla="*/ 356604720 h 652"/>
              <a:gd name="T10" fmla="*/ 2109767514 w 858"/>
              <a:gd name="T11" fmla="*/ 431118903 h 652"/>
              <a:gd name="T12" fmla="*/ 2077689226 w 858"/>
              <a:gd name="T13" fmla="*/ 505632984 h 652"/>
              <a:gd name="T14" fmla="*/ 1998727408 w 858"/>
              <a:gd name="T15" fmla="*/ 545551533 h 652"/>
              <a:gd name="T16" fmla="*/ 1902492544 w 858"/>
              <a:gd name="T17" fmla="*/ 516277387 h 652"/>
              <a:gd name="T18" fmla="*/ 1811193286 w 858"/>
              <a:gd name="T19" fmla="*/ 457730725 h 652"/>
              <a:gd name="T20" fmla="*/ 1737165501 w 858"/>
              <a:gd name="T21" fmla="*/ 412490688 h 652"/>
              <a:gd name="T22" fmla="*/ 1650801847 w 858"/>
              <a:gd name="T23" fmla="*/ 407167671 h 652"/>
              <a:gd name="T24" fmla="*/ 1571839636 w 858"/>
              <a:gd name="T25" fmla="*/ 452409339 h 652"/>
              <a:gd name="T26" fmla="*/ 1507683060 w 858"/>
              <a:gd name="T27" fmla="*/ 550874550 h 652"/>
              <a:gd name="T28" fmla="*/ 1490410015 w 858"/>
              <a:gd name="T29" fmla="*/ 662644856 h 652"/>
              <a:gd name="T30" fmla="*/ 1517552698 w 858"/>
              <a:gd name="T31" fmla="*/ 771756101 h 652"/>
              <a:gd name="T32" fmla="*/ 1579241472 w 858"/>
              <a:gd name="T33" fmla="*/ 859577113 h 652"/>
              <a:gd name="T34" fmla="*/ 1690281970 w 858"/>
              <a:gd name="T35" fmla="*/ 923445160 h 652"/>
              <a:gd name="T36" fmla="*/ 1845739376 w 858"/>
              <a:gd name="T37" fmla="*/ 936751887 h 652"/>
              <a:gd name="T38" fmla="*/ 1971584725 w 858"/>
              <a:gd name="T39" fmla="*/ 939412579 h 652"/>
              <a:gd name="T40" fmla="*/ 2040676905 w 858"/>
              <a:gd name="T41" fmla="*/ 1021910370 h 652"/>
              <a:gd name="T42" fmla="*/ 2030805696 w 858"/>
              <a:gd name="T43" fmla="*/ 1123037905 h 652"/>
              <a:gd name="T44" fmla="*/ 1978988131 w 858"/>
              <a:gd name="T45" fmla="*/ 1242791921 h 652"/>
              <a:gd name="T46" fmla="*/ 1779114998 w 858"/>
              <a:gd name="T47" fmla="*/ 1325291344 h 652"/>
              <a:gd name="T48" fmla="*/ 1596514517 w 858"/>
              <a:gd name="T49" fmla="*/ 1309323924 h 652"/>
              <a:gd name="T50" fmla="*/ 1374434304 w 858"/>
              <a:gd name="T51" fmla="*/ 1288033487 h 652"/>
              <a:gd name="T52" fmla="*/ 1253522989 w 858"/>
              <a:gd name="T53" fmla="*/ 1309323924 h 652"/>
              <a:gd name="T54" fmla="*/ 1206639459 w 858"/>
              <a:gd name="T55" fmla="*/ 1373193602 h 652"/>
              <a:gd name="T56" fmla="*/ 1238717747 w 858"/>
              <a:gd name="T57" fmla="*/ 1458352086 h 652"/>
              <a:gd name="T58" fmla="*/ 1260926396 w 858"/>
              <a:gd name="T59" fmla="*/ 1554156604 h 652"/>
              <a:gd name="T60" fmla="*/ 1216509097 w 858"/>
              <a:gd name="T61" fmla="*/ 1641977412 h 652"/>
              <a:gd name="T62" fmla="*/ 1120274234 w 858"/>
              <a:gd name="T63" fmla="*/ 1705845459 h 652"/>
              <a:gd name="T64" fmla="*/ 1006766325 w 858"/>
              <a:gd name="T65" fmla="*/ 1729796997 h 652"/>
              <a:gd name="T66" fmla="*/ 905595857 w 858"/>
              <a:gd name="T67" fmla="*/ 1729796997 h 652"/>
              <a:gd name="T68" fmla="*/ 826634039 w 858"/>
              <a:gd name="T69" fmla="*/ 1708507783 h 652"/>
              <a:gd name="T70" fmla="*/ 762477267 w 858"/>
              <a:gd name="T71" fmla="*/ 1649961122 h 652"/>
              <a:gd name="T72" fmla="*/ 703256296 w 858"/>
              <a:gd name="T73" fmla="*/ 1572784717 h 652"/>
              <a:gd name="T74" fmla="*/ 639099721 w 858"/>
              <a:gd name="T75" fmla="*/ 1479642523 h 652"/>
              <a:gd name="T76" fmla="*/ 552734495 w 858"/>
              <a:gd name="T77" fmla="*/ 1407789135 h 652"/>
              <a:gd name="T78" fmla="*/ 439226587 w 858"/>
              <a:gd name="T79" fmla="*/ 1375854295 h 652"/>
              <a:gd name="T80" fmla="*/ 303509931 w 858"/>
              <a:gd name="T81" fmla="*/ 1370531278 h 652"/>
              <a:gd name="T82" fmla="*/ 167794895 w 858"/>
              <a:gd name="T83" fmla="*/ 1389161022 h 652"/>
              <a:gd name="T84" fmla="*/ 0 w 858"/>
              <a:gd name="T85" fmla="*/ 1423756554 h 65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858"/>
              <a:gd name="T130" fmla="*/ 0 h 652"/>
              <a:gd name="T131" fmla="*/ 858 w 858"/>
              <a:gd name="T132" fmla="*/ 652 h 65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858" h="652">
                <a:moveTo>
                  <a:pt x="0" y="535"/>
                </a:moveTo>
                <a:lnTo>
                  <a:pt x="113" y="0"/>
                </a:lnTo>
                <a:lnTo>
                  <a:pt x="820" y="0"/>
                </a:lnTo>
                <a:lnTo>
                  <a:pt x="814" y="8"/>
                </a:lnTo>
                <a:lnTo>
                  <a:pt x="811" y="21"/>
                </a:lnTo>
                <a:lnTo>
                  <a:pt x="811" y="34"/>
                </a:lnTo>
                <a:lnTo>
                  <a:pt x="814" y="45"/>
                </a:lnTo>
                <a:lnTo>
                  <a:pt x="821" y="58"/>
                </a:lnTo>
                <a:lnTo>
                  <a:pt x="828" y="69"/>
                </a:lnTo>
                <a:lnTo>
                  <a:pt x="834" y="78"/>
                </a:lnTo>
                <a:lnTo>
                  <a:pt x="842" y="88"/>
                </a:lnTo>
                <a:lnTo>
                  <a:pt x="847" y="99"/>
                </a:lnTo>
                <a:lnTo>
                  <a:pt x="853" y="111"/>
                </a:lnTo>
                <a:lnTo>
                  <a:pt x="856" y="122"/>
                </a:lnTo>
                <a:lnTo>
                  <a:pt x="858" y="134"/>
                </a:lnTo>
                <a:lnTo>
                  <a:pt x="858" y="144"/>
                </a:lnTo>
                <a:lnTo>
                  <a:pt x="857" y="155"/>
                </a:lnTo>
                <a:lnTo>
                  <a:pt x="855" y="162"/>
                </a:lnTo>
                <a:lnTo>
                  <a:pt x="852" y="174"/>
                </a:lnTo>
                <a:lnTo>
                  <a:pt x="848" y="183"/>
                </a:lnTo>
                <a:lnTo>
                  <a:pt x="842" y="190"/>
                </a:lnTo>
                <a:lnTo>
                  <a:pt x="834" y="197"/>
                </a:lnTo>
                <a:lnTo>
                  <a:pt x="825" y="202"/>
                </a:lnTo>
                <a:lnTo>
                  <a:pt x="810" y="205"/>
                </a:lnTo>
                <a:lnTo>
                  <a:pt x="797" y="204"/>
                </a:lnTo>
                <a:lnTo>
                  <a:pt x="785" y="200"/>
                </a:lnTo>
                <a:lnTo>
                  <a:pt x="771" y="194"/>
                </a:lnTo>
                <a:lnTo>
                  <a:pt x="755" y="187"/>
                </a:lnTo>
                <a:lnTo>
                  <a:pt x="745" y="180"/>
                </a:lnTo>
                <a:lnTo>
                  <a:pt x="734" y="172"/>
                </a:lnTo>
                <a:lnTo>
                  <a:pt x="724" y="166"/>
                </a:lnTo>
                <a:lnTo>
                  <a:pt x="714" y="160"/>
                </a:lnTo>
                <a:lnTo>
                  <a:pt x="704" y="155"/>
                </a:lnTo>
                <a:lnTo>
                  <a:pt x="693" y="152"/>
                </a:lnTo>
                <a:lnTo>
                  <a:pt x="680" y="151"/>
                </a:lnTo>
                <a:lnTo>
                  <a:pt x="669" y="153"/>
                </a:lnTo>
                <a:lnTo>
                  <a:pt x="657" y="157"/>
                </a:lnTo>
                <a:lnTo>
                  <a:pt x="648" y="163"/>
                </a:lnTo>
                <a:lnTo>
                  <a:pt x="637" y="170"/>
                </a:lnTo>
                <a:lnTo>
                  <a:pt x="627" y="181"/>
                </a:lnTo>
                <a:lnTo>
                  <a:pt x="619" y="192"/>
                </a:lnTo>
                <a:lnTo>
                  <a:pt x="611" y="207"/>
                </a:lnTo>
                <a:lnTo>
                  <a:pt x="607" y="221"/>
                </a:lnTo>
                <a:lnTo>
                  <a:pt x="603" y="234"/>
                </a:lnTo>
                <a:lnTo>
                  <a:pt x="604" y="249"/>
                </a:lnTo>
                <a:lnTo>
                  <a:pt x="606" y="263"/>
                </a:lnTo>
                <a:lnTo>
                  <a:pt x="610" y="278"/>
                </a:lnTo>
                <a:lnTo>
                  <a:pt x="615" y="290"/>
                </a:lnTo>
                <a:lnTo>
                  <a:pt x="622" y="304"/>
                </a:lnTo>
                <a:lnTo>
                  <a:pt x="630" y="314"/>
                </a:lnTo>
                <a:lnTo>
                  <a:pt x="640" y="323"/>
                </a:lnTo>
                <a:lnTo>
                  <a:pt x="652" y="332"/>
                </a:lnTo>
                <a:lnTo>
                  <a:pt x="668" y="341"/>
                </a:lnTo>
                <a:lnTo>
                  <a:pt x="685" y="347"/>
                </a:lnTo>
                <a:lnTo>
                  <a:pt x="703" y="351"/>
                </a:lnTo>
                <a:lnTo>
                  <a:pt x="724" y="353"/>
                </a:lnTo>
                <a:lnTo>
                  <a:pt x="748" y="352"/>
                </a:lnTo>
                <a:lnTo>
                  <a:pt x="766" y="351"/>
                </a:lnTo>
                <a:lnTo>
                  <a:pt x="783" y="350"/>
                </a:lnTo>
                <a:lnTo>
                  <a:pt x="799" y="353"/>
                </a:lnTo>
                <a:lnTo>
                  <a:pt x="811" y="359"/>
                </a:lnTo>
                <a:lnTo>
                  <a:pt x="821" y="370"/>
                </a:lnTo>
                <a:lnTo>
                  <a:pt x="827" y="384"/>
                </a:lnTo>
                <a:lnTo>
                  <a:pt x="828" y="397"/>
                </a:lnTo>
                <a:lnTo>
                  <a:pt x="827" y="408"/>
                </a:lnTo>
                <a:lnTo>
                  <a:pt x="823" y="422"/>
                </a:lnTo>
                <a:lnTo>
                  <a:pt x="816" y="438"/>
                </a:lnTo>
                <a:lnTo>
                  <a:pt x="810" y="451"/>
                </a:lnTo>
                <a:lnTo>
                  <a:pt x="802" y="467"/>
                </a:lnTo>
                <a:lnTo>
                  <a:pt x="793" y="482"/>
                </a:lnTo>
                <a:lnTo>
                  <a:pt x="784" y="498"/>
                </a:lnTo>
                <a:lnTo>
                  <a:pt x="721" y="498"/>
                </a:lnTo>
                <a:lnTo>
                  <a:pt x="698" y="496"/>
                </a:lnTo>
                <a:lnTo>
                  <a:pt x="674" y="494"/>
                </a:lnTo>
                <a:lnTo>
                  <a:pt x="647" y="492"/>
                </a:lnTo>
                <a:lnTo>
                  <a:pt x="618" y="489"/>
                </a:lnTo>
                <a:lnTo>
                  <a:pt x="584" y="486"/>
                </a:lnTo>
                <a:lnTo>
                  <a:pt x="557" y="484"/>
                </a:lnTo>
                <a:lnTo>
                  <a:pt x="538" y="485"/>
                </a:lnTo>
                <a:lnTo>
                  <a:pt x="519" y="488"/>
                </a:lnTo>
                <a:lnTo>
                  <a:pt x="508" y="492"/>
                </a:lnTo>
                <a:lnTo>
                  <a:pt x="499" y="498"/>
                </a:lnTo>
                <a:lnTo>
                  <a:pt x="492" y="507"/>
                </a:lnTo>
                <a:lnTo>
                  <a:pt x="489" y="516"/>
                </a:lnTo>
                <a:lnTo>
                  <a:pt x="491" y="525"/>
                </a:lnTo>
                <a:lnTo>
                  <a:pt x="495" y="535"/>
                </a:lnTo>
                <a:lnTo>
                  <a:pt x="502" y="548"/>
                </a:lnTo>
                <a:lnTo>
                  <a:pt x="508" y="559"/>
                </a:lnTo>
                <a:lnTo>
                  <a:pt x="511" y="571"/>
                </a:lnTo>
                <a:lnTo>
                  <a:pt x="511" y="584"/>
                </a:lnTo>
                <a:lnTo>
                  <a:pt x="508" y="596"/>
                </a:lnTo>
                <a:lnTo>
                  <a:pt x="501" y="607"/>
                </a:lnTo>
                <a:lnTo>
                  <a:pt x="493" y="617"/>
                </a:lnTo>
                <a:lnTo>
                  <a:pt x="481" y="627"/>
                </a:lnTo>
                <a:lnTo>
                  <a:pt x="468" y="635"/>
                </a:lnTo>
                <a:lnTo>
                  <a:pt x="454" y="641"/>
                </a:lnTo>
                <a:lnTo>
                  <a:pt x="438" y="645"/>
                </a:lnTo>
                <a:lnTo>
                  <a:pt x="424" y="648"/>
                </a:lnTo>
                <a:lnTo>
                  <a:pt x="408" y="650"/>
                </a:lnTo>
                <a:lnTo>
                  <a:pt x="394" y="652"/>
                </a:lnTo>
                <a:lnTo>
                  <a:pt x="381" y="652"/>
                </a:lnTo>
                <a:lnTo>
                  <a:pt x="367" y="650"/>
                </a:lnTo>
                <a:lnTo>
                  <a:pt x="355" y="648"/>
                </a:lnTo>
                <a:lnTo>
                  <a:pt x="344" y="645"/>
                </a:lnTo>
                <a:lnTo>
                  <a:pt x="335" y="642"/>
                </a:lnTo>
                <a:lnTo>
                  <a:pt x="324" y="636"/>
                </a:lnTo>
                <a:lnTo>
                  <a:pt x="316" y="630"/>
                </a:lnTo>
                <a:lnTo>
                  <a:pt x="309" y="620"/>
                </a:lnTo>
                <a:lnTo>
                  <a:pt x="300" y="610"/>
                </a:lnTo>
                <a:lnTo>
                  <a:pt x="293" y="600"/>
                </a:lnTo>
                <a:lnTo>
                  <a:pt x="285" y="591"/>
                </a:lnTo>
                <a:lnTo>
                  <a:pt x="277" y="578"/>
                </a:lnTo>
                <a:lnTo>
                  <a:pt x="269" y="567"/>
                </a:lnTo>
                <a:lnTo>
                  <a:pt x="259" y="556"/>
                </a:lnTo>
                <a:lnTo>
                  <a:pt x="247" y="545"/>
                </a:lnTo>
                <a:lnTo>
                  <a:pt x="236" y="536"/>
                </a:lnTo>
                <a:lnTo>
                  <a:pt x="224" y="529"/>
                </a:lnTo>
                <a:lnTo>
                  <a:pt x="210" y="524"/>
                </a:lnTo>
                <a:lnTo>
                  <a:pt x="196" y="520"/>
                </a:lnTo>
                <a:lnTo>
                  <a:pt x="178" y="517"/>
                </a:lnTo>
                <a:lnTo>
                  <a:pt x="157" y="516"/>
                </a:lnTo>
                <a:lnTo>
                  <a:pt x="140" y="515"/>
                </a:lnTo>
                <a:lnTo>
                  <a:pt x="123" y="515"/>
                </a:lnTo>
                <a:lnTo>
                  <a:pt x="104" y="516"/>
                </a:lnTo>
                <a:lnTo>
                  <a:pt x="86" y="519"/>
                </a:lnTo>
                <a:lnTo>
                  <a:pt x="68" y="522"/>
                </a:lnTo>
                <a:lnTo>
                  <a:pt x="47" y="526"/>
                </a:lnTo>
                <a:lnTo>
                  <a:pt x="27" y="530"/>
                </a:lnTo>
                <a:lnTo>
                  <a:pt x="0" y="535"/>
                </a:lnTo>
                <a:close/>
              </a:path>
            </a:pathLst>
          </a:custGeom>
          <a:solidFill>
            <a:srgbClr val="00BF9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000" u="none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7405351" y="1256381"/>
            <a:ext cx="1142555" cy="906640"/>
          </a:xfrm>
          <a:custGeom>
            <a:avLst/>
            <a:gdLst>
              <a:gd name="T0" fmla="*/ 89233628 w 848"/>
              <a:gd name="T1" fmla="*/ 0 h 626"/>
              <a:gd name="T2" fmla="*/ 2101957691 w 848"/>
              <a:gd name="T3" fmla="*/ 1347610176 h 626"/>
              <a:gd name="T4" fmla="*/ 2027595830 w 848"/>
              <a:gd name="T5" fmla="*/ 1302690068 h 626"/>
              <a:gd name="T6" fmla="*/ 1948276197 w 848"/>
              <a:gd name="T7" fmla="*/ 1270982329 h 626"/>
              <a:gd name="T8" fmla="*/ 1854084821 w 848"/>
              <a:gd name="T9" fmla="*/ 1252485336 h 626"/>
              <a:gd name="T10" fmla="*/ 1742543603 w 848"/>
              <a:gd name="T11" fmla="*/ 1241916089 h 626"/>
              <a:gd name="T12" fmla="*/ 1628520745 w 848"/>
              <a:gd name="T13" fmla="*/ 1239272965 h 626"/>
              <a:gd name="T14" fmla="*/ 1499628111 w 848"/>
              <a:gd name="T15" fmla="*/ 1244557588 h 626"/>
              <a:gd name="T16" fmla="*/ 1395521191 w 848"/>
              <a:gd name="T17" fmla="*/ 1255128460 h 626"/>
              <a:gd name="T18" fmla="*/ 1313723459 w 848"/>
              <a:gd name="T19" fmla="*/ 1276266952 h 626"/>
              <a:gd name="T20" fmla="*/ 1259191112 w 848"/>
              <a:gd name="T21" fmla="*/ 1305333192 h 626"/>
              <a:gd name="T22" fmla="*/ 1231925726 w 848"/>
              <a:gd name="T23" fmla="*/ 1347610176 h 626"/>
              <a:gd name="T24" fmla="*/ 1244319370 w 848"/>
              <a:gd name="T25" fmla="*/ 1395173410 h 626"/>
              <a:gd name="T26" fmla="*/ 1269106657 w 848"/>
              <a:gd name="T27" fmla="*/ 1440093519 h 626"/>
              <a:gd name="T28" fmla="*/ 1254233340 w 848"/>
              <a:gd name="T29" fmla="*/ 1498225998 h 626"/>
              <a:gd name="T30" fmla="*/ 1202180667 w 848"/>
              <a:gd name="T31" fmla="*/ 1553716979 h 626"/>
              <a:gd name="T32" fmla="*/ 1142692123 w 848"/>
              <a:gd name="T33" fmla="*/ 1593352465 h 626"/>
              <a:gd name="T34" fmla="*/ 1078244232 w 848"/>
              <a:gd name="T35" fmla="*/ 1622418704 h 626"/>
              <a:gd name="T36" fmla="*/ 1006362044 w 848"/>
              <a:gd name="T37" fmla="*/ 1640914072 h 626"/>
              <a:gd name="T38" fmla="*/ 941915727 w 848"/>
              <a:gd name="T39" fmla="*/ 1654126443 h 626"/>
              <a:gd name="T40" fmla="*/ 865074193 w 848"/>
              <a:gd name="T41" fmla="*/ 1646198695 h 626"/>
              <a:gd name="T42" fmla="*/ 800627679 w 848"/>
              <a:gd name="T43" fmla="*/ 1630344826 h 626"/>
              <a:gd name="T44" fmla="*/ 741139135 w 848"/>
              <a:gd name="T45" fmla="*/ 1601278586 h 626"/>
              <a:gd name="T46" fmla="*/ 713872175 w 848"/>
              <a:gd name="T47" fmla="*/ 1564286225 h 626"/>
              <a:gd name="T48" fmla="*/ 713872175 w 848"/>
              <a:gd name="T49" fmla="*/ 1516722992 h 626"/>
              <a:gd name="T50" fmla="*/ 741139135 w 848"/>
              <a:gd name="T51" fmla="*/ 1458590512 h 626"/>
              <a:gd name="T52" fmla="*/ 780798165 w 848"/>
              <a:gd name="T53" fmla="*/ 1403101157 h 626"/>
              <a:gd name="T54" fmla="*/ 803105778 w 848"/>
              <a:gd name="T55" fmla="*/ 1355537924 h 626"/>
              <a:gd name="T56" fmla="*/ 803105778 w 848"/>
              <a:gd name="T57" fmla="*/ 1300048569 h 626"/>
              <a:gd name="T58" fmla="*/ 760968650 w 848"/>
              <a:gd name="T59" fmla="*/ 1260413083 h 626"/>
              <a:gd name="T60" fmla="*/ 699000432 w 848"/>
              <a:gd name="T61" fmla="*/ 1244557588 h 626"/>
              <a:gd name="T62" fmla="*/ 570106225 w 848"/>
              <a:gd name="T63" fmla="*/ 1239272965 h 626"/>
              <a:gd name="T64" fmla="*/ 448649463 w 848"/>
              <a:gd name="T65" fmla="*/ 1252485336 h 626"/>
              <a:gd name="T66" fmla="*/ 302403741 w 848"/>
              <a:gd name="T67" fmla="*/ 1276266952 h 626"/>
              <a:gd name="T68" fmla="*/ 171031385 w 848"/>
              <a:gd name="T69" fmla="*/ 1300048569 h 626"/>
              <a:gd name="T70" fmla="*/ 109063168 w 848"/>
              <a:gd name="T71" fmla="*/ 1321187061 h 626"/>
              <a:gd name="T72" fmla="*/ 79319658 w 848"/>
              <a:gd name="T73" fmla="*/ 1260413083 h 626"/>
              <a:gd name="T74" fmla="*/ 49574586 w 848"/>
              <a:gd name="T75" fmla="*/ 1189068233 h 626"/>
              <a:gd name="T76" fmla="*/ 32223171 w 848"/>
              <a:gd name="T77" fmla="*/ 1096584891 h 626"/>
              <a:gd name="T78" fmla="*/ 42138715 w 848"/>
              <a:gd name="T79" fmla="*/ 1006744673 h 626"/>
              <a:gd name="T80" fmla="*/ 86755529 w 848"/>
              <a:gd name="T81" fmla="*/ 908976708 h 626"/>
              <a:gd name="T82" fmla="*/ 148723772 w 848"/>
              <a:gd name="T83" fmla="*/ 829705533 h 626"/>
              <a:gd name="T84" fmla="*/ 228041880 w 848"/>
              <a:gd name="T85" fmla="*/ 779500801 h 626"/>
              <a:gd name="T86" fmla="*/ 309841187 w 848"/>
              <a:gd name="T87" fmla="*/ 742506814 h 626"/>
              <a:gd name="T88" fmla="*/ 401552889 w 848"/>
              <a:gd name="T89" fmla="*/ 697586705 h 626"/>
              <a:gd name="T90" fmla="*/ 466000879 w 848"/>
              <a:gd name="T91" fmla="*/ 655308095 h 626"/>
              <a:gd name="T92" fmla="*/ 518053552 w 848"/>
              <a:gd name="T93" fmla="*/ 599818740 h 626"/>
              <a:gd name="T94" fmla="*/ 550276710 w 848"/>
              <a:gd name="T95" fmla="*/ 525832391 h 626"/>
              <a:gd name="T96" fmla="*/ 547798611 w 848"/>
              <a:gd name="T97" fmla="*/ 441276796 h 626"/>
              <a:gd name="T98" fmla="*/ 503180235 w 848"/>
              <a:gd name="T99" fmla="*/ 367290346 h 626"/>
              <a:gd name="T100" fmla="*/ 431298047 w 848"/>
              <a:gd name="T101" fmla="*/ 327654860 h 626"/>
              <a:gd name="T102" fmla="*/ 361893860 w 848"/>
              <a:gd name="T103" fmla="*/ 340865605 h 626"/>
              <a:gd name="T104" fmla="*/ 299925642 w 848"/>
              <a:gd name="T105" fmla="*/ 396356586 h 626"/>
              <a:gd name="T106" fmla="*/ 245393296 w 848"/>
              <a:gd name="T107" fmla="*/ 459773790 h 626"/>
              <a:gd name="T108" fmla="*/ 183425029 w 848"/>
              <a:gd name="T109" fmla="*/ 486196905 h 626"/>
              <a:gd name="T110" fmla="*/ 99149173 w 848"/>
              <a:gd name="T111" fmla="*/ 478269158 h 626"/>
              <a:gd name="T112" fmla="*/ 44616814 w 848"/>
              <a:gd name="T113" fmla="*/ 428064426 h 626"/>
              <a:gd name="T114" fmla="*/ 9915548 w 848"/>
              <a:gd name="T115" fmla="*/ 362005723 h 626"/>
              <a:gd name="T116" fmla="*/ 0 w 848"/>
              <a:gd name="T117" fmla="*/ 285376250 h 626"/>
              <a:gd name="T118" fmla="*/ 9915548 w 848"/>
              <a:gd name="T119" fmla="*/ 200820604 h 626"/>
              <a:gd name="T120" fmla="*/ 37180943 w 848"/>
              <a:gd name="T121" fmla="*/ 100409489 h 626"/>
              <a:gd name="T122" fmla="*/ 64446341 w 848"/>
              <a:gd name="T123" fmla="*/ 39635499 h 62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848"/>
              <a:gd name="T187" fmla="*/ 0 h 626"/>
              <a:gd name="T188" fmla="*/ 848 w 848"/>
              <a:gd name="T189" fmla="*/ 626 h 62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848" h="626">
                <a:moveTo>
                  <a:pt x="26" y="15"/>
                </a:moveTo>
                <a:lnTo>
                  <a:pt x="36" y="0"/>
                </a:lnTo>
                <a:lnTo>
                  <a:pt x="707" y="0"/>
                </a:lnTo>
                <a:lnTo>
                  <a:pt x="848" y="510"/>
                </a:lnTo>
                <a:lnTo>
                  <a:pt x="830" y="500"/>
                </a:lnTo>
                <a:lnTo>
                  <a:pt x="818" y="493"/>
                </a:lnTo>
                <a:lnTo>
                  <a:pt x="803" y="487"/>
                </a:lnTo>
                <a:lnTo>
                  <a:pt x="786" y="481"/>
                </a:lnTo>
                <a:lnTo>
                  <a:pt x="768" y="477"/>
                </a:lnTo>
                <a:lnTo>
                  <a:pt x="748" y="474"/>
                </a:lnTo>
                <a:lnTo>
                  <a:pt x="724" y="471"/>
                </a:lnTo>
                <a:lnTo>
                  <a:pt x="703" y="470"/>
                </a:lnTo>
                <a:lnTo>
                  <a:pt x="681" y="469"/>
                </a:lnTo>
                <a:lnTo>
                  <a:pt x="657" y="469"/>
                </a:lnTo>
                <a:lnTo>
                  <a:pt x="628" y="469"/>
                </a:lnTo>
                <a:lnTo>
                  <a:pt x="605" y="471"/>
                </a:lnTo>
                <a:lnTo>
                  <a:pt x="583" y="473"/>
                </a:lnTo>
                <a:lnTo>
                  <a:pt x="563" y="475"/>
                </a:lnTo>
                <a:lnTo>
                  <a:pt x="545" y="479"/>
                </a:lnTo>
                <a:lnTo>
                  <a:pt x="530" y="483"/>
                </a:lnTo>
                <a:lnTo>
                  <a:pt x="518" y="488"/>
                </a:lnTo>
                <a:lnTo>
                  <a:pt x="508" y="494"/>
                </a:lnTo>
                <a:lnTo>
                  <a:pt x="501" y="500"/>
                </a:lnTo>
                <a:lnTo>
                  <a:pt x="497" y="510"/>
                </a:lnTo>
                <a:lnTo>
                  <a:pt x="497" y="519"/>
                </a:lnTo>
                <a:lnTo>
                  <a:pt x="502" y="528"/>
                </a:lnTo>
                <a:lnTo>
                  <a:pt x="508" y="536"/>
                </a:lnTo>
                <a:lnTo>
                  <a:pt x="512" y="545"/>
                </a:lnTo>
                <a:lnTo>
                  <a:pt x="512" y="557"/>
                </a:lnTo>
                <a:lnTo>
                  <a:pt x="506" y="567"/>
                </a:lnTo>
                <a:lnTo>
                  <a:pt x="498" y="577"/>
                </a:lnTo>
                <a:lnTo>
                  <a:pt x="485" y="588"/>
                </a:lnTo>
                <a:lnTo>
                  <a:pt x="473" y="597"/>
                </a:lnTo>
                <a:lnTo>
                  <a:pt x="461" y="603"/>
                </a:lnTo>
                <a:lnTo>
                  <a:pt x="448" y="608"/>
                </a:lnTo>
                <a:lnTo>
                  <a:pt x="435" y="614"/>
                </a:lnTo>
                <a:lnTo>
                  <a:pt x="421" y="618"/>
                </a:lnTo>
                <a:lnTo>
                  <a:pt x="406" y="621"/>
                </a:lnTo>
                <a:lnTo>
                  <a:pt x="392" y="623"/>
                </a:lnTo>
                <a:lnTo>
                  <a:pt x="380" y="626"/>
                </a:lnTo>
                <a:lnTo>
                  <a:pt x="363" y="626"/>
                </a:lnTo>
                <a:lnTo>
                  <a:pt x="349" y="623"/>
                </a:lnTo>
                <a:lnTo>
                  <a:pt x="335" y="621"/>
                </a:lnTo>
                <a:lnTo>
                  <a:pt x="323" y="617"/>
                </a:lnTo>
                <a:lnTo>
                  <a:pt x="310" y="612"/>
                </a:lnTo>
                <a:lnTo>
                  <a:pt x="299" y="606"/>
                </a:lnTo>
                <a:lnTo>
                  <a:pt x="291" y="599"/>
                </a:lnTo>
                <a:lnTo>
                  <a:pt x="288" y="592"/>
                </a:lnTo>
                <a:lnTo>
                  <a:pt x="287" y="585"/>
                </a:lnTo>
                <a:lnTo>
                  <a:pt x="288" y="574"/>
                </a:lnTo>
                <a:lnTo>
                  <a:pt x="291" y="564"/>
                </a:lnTo>
                <a:lnTo>
                  <a:pt x="299" y="552"/>
                </a:lnTo>
                <a:lnTo>
                  <a:pt x="308" y="540"/>
                </a:lnTo>
                <a:lnTo>
                  <a:pt x="315" y="531"/>
                </a:lnTo>
                <a:lnTo>
                  <a:pt x="320" y="524"/>
                </a:lnTo>
                <a:lnTo>
                  <a:pt x="324" y="513"/>
                </a:lnTo>
                <a:lnTo>
                  <a:pt x="327" y="502"/>
                </a:lnTo>
                <a:lnTo>
                  <a:pt x="324" y="492"/>
                </a:lnTo>
                <a:lnTo>
                  <a:pt x="318" y="484"/>
                </a:lnTo>
                <a:lnTo>
                  <a:pt x="307" y="477"/>
                </a:lnTo>
                <a:lnTo>
                  <a:pt x="294" y="474"/>
                </a:lnTo>
                <a:lnTo>
                  <a:pt x="282" y="471"/>
                </a:lnTo>
                <a:lnTo>
                  <a:pt x="265" y="469"/>
                </a:lnTo>
                <a:lnTo>
                  <a:pt x="230" y="469"/>
                </a:lnTo>
                <a:lnTo>
                  <a:pt x="204" y="471"/>
                </a:lnTo>
                <a:lnTo>
                  <a:pt x="181" y="474"/>
                </a:lnTo>
                <a:lnTo>
                  <a:pt x="150" y="478"/>
                </a:lnTo>
                <a:lnTo>
                  <a:pt x="122" y="483"/>
                </a:lnTo>
                <a:lnTo>
                  <a:pt x="91" y="488"/>
                </a:lnTo>
                <a:lnTo>
                  <a:pt x="69" y="492"/>
                </a:lnTo>
                <a:lnTo>
                  <a:pt x="53" y="495"/>
                </a:lnTo>
                <a:lnTo>
                  <a:pt x="44" y="500"/>
                </a:lnTo>
                <a:lnTo>
                  <a:pt x="38" y="489"/>
                </a:lnTo>
                <a:lnTo>
                  <a:pt x="32" y="477"/>
                </a:lnTo>
                <a:lnTo>
                  <a:pt x="26" y="464"/>
                </a:lnTo>
                <a:lnTo>
                  <a:pt x="20" y="450"/>
                </a:lnTo>
                <a:lnTo>
                  <a:pt x="16" y="434"/>
                </a:lnTo>
                <a:lnTo>
                  <a:pt x="13" y="415"/>
                </a:lnTo>
                <a:lnTo>
                  <a:pt x="14" y="398"/>
                </a:lnTo>
                <a:lnTo>
                  <a:pt x="17" y="381"/>
                </a:lnTo>
                <a:lnTo>
                  <a:pt x="25" y="362"/>
                </a:lnTo>
                <a:lnTo>
                  <a:pt x="35" y="344"/>
                </a:lnTo>
                <a:lnTo>
                  <a:pt x="46" y="327"/>
                </a:lnTo>
                <a:lnTo>
                  <a:pt x="60" y="314"/>
                </a:lnTo>
                <a:lnTo>
                  <a:pt x="76" y="304"/>
                </a:lnTo>
                <a:lnTo>
                  <a:pt x="92" y="295"/>
                </a:lnTo>
                <a:lnTo>
                  <a:pt x="109" y="287"/>
                </a:lnTo>
                <a:lnTo>
                  <a:pt x="125" y="281"/>
                </a:lnTo>
                <a:lnTo>
                  <a:pt x="142" y="274"/>
                </a:lnTo>
                <a:lnTo>
                  <a:pt x="162" y="264"/>
                </a:lnTo>
                <a:lnTo>
                  <a:pt x="175" y="258"/>
                </a:lnTo>
                <a:lnTo>
                  <a:pt x="188" y="248"/>
                </a:lnTo>
                <a:lnTo>
                  <a:pt x="199" y="238"/>
                </a:lnTo>
                <a:lnTo>
                  <a:pt x="209" y="227"/>
                </a:lnTo>
                <a:lnTo>
                  <a:pt x="216" y="213"/>
                </a:lnTo>
                <a:lnTo>
                  <a:pt x="222" y="199"/>
                </a:lnTo>
                <a:lnTo>
                  <a:pt x="224" y="183"/>
                </a:lnTo>
                <a:lnTo>
                  <a:pt x="221" y="167"/>
                </a:lnTo>
                <a:lnTo>
                  <a:pt x="213" y="151"/>
                </a:lnTo>
                <a:lnTo>
                  <a:pt x="203" y="139"/>
                </a:lnTo>
                <a:lnTo>
                  <a:pt x="190" y="129"/>
                </a:lnTo>
                <a:lnTo>
                  <a:pt x="174" y="124"/>
                </a:lnTo>
                <a:lnTo>
                  <a:pt x="160" y="124"/>
                </a:lnTo>
                <a:lnTo>
                  <a:pt x="146" y="129"/>
                </a:lnTo>
                <a:lnTo>
                  <a:pt x="131" y="139"/>
                </a:lnTo>
                <a:lnTo>
                  <a:pt x="121" y="150"/>
                </a:lnTo>
                <a:lnTo>
                  <a:pt x="110" y="162"/>
                </a:lnTo>
                <a:lnTo>
                  <a:pt x="99" y="174"/>
                </a:lnTo>
                <a:lnTo>
                  <a:pt x="88" y="181"/>
                </a:lnTo>
                <a:lnTo>
                  <a:pt x="74" y="184"/>
                </a:lnTo>
                <a:lnTo>
                  <a:pt x="55" y="184"/>
                </a:lnTo>
                <a:lnTo>
                  <a:pt x="40" y="181"/>
                </a:lnTo>
                <a:lnTo>
                  <a:pt x="29" y="171"/>
                </a:lnTo>
                <a:lnTo>
                  <a:pt x="18" y="162"/>
                </a:lnTo>
                <a:lnTo>
                  <a:pt x="10" y="151"/>
                </a:lnTo>
                <a:lnTo>
                  <a:pt x="4" y="137"/>
                </a:lnTo>
                <a:lnTo>
                  <a:pt x="1" y="123"/>
                </a:lnTo>
                <a:lnTo>
                  <a:pt x="0" y="108"/>
                </a:lnTo>
                <a:lnTo>
                  <a:pt x="1" y="92"/>
                </a:lnTo>
                <a:lnTo>
                  <a:pt x="4" y="76"/>
                </a:lnTo>
                <a:lnTo>
                  <a:pt x="9" y="56"/>
                </a:lnTo>
                <a:lnTo>
                  <a:pt x="15" y="38"/>
                </a:lnTo>
                <a:lnTo>
                  <a:pt x="19" y="27"/>
                </a:lnTo>
                <a:lnTo>
                  <a:pt x="26" y="15"/>
                </a:lnTo>
                <a:close/>
              </a:path>
            </a:pathLst>
          </a:custGeom>
          <a:solidFill>
            <a:srgbClr val="FF990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000" u="none"/>
          </a:p>
        </p:txBody>
      </p:sp>
      <p:sp>
        <p:nvSpPr>
          <p:cNvPr id="11" name="Freeform 9"/>
          <p:cNvSpPr>
            <a:spLocks/>
          </p:cNvSpPr>
          <p:nvPr/>
        </p:nvSpPr>
        <p:spPr bwMode="auto">
          <a:xfrm>
            <a:off x="4442425" y="2379784"/>
            <a:ext cx="1412909" cy="1028280"/>
          </a:xfrm>
          <a:custGeom>
            <a:avLst/>
            <a:gdLst>
              <a:gd name="T0" fmla="*/ 37086172 w 1050"/>
              <a:gd name="T1" fmla="*/ 1531550454 h 709"/>
              <a:gd name="T2" fmla="*/ 217570349 w 1050"/>
              <a:gd name="T3" fmla="*/ 1497104537 h 709"/>
              <a:gd name="T4" fmla="*/ 449972962 w 1050"/>
              <a:gd name="T5" fmla="*/ 1433509569 h 709"/>
              <a:gd name="T6" fmla="*/ 655181159 w 1050"/>
              <a:gd name="T7" fmla="*/ 1364616106 h 709"/>
              <a:gd name="T8" fmla="*/ 778800120 w 1050"/>
              <a:gd name="T9" fmla="*/ 1354017487 h 709"/>
              <a:gd name="T10" fmla="*/ 912307976 w 1050"/>
              <a:gd name="T11" fmla="*/ 1383164909 h 709"/>
              <a:gd name="T12" fmla="*/ 976590025 w 1050"/>
              <a:gd name="T13" fmla="*/ 1446758249 h 709"/>
              <a:gd name="T14" fmla="*/ 969173107 w 1050"/>
              <a:gd name="T15" fmla="*/ 1528900393 h 709"/>
              <a:gd name="T16" fmla="*/ 902419277 w 1050"/>
              <a:gd name="T17" fmla="*/ 1650788577 h 709"/>
              <a:gd name="T18" fmla="*/ 895002360 w 1050"/>
              <a:gd name="T19" fmla="*/ 1738229623 h 709"/>
              <a:gd name="T20" fmla="*/ 961756190 w 1050"/>
              <a:gd name="T21" fmla="*/ 1830972013 h 709"/>
              <a:gd name="T22" fmla="*/ 1073013097 w 1050"/>
              <a:gd name="T23" fmla="*/ 1873366487 h 709"/>
              <a:gd name="T24" fmla="*/ 1179326441 w 1050"/>
              <a:gd name="T25" fmla="*/ 1865417930 h 709"/>
              <a:gd name="T26" fmla="*/ 1293055130 w 1050"/>
              <a:gd name="T27" fmla="*/ 1809773148 h 709"/>
              <a:gd name="T28" fmla="*/ 1377116149 w 1050"/>
              <a:gd name="T29" fmla="*/ 1730281066 h 709"/>
              <a:gd name="T30" fmla="*/ 1409257173 w 1050"/>
              <a:gd name="T31" fmla="*/ 1611042536 h 709"/>
              <a:gd name="T32" fmla="*/ 1456232032 w 1050"/>
              <a:gd name="T33" fmla="*/ 1539499011 h 709"/>
              <a:gd name="T34" fmla="*/ 1597158182 w 1050"/>
              <a:gd name="T35" fmla="*/ 1486504290 h 709"/>
              <a:gd name="T36" fmla="*/ 1770225749 w 1050"/>
              <a:gd name="T37" fmla="*/ 1441459754 h 709"/>
              <a:gd name="T38" fmla="*/ 2111413388 w 1050"/>
              <a:gd name="T39" fmla="*/ 1412312332 h 709"/>
              <a:gd name="T40" fmla="*/ 2147483647 w 1050"/>
              <a:gd name="T41" fmla="*/ 1401713713 h 709"/>
              <a:gd name="T42" fmla="*/ 2147483647 w 1050"/>
              <a:gd name="T43" fmla="*/ 1319571569 h 709"/>
              <a:gd name="T44" fmla="*/ 2147483647 w 1050"/>
              <a:gd name="T45" fmla="*/ 1232129303 h 709"/>
              <a:gd name="T46" fmla="*/ 2147483647 w 1050"/>
              <a:gd name="T47" fmla="*/ 1142038602 h 709"/>
              <a:gd name="T48" fmla="*/ 2147483647 w 1050"/>
              <a:gd name="T49" fmla="*/ 1043997717 h 709"/>
              <a:gd name="T50" fmla="*/ 2147483647 w 1050"/>
              <a:gd name="T51" fmla="*/ 930059717 h 709"/>
              <a:gd name="T52" fmla="*/ 2147483647 w 1050"/>
              <a:gd name="T53" fmla="*/ 882363492 h 709"/>
              <a:gd name="T54" fmla="*/ 2147483647 w 1050"/>
              <a:gd name="T55" fmla="*/ 903562357 h 709"/>
              <a:gd name="T56" fmla="*/ 2147483647 w 1050"/>
              <a:gd name="T57" fmla="*/ 1012201861 h 709"/>
              <a:gd name="T58" fmla="*/ 2147483647 w 1050"/>
              <a:gd name="T59" fmla="*/ 1094342377 h 709"/>
              <a:gd name="T60" fmla="*/ 2131192359 w 1050"/>
              <a:gd name="T61" fmla="*/ 1099642500 h 709"/>
              <a:gd name="T62" fmla="*/ 2052076476 w 1050"/>
              <a:gd name="T63" fmla="*/ 1057246397 h 709"/>
              <a:gd name="T64" fmla="*/ 2012518534 w 1050"/>
              <a:gd name="T65" fmla="*/ 980404377 h 709"/>
              <a:gd name="T66" fmla="*/ 2007573398 w 1050"/>
              <a:gd name="T67" fmla="*/ 869114811 h 709"/>
              <a:gd name="T68" fmla="*/ 2066910311 w 1050"/>
              <a:gd name="T69" fmla="*/ 776373846 h 709"/>
              <a:gd name="T70" fmla="*/ 2147483647 w 1050"/>
              <a:gd name="T71" fmla="*/ 712780506 h 709"/>
              <a:gd name="T72" fmla="*/ 2147483647 w 1050"/>
              <a:gd name="T73" fmla="*/ 638586920 h 709"/>
              <a:gd name="T74" fmla="*/ 2147483647 w 1050"/>
              <a:gd name="T75" fmla="*/ 511400240 h 709"/>
              <a:gd name="T76" fmla="*/ 2147483647 w 1050"/>
              <a:gd name="T77" fmla="*/ 386861892 h 709"/>
              <a:gd name="T78" fmla="*/ 2147483647 w 1050"/>
              <a:gd name="T79" fmla="*/ 249074966 h 709"/>
              <a:gd name="T80" fmla="*/ 2147483647 w 1050"/>
              <a:gd name="T81" fmla="*/ 124538297 h 709"/>
              <a:gd name="T82" fmla="*/ 2147483647 w 1050"/>
              <a:gd name="T83" fmla="*/ 34445930 h 709"/>
              <a:gd name="T84" fmla="*/ 1903733409 w 1050"/>
              <a:gd name="T85" fmla="*/ 21197244 h 709"/>
              <a:gd name="T86" fmla="*/ 1681219594 w 1050"/>
              <a:gd name="T87" fmla="*/ 0 h 709"/>
              <a:gd name="T88" fmla="*/ 1560072022 w 1050"/>
              <a:gd name="T89" fmla="*/ 21197244 h 709"/>
              <a:gd name="T90" fmla="*/ 1513097163 w 1050"/>
              <a:gd name="T91" fmla="*/ 84792230 h 709"/>
              <a:gd name="T92" fmla="*/ 1545238187 w 1050"/>
              <a:gd name="T93" fmla="*/ 169582833 h 709"/>
              <a:gd name="T94" fmla="*/ 1567488939 w 1050"/>
              <a:gd name="T95" fmla="*/ 264973708 h 709"/>
              <a:gd name="T96" fmla="*/ 1522987434 w 1050"/>
              <a:gd name="T97" fmla="*/ 352415974 h 709"/>
              <a:gd name="T98" fmla="*/ 1426564362 w 1050"/>
              <a:gd name="T99" fmla="*/ 416009314 h 709"/>
              <a:gd name="T100" fmla="*/ 1312834101 w 1050"/>
              <a:gd name="T101" fmla="*/ 439856715 h 709"/>
              <a:gd name="T102" fmla="*/ 1211467465 w 1050"/>
              <a:gd name="T103" fmla="*/ 439856715 h 709"/>
              <a:gd name="T104" fmla="*/ 1132350009 w 1050"/>
              <a:gd name="T105" fmla="*/ 418659376 h 709"/>
              <a:gd name="T106" fmla="*/ 1068067961 w 1050"/>
              <a:gd name="T107" fmla="*/ 360364531 h 709"/>
              <a:gd name="T108" fmla="*/ 1008731049 w 1050"/>
              <a:gd name="T109" fmla="*/ 283522511 h 709"/>
              <a:gd name="T110" fmla="*/ 944449001 w 1050"/>
              <a:gd name="T111" fmla="*/ 190781698 h 709"/>
              <a:gd name="T112" fmla="*/ 857916200 w 1050"/>
              <a:gd name="T113" fmla="*/ 119238174 h 709"/>
              <a:gd name="T114" fmla="*/ 744187314 w 1050"/>
              <a:gd name="T115" fmla="*/ 87440664 h 709"/>
              <a:gd name="T116" fmla="*/ 608206300 w 1050"/>
              <a:gd name="T117" fmla="*/ 82142169 h 709"/>
              <a:gd name="T118" fmla="*/ 472225286 w 1050"/>
              <a:gd name="T119" fmla="*/ 100690972 h 709"/>
              <a:gd name="T120" fmla="*/ 304103150 w 1050"/>
              <a:gd name="T121" fmla="*/ 135136916 h 70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050"/>
              <a:gd name="T184" fmla="*/ 0 h 709"/>
              <a:gd name="T185" fmla="*/ 1050 w 1050"/>
              <a:gd name="T186" fmla="*/ 709 h 70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050" h="709">
                <a:moveTo>
                  <a:pt x="123" y="51"/>
                </a:moveTo>
                <a:lnTo>
                  <a:pt x="0" y="579"/>
                </a:lnTo>
                <a:lnTo>
                  <a:pt x="15" y="578"/>
                </a:lnTo>
                <a:lnTo>
                  <a:pt x="33" y="576"/>
                </a:lnTo>
                <a:lnTo>
                  <a:pt x="65" y="570"/>
                </a:lnTo>
                <a:lnTo>
                  <a:pt x="88" y="565"/>
                </a:lnTo>
                <a:lnTo>
                  <a:pt x="118" y="559"/>
                </a:lnTo>
                <a:lnTo>
                  <a:pt x="151" y="551"/>
                </a:lnTo>
                <a:lnTo>
                  <a:pt x="182" y="541"/>
                </a:lnTo>
                <a:lnTo>
                  <a:pt x="210" y="531"/>
                </a:lnTo>
                <a:lnTo>
                  <a:pt x="243" y="520"/>
                </a:lnTo>
                <a:lnTo>
                  <a:pt x="265" y="515"/>
                </a:lnTo>
                <a:lnTo>
                  <a:pt x="283" y="512"/>
                </a:lnTo>
                <a:lnTo>
                  <a:pt x="300" y="511"/>
                </a:lnTo>
                <a:lnTo>
                  <a:pt x="315" y="511"/>
                </a:lnTo>
                <a:lnTo>
                  <a:pt x="338" y="514"/>
                </a:lnTo>
                <a:lnTo>
                  <a:pt x="353" y="517"/>
                </a:lnTo>
                <a:lnTo>
                  <a:pt x="369" y="522"/>
                </a:lnTo>
                <a:lnTo>
                  <a:pt x="381" y="528"/>
                </a:lnTo>
                <a:lnTo>
                  <a:pt x="389" y="535"/>
                </a:lnTo>
                <a:lnTo>
                  <a:pt x="395" y="546"/>
                </a:lnTo>
                <a:lnTo>
                  <a:pt x="397" y="555"/>
                </a:lnTo>
                <a:lnTo>
                  <a:pt x="396" y="566"/>
                </a:lnTo>
                <a:lnTo>
                  <a:pt x="392" y="577"/>
                </a:lnTo>
                <a:lnTo>
                  <a:pt x="382" y="592"/>
                </a:lnTo>
                <a:lnTo>
                  <a:pt x="371" y="608"/>
                </a:lnTo>
                <a:lnTo>
                  <a:pt x="365" y="623"/>
                </a:lnTo>
                <a:lnTo>
                  <a:pt x="362" y="635"/>
                </a:lnTo>
                <a:lnTo>
                  <a:pt x="361" y="647"/>
                </a:lnTo>
                <a:lnTo>
                  <a:pt x="362" y="656"/>
                </a:lnTo>
                <a:lnTo>
                  <a:pt x="367" y="668"/>
                </a:lnTo>
                <a:lnTo>
                  <a:pt x="377" y="681"/>
                </a:lnTo>
                <a:lnTo>
                  <a:pt x="389" y="691"/>
                </a:lnTo>
                <a:lnTo>
                  <a:pt x="401" y="698"/>
                </a:lnTo>
                <a:lnTo>
                  <a:pt x="417" y="703"/>
                </a:lnTo>
                <a:lnTo>
                  <a:pt x="434" y="707"/>
                </a:lnTo>
                <a:lnTo>
                  <a:pt x="447" y="709"/>
                </a:lnTo>
                <a:lnTo>
                  <a:pt x="462" y="707"/>
                </a:lnTo>
                <a:lnTo>
                  <a:pt x="477" y="704"/>
                </a:lnTo>
                <a:lnTo>
                  <a:pt x="491" y="699"/>
                </a:lnTo>
                <a:lnTo>
                  <a:pt x="507" y="692"/>
                </a:lnTo>
                <a:lnTo>
                  <a:pt x="523" y="683"/>
                </a:lnTo>
                <a:lnTo>
                  <a:pt x="537" y="674"/>
                </a:lnTo>
                <a:lnTo>
                  <a:pt x="548" y="664"/>
                </a:lnTo>
                <a:lnTo>
                  <a:pt x="557" y="653"/>
                </a:lnTo>
                <a:lnTo>
                  <a:pt x="564" y="640"/>
                </a:lnTo>
                <a:lnTo>
                  <a:pt x="568" y="625"/>
                </a:lnTo>
                <a:lnTo>
                  <a:pt x="570" y="608"/>
                </a:lnTo>
                <a:lnTo>
                  <a:pt x="576" y="595"/>
                </a:lnTo>
                <a:lnTo>
                  <a:pt x="580" y="588"/>
                </a:lnTo>
                <a:lnTo>
                  <a:pt x="589" y="581"/>
                </a:lnTo>
                <a:lnTo>
                  <a:pt x="604" y="574"/>
                </a:lnTo>
                <a:lnTo>
                  <a:pt x="625" y="567"/>
                </a:lnTo>
                <a:lnTo>
                  <a:pt x="646" y="561"/>
                </a:lnTo>
                <a:lnTo>
                  <a:pt x="666" y="555"/>
                </a:lnTo>
                <a:lnTo>
                  <a:pt x="686" y="550"/>
                </a:lnTo>
                <a:lnTo>
                  <a:pt x="716" y="544"/>
                </a:lnTo>
                <a:lnTo>
                  <a:pt x="757" y="537"/>
                </a:lnTo>
                <a:lnTo>
                  <a:pt x="803" y="533"/>
                </a:lnTo>
                <a:lnTo>
                  <a:pt x="854" y="533"/>
                </a:lnTo>
                <a:lnTo>
                  <a:pt x="903" y="533"/>
                </a:lnTo>
                <a:lnTo>
                  <a:pt x="948" y="538"/>
                </a:lnTo>
                <a:lnTo>
                  <a:pt x="954" y="529"/>
                </a:lnTo>
                <a:lnTo>
                  <a:pt x="960" y="519"/>
                </a:lnTo>
                <a:lnTo>
                  <a:pt x="969" y="510"/>
                </a:lnTo>
                <a:lnTo>
                  <a:pt x="980" y="498"/>
                </a:lnTo>
                <a:lnTo>
                  <a:pt x="988" y="490"/>
                </a:lnTo>
                <a:lnTo>
                  <a:pt x="1000" y="477"/>
                </a:lnTo>
                <a:lnTo>
                  <a:pt x="1011" y="465"/>
                </a:lnTo>
                <a:lnTo>
                  <a:pt x="1020" y="456"/>
                </a:lnTo>
                <a:lnTo>
                  <a:pt x="1029" y="445"/>
                </a:lnTo>
                <a:lnTo>
                  <a:pt x="1037" y="431"/>
                </a:lnTo>
                <a:lnTo>
                  <a:pt x="1040" y="421"/>
                </a:lnTo>
                <a:lnTo>
                  <a:pt x="1045" y="406"/>
                </a:lnTo>
                <a:lnTo>
                  <a:pt x="1049" y="394"/>
                </a:lnTo>
                <a:lnTo>
                  <a:pt x="1050" y="377"/>
                </a:lnTo>
                <a:lnTo>
                  <a:pt x="1046" y="364"/>
                </a:lnTo>
                <a:lnTo>
                  <a:pt x="1039" y="351"/>
                </a:lnTo>
                <a:lnTo>
                  <a:pt x="1032" y="342"/>
                </a:lnTo>
                <a:lnTo>
                  <a:pt x="1022" y="337"/>
                </a:lnTo>
                <a:lnTo>
                  <a:pt x="1012" y="333"/>
                </a:lnTo>
                <a:lnTo>
                  <a:pt x="1000" y="333"/>
                </a:lnTo>
                <a:lnTo>
                  <a:pt x="989" y="333"/>
                </a:lnTo>
                <a:lnTo>
                  <a:pt x="976" y="341"/>
                </a:lnTo>
                <a:lnTo>
                  <a:pt x="966" y="353"/>
                </a:lnTo>
                <a:lnTo>
                  <a:pt x="955" y="366"/>
                </a:lnTo>
                <a:lnTo>
                  <a:pt x="944" y="382"/>
                </a:lnTo>
                <a:lnTo>
                  <a:pt x="932" y="396"/>
                </a:lnTo>
                <a:lnTo>
                  <a:pt x="919" y="406"/>
                </a:lnTo>
                <a:lnTo>
                  <a:pt x="904" y="413"/>
                </a:lnTo>
                <a:lnTo>
                  <a:pt x="887" y="418"/>
                </a:lnTo>
                <a:lnTo>
                  <a:pt x="875" y="418"/>
                </a:lnTo>
                <a:lnTo>
                  <a:pt x="862" y="415"/>
                </a:lnTo>
                <a:lnTo>
                  <a:pt x="852" y="412"/>
                </a:lnTo>
                <a:lnTo>
                  <a:pt x="841" y="408"/>
                </a:lnTo>
                <a:lnTo>
                  <a:pt x="830" y="399"/>
                </a:lnTo>
                <a:lnTo>
                  <a:pt x="823" y="391"/>
                </a:lnTo>
                <a:lnTo>
                  <a:pt x="817" y="380"/>
                </a:lnTo>
                <a:lnTo>
                  <a:pt x="814" y="370"/>
                </a:lnTo>
                <a:lnTo>
                  <a:pt x="810" y="354"/>
                </a:lnTo>
                <a:lnTo>
                  <a:pt x="809" y="339"/>
                </a:lnTo>
                <a:lnTo>
                  <a:pt x="812" y="328"/>
                </a:lnTo>
                <a:lnTo>
                  <a:pt x="819" y="316"/>
                </a:lnTo>
                <a:lnTo>
                  <a:pt x="825" y="306"/>
                </a:lnTo>
                <a:lnTo>
                  <a:pt x="836" y="293"/>
                </a:lnTo>
                <a:lnTo>
                  <a:pt x="852" y="285"/>
                </a:lnTo>
                <a:lnTo>
                  <a:pt x="863" y="279"/>
                </a:lnTo>
                <a:lnTo>
                  <a:pt x="882" y="269"/>
                </a:lnTo>
                <a:lnTo>
                  <a:pt x="901" y="258"/>
                </a:lnTo>
                <a:lnTo>
                  <a:pt x="912" y="249"/>
                </a:lnTo>
                <a:lnTo>
                  <a:pt x="922" y="241"/>
                </a:lnTo>
                <a:lnTo>
                  <a:pt x="934" y="226"/>
                </a:lnTo>
                <a:lnTo>
                  <a:pt x="938" y="209"/>
                </a:lnTo>
                <a:lnTo>
                  <a:pt x="940" y="193"/>
                </a:lnTo>
                <a:lnTo>
                  <a:pt x="941" y="179"/>
                </a:lnTo>
                <a:lnTo>
                  <a:pt x="937" y="160"/>
                </a:lnTo>
                <a:lnTo>
                  <a:pt x="932" y="146"/>
                </a:lnTo>
                <a:lnTo>
                  <a:pt x="925" y="129"/>
                </a:lnTo>
                <a:lnTo>
                  <a:pt x="917" y="114"/>
                </a:lnTo>
                <a:lnTo>
                  <a:pt x="909" y="94"/>
                </a:lnTo>
                <a:lnTo>
                  <a:pt x="902" y="78"/>
                </a:lnTo>
                <a:lnTo>
                  <a:pt x="900" y="63"/>
                </a:lnTo>
                <a:lnTo>
                  <a:pt x="899" y="47"/>
                </a:lnTo>
                <a:lnTo>
                  <a:pt x="901" y="32"/>
                </a:lnTo>
                <a:lnTo>
                  <a:pt x="901" y="15"/>
                </a:lnTo>
                <a:lnTo>
                  <a:pt x="872" y="13"/>
                </a:lnTo>
                <a:lnTo>
                  <a:pt x="833" y="13"/>
                </a:lnTo>
                <a:lnTo>
                  <a:pt x="797" y="10"/>
                </a:lnTo>
                <a:lnTo>
                  <a:pt x="770" y="8"/>
                </a:lnTo>
                <a:lnTo>
                  <a:pt x="741" y="5"/>
                </a:lnTo>
                <a:lnTo>
                  <a:pt x="707" y="2"/>
                </a:lnTo>
                <a:lnTo>
                  <a:pt x="680" y="0"/>
                </a:lnTo>
                <a:lnTo>
                  <a:pt x="661" y="1"/>
                </a:lnTo>
                <a:lnTo>
                  <a:pt x="642" y="4"/>
                </a:lnTo>
                <a:lnTo>
                  <a:pt x="631" y="8"/>
                </a:lnTo>
                <a:lnTo>
                  <a:pt x="622" y="14"/>
                </a:lnTo>
                <a:lnTo>
                  <a:pt x="615" y="23"/>
                </a:lnTo>
                <a:lnTo>
                  <a:pt x="612" y="32"/>
                </a:lnTo>
                <a:lnTo>
                  <a:pt x="614" y="41"/>
                </a:lnTo>
                <a:lnTo>
                  <a:pt x="618" y="51"/>
                </a:lnTo>
                <a:lnTo>
                  <a:pt x="625" y="64"/>
                </a:lnTo>
                <a:lnTo>
                  <a:pt x="631" y="75"/>
                </a:lnTo>
                <a:lnTo>
                  <a:pt x="634" y="87"/>
                </a:lnTo>
                <a:lnTo>
                  <a:pt x="634" y="100"/>
                </a:lnTo>
                <a:lnTo>
                  <a:pt x="631" y="112"/>
                </a:lnTo>
                <a:lnTo>
                  <a:pt x="624" y="123"/>
                </a:lnTo>
                <a:lnTo>
                  <a:pt x="616" y="133"/>
                </a:lnTo>
                <a:lnTo>
                  <a:pt x="604" y="143"/>
                </a:lnTo>
                <a:lnTo>
                  <a:pt x="591" y="151"/>
                </a:lnTo>
                <a:lnTo>
                  <a:pt x="577" y="157"/>
                </a:lnTo>
                <a:lnTo>
                  <a:pt x="561" y="161"/>
                </a:lnTo>
                <a:lnTo>
                  <a:pt x="547" y="164"/>
                </a:lnTo>
                <a:lnTo>
                  <a:pt x="531" y="166"/>
                </a:lnTo>
                <a:lnTo>
                  <a:pt x="517" y="168"/>
                </a:lnTo>
                <a:lnTo>
                  <a:pt x="504" y="168"/>
                </a:lnTo>
                <a:lnTo>
                  <a:pt x="490" y="166"/>
                </a:lnTo>
                <a:lnTo>
                  <a:pt x="478" y="164"/>
                </a:lnTo>
                <a:lnTo>
                  <a:pt x="467" y="161"/>
                </a:lnTo>
                <a:lnTo>
                  <a:pt x="458" y="158"/>
                </a:lnTo>
                <a:lnTo>
                  <a:pt x="447" y="152"/>
                </a:lnTo>
                <a:lnTo>
                  <a:pt x="439" y="146"/>
                </a:lnTo>
                <a:lnTo>
                  <a:pt x="432" y="136"/>
                </a:lnTo>
                <a:lnTo>
                  <a:pt x="423" y="126"/>
                </a:lnTo>
                <a:lnTo>
                  <a:pt x="416" y="116"/>
                </a:lnTo>
                <a:lnTo>
                  <a:pt x="408" y="107"/>
                </a:lnTo>
                <a:lnTo>
                  <a:pt x="400" y="94"/>
                </a:lnTo>
                <a:lnTo>
                  <a:pt x="392" y="83"/>
                </a:lnTo>
                <a:lnTo>
                  <a:pt x="382" y="72"/>
                </a:lnTo>
                <a:lnTo>
                  <a:pt x="370" y="61"/>
                </a:lnTo>
                <a:lnTo>
                  <a:pt x="359" y="52"/>
                </a:lnTo>
                <a:lnTo>
                  <a:pt x="347" y="45"/>
                </a:lnTo>
                <a:lnTo>
                  <a:pt x="333" y="40"/>
                </a:lnTo>
                <a:lnTo>
                  <a:pt x="319" y="36"/>
                </a:lnTo>
                <a:lnTo>
                  <a:pt x="301" y="33"/>
                </a:lnTo>
                <a:lnTo>
                  <a:pt x="280" y="32"/>
                </a:lnTo>
                <a:lnTo>
                  <a:pt x="263" y="31"/>
                </a:lnTo>
                <a:lnTo>
                  <a:pt x="246" y="31"/>
                </a:lnTo>
                <a:lnTo>
                  <a:pt x="227" y="32"/>
                </a:lnTo>
                <a:lnTo>
                  <a:pt x="209" y="35"/>
                </a:lnTo>
                <a:lnTo>
                  <a:pt x="191" y="38"/>
                </a:lnTo>
                <a:lnTo>
                  <a:pt x="170" y="42"/>
                </a:lnTo>
                <a:lnTo>
                  <a:pt x="150" y="46"/>
                </a:lnTo>
                <a:lnTo>
                  <a:pt x="123" y="51"/>
                </a:lnTo>
                <a:close/>
              </a:path>
            </a:pathLst>
          </a:custGeom>
          <a:solidFill>
            <a:srgbClr val="FF7C8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4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Freeform 10"/>
          <p:cNvSpPr>
            <a:spLocks/>
          </p:cNvSpPr>
          <p:nvPr/>
        </p:nvSpPr>
        <p:spPr bwMode="auto">
          <a:xfrm>
            <a:off x="5984291" y="4075688"/>
            <a:ext cx="1359924" cy="925028"/>
          </a:xfrm>
          <a:custGeom>
            <a:avLst/>
            <a:gdLst>
              <a:gd name="T0" fmla="*/ 2147483647 w 1009"/>
              <a:gd name="T1" fmla="*/ 331479875 h 635"/>
              <a:gd name="T2" fmla="*/ 2048769686 w 1009"/>
              <a:gd name="T3" fmla="*/ 363558562 h 635"/>
              <a:gd name="T4" fmla="*/ 1850341747 w 1009"/>
              <a:gd name="T5" fmla="*/ 441082160 h 635"/>
              <a:gd name="T6" fmla="*/ 1622149145 w 1009"/>
              <a:gd name="T7" fmla="*/ 529298551 h 635"/>
              <a:gd name="T8" fmla="*/ 1426201694 w 1009"/>
              <a:gd name="T9" fmla="*/ 564050463 h 635"/>
              <a:gd name="T10" fmla="*/ 1289782781 w 1009"/>
              <a:gd name="T11" fmla="*/ 518605655 h 635"/>
              <a:gd name="T12" fmla="*/ 1250096564 w 1009"/>
              <a:gd name="T13" fmla="*/ 430389264 h 635"/>
              <a:gd name="T14" fmla="*/ 1312105590 w 1009"/>
              <a:gd name="T15" fmla="*/ 315440531 h 635"/>
              <a:gd name="T16" fmla="*/ 1451004989 w 1009"/>
              <a:gd name="T17" fmla="*/ 232570588 h 635"/>
              <a:gd name="T18" fmla="*/ 1612227197 w 1009"/>
              <a:gd name="T19" fmla="*/ 173759609 h 635"/>
              <a:gd name="T20" fmla="*/ 1676717104 w 1009"/>
              <a:gd name="T21" fmla="*/ 74850297 h 635"/>
              <a:gd name="T22" fmla="*/ 1584943415 w 1009"/>
              <a:gd name="T23" fmla="*/ 2673225 h 635"/>
              <a:gd name="T24" fmla="*/ 1386515476 w 1009"/>
              <a:gd name="T25" fmla="*/ 8019675 h 635"/>
              <a:gd name="T26" fmla="*/ 1193048512 w 1009"/>
              <a:gd name="T27" fmla="*/ 80196745 h 635"/>
              <a:gd name="T28" fmla="*/ 979739226 w 1009"/>
              <a:gd name="T29" fmla="*/ 208511521 h 635"/>
              <a:gd name="T30" fmla="*/ 768908655 w 1009"/>
              <a:gd name="T31" fmla="*/ 312767307 h 635"/>
              <a:gd name="T32" fmla="*/ 540716447 w 1009"/>
              <a:gd name="T33" fmla="*/ 355538890 h 635"/>
              <a:gd name="T34" fmla="*/ 344768897 w 1009"/>
              <a:gd name="T35" fmla="*/ 360885338 h 635"/>
              <a:gd name="T36" fmla="*/ 401816950 w 1009"/>
              <a:gd name="T37" fmla="*/ 588109478 h 635"/>
              <a:gd name="T38" fmla="*/ 456384613 w 1009"/>
              <a:gd name="T39" fmla="*/ 777908380 h 635"/>
              <a:gd name="T40" fmla="*/ 411738898 w 1009"/>
              <a:gd name="T41" fmla="*/ 892857215 h 635"/>
              <a:gd name="T42" fmla="*/ 317485115 w 1009"/>
              <a:gd name="T43" fmla="*/ 919589455 h 635"/>
              <a:gd name="T44" fmla="*/ 215789871 w 1009"/>
              <a:gd name="T45" fmla="*/ 876817872 h 635"/>
              <a:gd name="T46" fmla="*/ 96734294 w 1009"/>
              <a:gd name="T47" fmla="*/ 842065756 h 635"/>
              <a:gd name="T48" fmla="*/ 17361840 w 1009"/>
              <a:gd name="T49" fmla="*/ 922262679 h 635"/>
              <a:gd name="T50" fmla="*/ 4960976 w 1009"/>
              <a:gd name="T51" fmla="*/ 1058597102 h 635"/>
              <a:gd name="T52" fmla="*/ 71929424 w 1009"/>
              <a:gd name="T53" fmla="*/ 1208297644 h 635"/>
              <a:gd name="T54" fmla="*/ 208349985 w 1009"/>
              <a:gd name="T55" fmla="*/ 1280474691 h 635"/>
              <a:gd name="T56" fmla="*/ 379494141 w 1009"/>
              <a:gd name="T57" fmla="*/ 1280474691 h 635"/>
              <a:gd name="T58" fmla="*/ 446462665 w 1009"/>
              <a:gd name="T59" fmla="*/ 1352651739 h 635"/>
              <a:gd name="T60" fmla="*/ 386934027 w 1009"/>
              <a:gd name="T61" fmla="*/ 1518391625 h 635"/>
              <a:gd name="T62" fmla="*/ 292681820 w 1009"/>
              <a:gd name="T63" fmla="*/ 1665418943 h 635"/>
              <a:gd name="T64" fmla="*/ 2147483647 w 1009"/>
              <a:gd name="T65" fmla="*/ 1627993808 h 635"/>
              <a:gd name="T66" fmla="*/ 2147483647 w 1009"/>
              <a:gd name="T67" fmla="*/ 1515718401 h 635"/>
              <a:gd name="T68" fmla="*/ 2147483647 w 1009"/>
              <a:gd name="T69" fmla="*/ 1416809114 h 635"/>
              <a:gd name="T70" fmla="*/ 2147483647 w 1009"/>
              <a:gd name="T71" fmla="*/ 1283147915 h 635"/>
              <a:gd name="T72" fmla="*/ 2147483647 w 1009"/>
              <a:gd name="T73" fmla="*/ 1192258300 h 635"/>
              <a:gd name="T74" fmla="*/ 2147483647 w 1009"/>
              <a:gd name="T75" fmla="*/ 1173545733 h 635"/>
              <a:gd name="T76" fmla="*/ 2147483647 w 1009"/>
              <a:gd name="T77" fmla="*/ 1210970868 h 635"/>
              <a:gd name="T78" fmla="*/ 1991721634 w 1009"/>
              <a:gd name="T79" fmla="*/ 1216317316 h 635"/>
              <a:gd name="T80" fmla="*/ 1885066991 w 1009"/>
              <a:gd name="T81" fmla="*/ 1133447373 h 635"/>
              <a:gd name="T82" fmla="*/ 1907389799 w 1009"/>
              <a:gd name="T83" fmla="*/ 999786174 h 635"/>
              <a:gd name="T84" fmla="*/ 2011563955 w 1009"/>
              <a:gd name="T85" fmla="*/ 911569783 h 635"/>
              <a:gd name="T86" fmla="*/ 2147483647 w 1009"/>
              <a:gd name="T87" fmla="*/ 879491096 h 635"/>
              <a:gd name="T88" fmla="*/ 2147483647 w 1009"/>
              <a:gd name="T89" fmla="*/ 831372860 h 635"/>
              <a:gd name="T90" fmla="*/ 2147483647 w 1009"/>
              <a:gd name="T91" fmla="*/ 713751005 h 635"/>
              <a:gd name="T92" fmla="*/ 2147483647 w 1009"/>
              <a:gd name="T93" fmla="*/ 537318223 h 635"/>
              <a:gd name="T94" fmla="*/ 2147483647 w 1009"/>
              <a:gd name="T95" fmla="*/ 358212114 h 635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1009"/>
              <a:gd name="T145" fmla="*/ 0 h 635"/>
              <a:gd name="T146" fmla="*/ 1009 w 1009"/>
              <a:gd name="T147" fmla="*/ 635 h 635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1009" h="635">
                <a:moveTo>
                  <a:pt x="937" y="134"/>
                </a:moveTo>
                <a:lnTo>
                  <a:pt x="929" y="130"/>
                </a:lnTo>
                <a:lnTo>
                  <a:pt x="913" y="126"/>
                </a:lnTo>
                <a:lnTo>
                  <a:pt x="897" y="124"/>
                </a:lnTo>
                <a:lnTo>
                  <a:pt x="881" y="126"/>
                </a:lnTo>
                <a:lnTo>
                  <a:pt x="861" y="129"/>
                </a:lnTo>
                <a:lnTo>
                  <a:pt x="845" y="131"/>
                </a:lnTo>
                <a:lnTo>
                  <a:pt x="826" y="136"/>
                </a:lnTo>
                <a:lnTo>
                  <a:pt x="808" y="141"/>
                </a:lnTo>
                <a:lnTo>
                  <a:pt x="786" y="149"/>
                </a:lnTo>
                <a:lnTo>
                  <a:pt x="765" y="156"/>
                </a:lnTo>
                <a:lnTo>
                  <a:pt x="746" y="165"/>
                </a:lnTo>
                <a:lnTo>
                  <a:pt x="726" y="173"/>
                </a:lnTo>
                <a:lnTo>
                  <a:pt x="702" y="182"/>
                </a:lnTo>
                <a:lnTo>
                  <a:pt x="680" y="190"/>
                </a:lnTo>
                <a:lnTo>
                  <a:pt x="654" y="198"/>
                </a:lnTo>
                <a:lnTo>
                  <a:pt x="629" y="205"/>
                </a:lnTo>
                <a:lnTo>
                  <a:pt x="612" y="209"/>
                </a:lnTo>
                <a:lnTo>
                  <a:pt x="595" y="211"/>
                </a:lnTo>
                <a:lnTo>
                  <a:pt x="575" y="211"/>
                </a:lnTo>
                <a:lnTo>
                  <a:pt x="555" y="208"/>
                </a:lnTo>
                <a:lnTo>
                  <a:pt x="541" y="205"/>
                </a:lnTo>
                <a:lnTo>
                  <a:pt x="530" y="200"/>
                </a:lnTo>
                <a:lnTo>
                  <a:pt x="520" y="194"/>
                </a:lnTo>
                <a:lnTo>
                  <a:pt x="513" y="188"/>
                </a:lnTo>
                <a:lnTo>
                  <a:pt x="509" y="179"/>
                </a:lnTo>
                <a:lnTo>
                  <a:pt x="504" y="170"/>
                </a:lnTo>
                <a:lnTo>
                  <a:pt x="504" y="161"/>
                </a:lnTo>
                <a:lnTo>
                  <a:pt x="508" y="150"/>
                </a:lnTo>
                <a:lnTo>
                  <a:pt x="513" y="138"/>
                </a:lnTo>
                <a:lnTo>
                  <a:pt x="520" y="129"/>
                </a:lnTo>
                <a:lnTo>
                  <a:pt x="529" y="118"/>
                </a:lnTo>
                <a:lnTo>
                  <a:pt x="538" y="112"/>
                </a:lnTo>
                <a:lnTo>
                  <a:pt x="551" y="102"/>
                </a:lnTo>
                <a:lnTo>
                  <a:pt x="568" y="93"/>
                </a:lnTo>
                <a:lnTo>
                  <a:pt x="585" y="87"/>
                </a:lnTo>
                <a:lnTo>
                  <a:pt x="603" y="83"/>
                </a:lnTo>
                <a:lnTo>
                  <a:pt x="618" y="78"/>
                </a:lnTo>
                <a:lnTo>
                  <a:pt x="636" y="72"/>
                </a:lnTo>
                <a:lnTo>
                  <a:pt x="650" y="65"/>
                </a:lnTo>
                <a:lnTo>
                  <a:pt x="663" y="57"/>
                </a:lnTo>
                <a:lnTo>
                  <a:pt x="674" y="49"/>
                </a:lnTo>
                <a:lnTo>
                  <a:pt x="678" y="39"/>
                </a:lnTo>
                <a:lnTo>
                  <a:pt x="676" y="28"/>
                </a:lnTo>
                <a:lnTo>
                  <a:pt x="669" y="17"/>
                </a:lnTo>
                <a:lnTo>
                  <a:pt x="661" y="10"/>
                </a:lnTo>
                <a:lnTo>
                  <a:pt x="651" y="5"/>
                </a:lnTo>
                <a:lnTo>
                  <a:pt x="639" y="1"/>
                </a:lnTo>
                <a:lnTo>
                  <a:pt x="622" y="0"/>
                </a:lnTo>
                <a:lnTo>
                  <a:pt x="606" y="0"/>
                </a:lnTo>
                <a:lnTo>
                  <a:pt x="582" y="1"/>
                </a:lnTo>
                <a:lnTo>
                  <a:pt x="559" y="3"/>
                </a:lnTo>
                <a:lnTo>
                  <a:pt x="543" y="7"/>
                </a:lnTo>
                <a:lnTo>
                  <a:pt x="521" y="13"/>
                </a:lnTo>
                <a:lnTo>
                  <a:pt x="497" y="21"/>
                </a:lnTo>
                <a:lnTo>
                  <a:pt x="481" y="30"/>
                </a:lnTo>
                <a:lnTo>
                  <a:pt x="461" y="40"/>
                </a:lnTo>
                <a:lnTo>
                  <a:pt x="443" y="49"/>
                </a:lnTo>
                <a:lnTo>
                  <a:pt x="423" y="61"/>
                </a:lnTo>
                <a:lnTo>
                  <a:pt x="395" y="78"/>
                </a:lnTo>
                <a:lnTo>
                  <a:pt x="375" y="90"/>
                </a:lnTo>
                <a:lnTo>
                  <a:pt x="358" y="100"/>
                </a:lnTo>
                <a:lnTo>
                  <a:pt x="333" y="110"/>
                </a:lnTo>
                <a:lnTo>
                  <a:pt x="310" y="117"/>
                </a:lnTo>
                <a:lnTo>
                  <a:pt x="287" y="123"/>
                </a:lnTo>
                <a:lnTo>
                  <a:pt x="262" y="127"/>
                </a:lnTo>
                <a:lnTo>
                  <a:pt x="238" y="131"/>
                </a:lnTo>
                <a:lnTo>
                  <a:pt x="218" y="133"/>
                </a:lnTo>
                <a:lnTo>
                  <a:pt x="197" y="135"/>
                </a:lnTo>
                <a:lnTo>
                  <a:pt x="176" y="135"/>
                </a:lnTo>
                <a:lnTo>
                  <a:pt x="156" y="136"/>
                </a:lnTo>
                <a:lnTo>
                  <a:pt x="139" y="135"/>
                </a:lnTo>
                <a:lnTo>
                  <a:pt x="141" y="152"/>
                </a:lnTo>
                <a:lnTo>
                  <a:pt x="146" y="173"/>
                </a:lnTo>
                <a:lnTo>
                  <a:pt x="152" y="195"/>
                </a:lnTo>
                <a:lnTo>
                  <a:pt x="162" y="220"/>
                </a:lnTo>
                <a:lnTo>
                  <a:pt x="169" y="241"/>
                </a:lnTo>
                <a:lnTo>
                  <a:pt x="178" y="258"/>
                </a:lnTo>
                <a:lnTo>
                  <a:pt x="183" y="275"/>
                </a:lnTo>
                <a:lnTo>
                  <a:pt x="184" y="291"/>
                </a:lnTo>
                <a:lnTo>
                  <a:pt x="183" y="305"/>
                </a:lnTo>
                <a:lnTo>
                  <a:pt x="178" y="317"/>
                </a:lnTo>
                <a:lnTo>
                  <a:pt x="172" y="326"/>
                </a:lnTo>
                <a:lnTo>
                  <a:pt x="166" y="334"/>
                </a:lnTo>
                <a:lnTo>
                  <a:pt x="157" y="340"/>
                </a:lnTo>
                <a:lnTo>
                  <a:pt x="148" y="343"/>
                </a:lnTo>
                <a:lnTo>
                  <a:pt x="140" y="345"/>
                </a:lnTo>
                <a:lnTo>
                  <a:pt x="128" y="344"/>
                </a:lnTo>
                <a:lnTo>
                  <a:pt x="119" y="341"/>
                </a:lnTo>
                <a:lnTo>
                  <a:pt x="107" y="338"/>
                </a:lnTo>
                <a:lnTo>
                  <a:pt x="99" y="334"/>
                </a:lnTo>
                <a:lnTo>
                  <a:pt x="87" y="328"/>
                </a:lnTo>
                <a:lnTo>
                  <a:pt x="78" y="323"/>
                </a:lnTo>
                <a:lnTo>
                  <a:pt x="68" y="319"/>
                </a:lnTo>
                <a:lnTo>
                  <a:pt x="58" y="315"/>
                </a:lnTo>
                <a:lnTo>
                  <a:pt x="39" y="315"/>
                </a:lnTo>
                <a:lnTo>
                  <a:pt x="28" y="319"/>
                </a:lnTo>
                <a:lnTo>
                  <a:pt x="19" y="325"/>
                </a:lnTo>
                <a:lnTo>
                  <a:pt x="13" y="334"/>
                </a:lnTo>
                <a:lnTo>
                  <a:pt x="7" y="345"/>
                </a:lnTo>
                <a:lnTo>
                  <a:pt x="3" y="357"/>
                </a:lnTo>
                <a:lnTo>
                  <a:pt x="0" y="369"/>
                </a:lnTo>
                <a:lnTo>
                  <a:pt x="0" y="383"/>
                </a:lnTo>
                <a:lnTo>
                  <a:pt x="2" y="396"/>
                </a:lnTo>
                <a:lnTo>
                  <a:pt x="5" y="410"/>
                </a:lnTo>
                <a:lnTo>
                  <a:pt x="12" y="423"/>
                </a:lnTo>
                <a:lnTo>
                  <a:pt x="19" y="438"/>
                </a:lnTo>
                <a:lnTo>
                  <a:pt x="29" y="452"/>
                </a:lnTo>
                <a:lnTo>
                  <a:pt x="41" y="460"/>
                </a:lnTo>
                <a:lnTo>
                  <a:pt x="55" y="469"/>
                </a:lnTo>
                <a:lnTo>
                  <a:pt x="68" y="476"/>
                </a:lnTo>
                <a:lnTo>
                  <a:pt x="84" y="479"/>
                </a:lnTo>
                <a:lnTo>
                  <a:pt x="97" y="482"/>
                </a:lnTo>
                <a:lnTo>
                  <a:pt x="118" y="482"/>
                </a:lnTo>
                <a:lnTo>
                  <a:pt x="134" y="480"/>
                </a:lnTo>
                <a:lnTo>
                  <a:pt x="153" y="479"/>
                </a:lnTo>
                <a:lnTo>
                  <a:pt x="168" y="479"/>
                </a:lnTo>
                <a:lnTo>
                  <a:pt x="177" y="485"/>
                </a:lnTo>
                <a:lnTo>
                  <a:pt x="180" y="495"/>
                </a:lnTo>
                <a:lnTo>
                  <a:pt x="180" y="506"/>
                </a:lnTo>
                <a:lnTo>
                  <a:pt x="175" y="522"/>
                </a:lnTo>
                <a:lnTo>
                  <a:pt x="170" y="537"/>
                </a:lnTo>
                <a:lnTo>
                  <a:pt x="164" y="550"/>
                </a:lnTo>
                <a:lnTo>
                  <a:pt x="156" y="568"/>
                </a:lnTo>
                <a:lnTo>
                  <a:pt x="146" y="583"/>
                </a:lnTo>
                <a:lnTo>
                  <a:pt x="137" y="598"/>
                </a:lnTo>
                <a:lnTo>
                  <a:pt x="126" y="612"/>
                </a:lnTo>
                <a:lnTo>
                  <a:pt x="118" y="623"/>
                </a:lnTo>
                <a:lnTo>
                  <a:pt x="100" y="635"/>
                </a:lnTo>
                <a:lnTo>
                  <a:pt x="932" y="634"/>
                </a:lnTo>
                <a:lnTo>
                  <a:pt x="933" y="621"/>
                </a:lnTo>
                <a:lnTo>
                  <a:pt x="936" y="609"/>
                </a:lnTo>
                <a:lnTo>
                  <a:pt x="941" y="598"/>
                </a:lnTo>
                <a:lnTo>
                  <a:pt x="945" y="588"/>
                </a:lnTo>
                <a:lnTo>
                  <a:pt x="951" y="578"/>
                </a:lnTo>
                <a:lnTo>
                  <a:pt x="959" y="567"/>
                </a:lnTo>
                <a:lnTo>
                  <a:pt x="968" y="557"/>
                </a:lnTo>
                <a:lnTo>
                  <a:pt x="976" y="548"/>
                </a:lnTo>
                <a:lnTo>
                  <a:pt x="987" y="538"/>
                </a:lnTo>
                <a:lnTo>
                  <a:pt x="995" y="530"/>
                </a:lnTo>
                <a:lnTo>
                  <a:pt x="1001" y="520"/>
                </a:lnTo>
                <a:lnTo>
                  <a:pt x="1006" y="509"/>
                </a:lnTo>
                <a:lnTo>
                  <a:pt x="1009" y="494"/>
                </a:lnTo>
                <a:lnTo>
                  <a:pt x="1008" y="480"/>
                </a:lnTo>
                <a:lnTo>
                  <a:pt x="1005" y="470"/>
                </a:lnTo>
                <a:lnTo>
                  <a:pt x="1000" y="461"/>
                </a:lnTo>
                <a:lnTo>
                  <a:pt x="993" y="453"/>
                </a:lnTo>
                <a:lnTo>
                  <a:pt x="984" y="446"/>
                </a:lnTo>
                <a:lnTo>
                  <a:pt x="973" y="442"/>
                </a:lnTo>
                <a:lnTo>
                  <a:pt x="960" y="439"/>
                </a:lnTo>
                <a:lnTo>
                  <a:pt x="946" y="438"/>
                </a:lnTo>
                <a:lnTo>
                  <a:pt x="930" y="439"/>
                </a:lnTo>
                <a:lnTo>
                  <a:pt x="916" y="441"/>
                </a:lnTo>
                <a:lnTo>
                  <a:pt x="902" y="444"/>
                </a:lnTo>
                <a:lnTo>
                  <a:pt x="883" y="449"/>
                </a:lnTo>
                <a:lnTo>
                  <a:pt x="868" y="453"/>
                </a:lnTo>
                <a:lnTo>
                  <a:pt x="851" y="456"/>
                </a:lnTo>
                <a:lnTo>
                  <a:pt x="832" y="458"/>
                </a:lnTo>
                <a:lnTo>
                  <a:pt x="816" y="458"/>
                </a:lnTo>
                <a:lnTo>
                  <a:pt x="803" y="455"/>
                </a:lnTo>
                <a:lnTo>
                  <a:pt x="789" y="451"/>
                </a:lnTo>
                <a:lnTo>
                  <a:pt x="777" y="445"/>
                </a:lnTo>
                <a:lnTo>
                  <a:pt x="767" y="437"/>
                </a:lnTo>
                <a:lnTo>
                  <a:pt x="760" y="424"/>
                </a:lnTo>
                <a:lnTo>
                  <a:pt x="757" y="411"/>
                </a:lnTo>
                <a:lnTo>
                  <a:pt x="759" y="398"/>
                </a:lnTo>
                <a:lnTo>
                  <a:pt x="764" y="384"/>
                </a:lnTo>
                <a:lnTo>
                  <a:pt x="769" y="374"/>
                </a:lnTo>
                <a:lnTo>
                  <a:pt x="778" y="364"/>
                </a:lnTo>
                <a:lnTo>
                  <a:pt x="789" y="355"/>
                </a:lnTo>
                <a:lnTo>
                  <a:pt x="799" y="348"/>
                </a:lnTo>
                <a:lnTo>
                  <a:pt x="811" y="341"/>
                </a:lnTo>
                <a:lnTo>
                  <a:pt x="824" y="337"/>
                </a:lnTo>
                <a:lnTo>
                  <a:pt x="837" y="334"/>
                </a:lnTo>
                <a:lnTo>
                  <a:pt x="851" y="332"/>
                </a:lnTo>
                <a:lnTo>
                  <a:pt x="869" y="329"/>
                </a:lnTo>
                <a:lnTo>
                  <a:pt x="887" y="327"/>
                </a:lnTo>
                <a:lnTo>
                  <a:pt x="903" y="324"/>
                </a:lnTo>
                <a:lnTo>
                  <a:pt x="918" y="318"/>
                </a:lnTo>
                <a:lnTo>
                  <a:pt x="928" y="311"/>
                </a:lnTo>
                <a:lnTo>
                  <a:pt x="937" y="301"/>
                </a:lnTo>
                <a:lnTo>
                  <a:pt x="945" y="291"/>
                </a:lnTo>
                <a:lnTo>
                  <a:pt x="949" y="281"/>
                </a:lnTo>
                <a:lnTo>
                  <a:pt x="952" y="267"/>
                </a:lnTo>
                <a:lnTo>
                  <a:pt x="953" y="250"/>
                </a:lnTo>
                <a:lnTo>
                  <a:pt x="951" y="237"/>
                </a:lnTo>
                <a:lnTo>
                  <a:pt x="950" y="220"/>
                </a:lnTo>
                <a:lnTo>
                  <a:pt x="949" y="201"/>
                </a:lnTo>
                <a:lnTo>
                  <a:pt x="948" y="177"/>
                </a:lnTo>
                <a:lnTo>
                  <a:pt x="948" y="155"/>
                </a:lnTo>
                <a:lnTo>
                  <a:pt x="949" y="141"/>
                </a:lnTo>
                <a:lnTo>
                  <a:pt x="937" y="134"/>
                </a:lnTo>
                <a:close/>
              </a:path>
            </a:pathLst>
          </a:custGeom>
          <a:solidFill>
            <a:srgbClr val="33660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4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Freeform 11"/>
          <p:cNvSpPr>
            <a:spLocks/>
          </p:cNvSpPr>
          <p:nvPr/>
        </p:nvSpPr>
        <p:spPr bwMode="auto">
          <a:xfrm>
            <a:off x="4591012" y="3582751"/>
            <a:ext cx="1468610" cy="769442"/>
          </a:xfrm>
          <a:custGeom>
            <a:avLst/>
            <a:gdLst>
              <a:gd name="T0" fmla="*/ 244493670 w 1092"/>
              <a:gd name="T1" fmla="*/ 179864591 h 531"/>
              <a:gd name="T2" fmla="*/ 325992051 w 1092"/>
              <a:gd name="T3" fmla="*/ 171929558 h 531"/>
              <a:gd name="T4" fmla="*/ 461822260 w 1092"/>
              <a:gd name="T5" fmla="*/ 142833896 h 531"/>
              <a:gd name="T6" fmla="*/ 617409364 w 1092"/>
              <a:gd name="T7" fmla="*/ 105803175 h 531"/>
              <a:gd name="T8" fmla="*/ 765588381 w 1092"/>
              <a:gd name="T9" fmla="*/ 52900774 h 531"/>
              <a:gd name="T10" fmla="*/ 901417117 w 1092"/>
              <a:gd name="T11" fmla="*/ 10579505 h 531"/>
              <a:gd name="T12" fmla="*/ 985385908 w 1092"/>
              <a:gd name="T13" fmla="*/ 0 h 531"/>
              <a:gd name="T14" fmla="*/ 1079231624 w 1092"/>
              <a:gd name="T15" fmla="*/ 7935036 h 531"/>
              <a:gd name="T16" fmla="*/ 1158259595 w 1092"/>
              <a:gd name="T17" fmla="*/ 29095675 h 531"/>
              <a:gd name="T18" fmla="*/ 1207652077 w 1092"/>
              <a:gd name="T19" fmla="*/ 63481915 h 531"/>
              <a:gd name="T20" fmla="*/ 1227409070 w 1092"/>
              <a:gd name="T21" fmla="*/ 116382702 h 531"/>
              <a:gd name="T22" fmla="*/ 1215061735 w 1092"/>
              <a:gd name="T23" fmla="*/ 174574027 h 531"/>
              <a:gd name="T24" fmla="*/ 1163198843 w 1092"/>
              <a:gd name="T25" fmla="*/ 259216597 h 531"/>
              <a:gd name="T26" fmla="*/ 1140973012 w 1092"/>
              <a:gd name="T27" fmla="*/ 330633519 h 531"/>
              <a:gd name="T28" fmla="*/ 1140973012 w 1092"/>
              <a:gd name="T29" fmla="*/ 386178750 h 531"/>
              <a:gd name="T30" fmla="*/ 1175547749 w 1092"/>
              <a:gd name="T31" fmla="*/ 452305210 h 531"/>
              <a:gd name="T32" fmla="*/ 1237287566 w 1092"/>
              <a:gd name="T33" fmla="*/ 499917033 h 531"/>
              <a:gd name="T34" fmla="*/ 1318785947 w 1092"/>
              <a:gd name="T35" fmla="*/ 523722132 h 531"/>
              <a:gd name="T36" fmla="*/ 1390405832 w 1092"/>
              <a:gd name="T37" fmla="*/ 523722132 h 531"/>
              <a:gd name="T38" fmla="*/ 1462025716 w 1092"/>
              <a:gd name="T39" fmla="*/ 502561502 h 531"/>
              <a:gd name="T40" fmla="*/ 1541053687 w 1092"/>
              <a:gd name="T41" fmla="*/ 457595774 h 531"/>
              <a:gd name="T42" fmla="*/ 1602795076 w 1092"/>
              <a:gd name="T43" fmla="*/ 407339380 h 531"/>
              <a:gd name="T44" fmla="*/ 1642309061 w 1092"/>
              <a:gd name="T45" fmla="*/ 343857490 h 531"/>
              <a:gd name="T46" fmla="*/ 1657127199 w 1092"/>
              <a:gd name="T47" fmla="*/ 259216597 h 531"/>
              <a:gd name="T48" fmla="*/ 1681823440 w 1092"/>
              <a:gd name="T49" fmla="*/ 203669690 h 531"/>
              <a:gd name="T50" fmla="*/ 1741094418 w 1092"/>
              <a:gd name="T51" fmla="*/ 166638994 h 531"/>
              <a:gd name="T52" fmla="*/ 1844820201 w 1092"/>
              <a:gd name="T53" fmla="*/ 132252767 h 531"/>
              <a:gd name="T54" fmla="*/ 1943605165 w 1092"/>
              <a:gd name="T55" fmla="*/ 103157079 h 531"/>
              <a:gd name="T56" fmla="*/ 2121418100 w 1092"/>
              <a:gd name="T57" fmla="*/ 68770853 h 531"/>
              <a:gd name="T58" fmla="*/ 2147483647 w 1092"/>
              <a:gd name="T59" fmla="*/ 58191351 h 531"/>
              <a:gd name="T60" fmla="*/ 2147483647 w 1092"/>
              <a:gd name="T61" fmla="*/ 71416948 h 531"/>
              <a:gd name="T62" fmla="*/ 2147483647 w 1092"/>
              <a:gd name="T63" fmla="*/ 150768928 h 531"/>
              <a:gd name="T64" fmla="*/ 2147483647 w 1092"/>
              <a:gd name="T65" fmla="*/ 277731132 h 531"/>
              <a:gd name="T66" fmla="*/ 2147483647 w 1092"/>
              <a:gd name="T67" fmla="*/ 394113783 h 531"/>
              <a:gd name="T68" fmla="*/ 2147483647 w 1092"/>
              <a:gd name="T69" fmla="*/ 481400872 h 531"/>
              <a:gd name="T70" fmla="*/ 2147483647 w 1092"/>
              <a:gd name="T71" fmla="*/ 544882762 h 531"/>
              <a:gd name="T72" fmla="*/ 2147483647 w 1092"/>
              <a:gd name="T73" fmla="*/ 587204021 h 531"/>
              <a:gd name="T74" fmla="*/ 2147483647 w 1092"/>
              <a:gd name="T75" fmla="*/ 613655215 h 531"/>
              <a:gd name="T76" fmla="*/ 2147483647 w 1092"/>
              <a:gd name="T77" fmla="*/ 608364651 h 531"/>
              <a:gd name="T78" fmla="*/ 2147483647 w 1092"/>
              <a:gd name="T79" fmla="*/ 581913457 h 531"/>
              <a:gd name="T80" fmla="*/ 2147483647 w 1092"/>
              <a:gd name="T81" fmla="*/ 552817795 h 531"/>
              <a:gd name="T82" fmla="*/ 2147483647 w 1092"/>
              <a:gd name="T83" fmla="*/ 536947729 h 531"/>
              <a:gd name="T84" fmla="*/ 2147483647 w 1092"/>
              <a:gd name="T85" fmla="*/ 552817795 h 531"/>
              <a:gd name="T86" fmla="*/ 2147483647 w 1092"/>
              <a:gd name="T87" fmla="*/ 600429618 h 531"/>
              <a:gd name="T88" fmla="*/ 2147483647 w 1092"/>
              <a:gd name="T89" fmla="*/ 663911508 h 531"/>
              <a:gd name="T90" fmla="*/ 2147483647 w 1092"/>
              <a:gd name="T91" fmla="*/ 727391771 h 531"/>
              <a:gd name="T92" fmla="*/ 2147483647 w 1092"/>
              <a:gd name="T93" fmla="*/ 814678759 h 531"/>
              <a:gd name="T94" fmla="*/ 2147483647 w 1092"/>
              <a:gd name="T95" fmla="*/ 888741980 h 531"/>
              <a:gd name="T96" fmla="*/ 2147483647 w 1092"/>
              <a:gd name="T97" fmla="*/ 933707708 h 531"/>
              <a:gd name="T98" fmla="*/ 2147483647 w 1092"/>
              <a:gd name="T99" fmla="*/ 981317906 h 531"/>
              <a:gd name="T100" fmla="*/ 2147483647 w 1092"/>
              <a:gd name="T101" fmla="*/ 999834067 h 531"/>
              <a:gd name="T102" fmla="*/ 2147483647 w 1092"/>
              <a:gd name="T103" fmla="*/ 997189598 h 531"/>
              <a:gd name="T104" fmla="*/ 2147483647 w 1092"/>
              <a:gd name="T105" fmla="*/ 991899034 h 531"/>
              <a:gd name="T106" fmla="*/ 2147483647 w 1092"/>
              <a:gd name="T107" fmla="*/ 1020994696 h 531"/>
              <a:gd name="T108" fmla="*/ 2147483647 w 1092"/>
              <a:gd name="T109" fmla="*/ 1058025392 h 531"/>
              <a:gd name="T110" fmla="*/ 2147483647 w 1092"/>
              <a:gd name="T111" fmla="*/ 1129442314 h 531"/>
              <a:gd name="T112" fmla="*/ 2147483647 w 1092"/>
              <a:gd name="T113" fmla="*/ 1216729303 h 531"/>
              <a:gd name="T114" fmla="*/ 2147483647 w 1092"/>
              <a:gd name="T115" fmla="*/ 1304016291 h 531"/>
              <a:gd name="T116" fmla="*/ 2147483647 w 1092"/>
              <a:gd name="T117" fmla="*/ 1380723777 h 531"/>
              <a:gd name="T118" fmla="*/ 0 w 1092"/>
              <a:gd name="T119" fmla="*/ 1399238312 h 53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092"/>
              <a:gd name="T181" fmla="*/ 0 h 531"/>
              <a:gd name="T182" fmla="*/ 1092 w 1092"/>
              <a:gd name="T183" fmla="*/ 531 h 531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092" h="531">
                <a:moveTo>
                  <a:pt x="0" y="529"/>
                </a:moveTo>
                <a:lnTo>
                  <a:pt x="99" y="68"/>
                </a:lnTo>
                <a:lnTo>
                  <a:pt x="114" y="67"/>
                </a:lnTo>
                <a:lnTo>
                  <a:pt x="132" y="65"/>
                </a:lnTo>
                <a:lnTo>
                  <a:pt x="163" y="59"/>
                </a:lnTo>
                <a:lnTo>
                  <a:pt x="187" y="54"/>
                </a:lnTo>
                <a:lnTo>
                  <a:pt x="217" y="48"/>
                </a:lnTo>
                <a:lnTo>
                  <a:pt x="250" y="40"/>
                </a:lnTo>
                <a:lnTo>
                  <a:pt x="281" y="30"/>
                </a:lnTo>
                <a:lnTo>
                  <a:pt x="310" y="20"/>
                </a:lnTo>
                <a:lnTo>
                  <a:pt x="343" y="9"/>
                </a:lnTo>
                <a:lnTo>
                  <a:pt x="365" y="4"/>
                </a:lnTo>
                <a:lnTo>
                  <a:pt x="383" y="1"/>
                </a:lnTo>
                <a:lnTo>
                  <a:pt x="399" y="0"/>
                </a:lnTo>
                <a:lnTo>
                  <a:pt x="415" y="0"/>
                </a:lnTo>
                <a:lnTo>
                  <a:pt x="437" y="3"/>
                </a:lnTo>
                <a:lnTo>
                  <a:pt x="453" y="6"/>
                </a:lnTo>
                <a:lnTo>
                  <a:pt x="469" y="11"/>
                </a:lnTo>
                <a:lnTo>
                  <a:pt x="481" y="17"/>
                </a:lnTo>
                <a:lnTo>
                  <a:pt x="489" y="24"/>
                </a:lnTo>
                <a:lnTo>
                  <a:pt x="495" y="35"/>
                </a:lnTo>
                <a:lnTo>
                  <a:pt x="497" y="44"/>
                </a:lnTo>
                <a:lnTo>
                  <a:pt x="496" y="55"/>
                </a:lnTo>
                <a:lnTo>
                  <a:pt x="492" y="66"/>
                </a:lnTo>
                <a:lnTo>
                  <a:pt x="482" y="81"/>
                </a:lnTo>
                <a:lnTo>
                  <a:pt x="471" y="98"/>
                </a:lnTo>
                <a:lnTo>
                  <a:pt x="465" y="113"/>
                </a:lnTo>
                <a:lnTo>
                  <a:pt x="462" y="125"/>
                </a:lnTo>
                <a:lnTo>
                  <a:pt x="461" y="137"/>
                </a:lnTo>
                <a:lnTo>
                  <a:pt x="462" y="146"/>
                </a:lnTo>
                <a:lnTo>
                  <a:pt x="467" y="158"/>
                </a:lnTo>
                <a:lnTo>
                  <a:pt x="476" y="171"/>
                </a:lnTo>
                <a:lnTo>
                  <a:pt x="489" y="182"/>
                </a:lnTo>
                <a:lnTo>
                  <a:pt x="501" y="189"/>
                </a:lnTo>
                <a:lnTo>
                  <a:pt x="516" y="194"/>
                </a:lnTo>
                <a:lnTo>
                  <a:pt x="534" y="198"/>
                </a:lnTo>
                <a:lnTo>
                  <a:pt x="547" y="200"/>
                </a:lnTo>
                <a:lnTo>
                  <a:pt x="563" y="198"/>
                </a:lnTo>
                <a:lnTo>
                  <a:pt x="578" y="195"/>
                </a:lnTo>
                <a:lnTo>
                  <a:pt x="592" y="190"/>
                </a:lnTo>
                <a:lnTo>
                  <a:pt x="608" y="183"/>
                </a:lnTo>
                <a:lnTo>
                  <a:pt x="624" y="173"/>
                </a:lnTo>
                <a:lnTo>
                  <a:pt x="638" y="164"/>
                </a:lnTo>
                <a:lnTo>
                  <a:pt x="649" y="154"/>
                </a:lnTo>
                <a:lnTo>
                  <a:pt x="658" y="143"/>
                </a:lnTo>
                <a:lnTo>
                  <a:pt x="665" y="130"/>
                </a:lnTo>
                <a:lnTo>
                  <a:pt x="669" y="115"/>
                </a:lnTo>
                <a:lnTo>
                  <a:pt x="671" y="98"/>
                </a:lnTo>
                <a:lnTo>
                  <a:pt x="677" y="84"/>
                </a:lnTo>
                <a:lnTo>
                  <a:pt x="681" y="77"/>
                </a:lnTo>
                <a:lnTo>
                  <a:pt x="690" y="70"/>
                </a:lnTo>
                <a:lnTo>
                  <a:pt x="705" y="63"/>
                </a:lnTo>
                <a:lnTo>
                  <a:pt x="726" y="56"/>
                </a:lnTo>
                <a:lnTo>
                  <a:pt x="747" y="50"/>
                </a:lnTo>
                <a:lnTo>
                  <a:pt x="767" y="44"/>
                </a:lnTo>
                <a:lnTo>
                  <a:pt x="787" y="39"/>
                </a:lnTo>
                <a:lnTo>
                  <a:pt x="817" y="33"/>
                </a:lnTo>
                <a:lnTo>
                  <a:pt x="859" y="26"/>
                </a:lnTo>
                <a:lnTo>
                  <a:pt x="905" y="22"/>
                </a:lnTo>
                <a:lnTo>
                  <a:pt x="956" y="22"/>
                </a:lnTo>
                <a:lnTo>
                  <a:pt x="1005" y="22"/>
                </a:lnTo>
                <a:lnTo>
                  <a:pt x="1050" y="27"/>
                </a:lnTo>
                <a:lnTo>
                  <a:pt x="1052" y="41"/>
                </a:lnTo>
                <a:lnTo>
                  <a:pt x="1055" y="57"/>
                </a:lnTo>
                <a:lnTo>
                  <a:pt x="1061" y="80"/>
                </a:lnTo>
                <a:lnTo>
                  <a:pt x="1071" y="105"/>
                </a:lnTo>
                <a:lnTo>
                  <a:pt x="1080" y="131"/>
                </a:lnTo>
                <a:lnTo>
                  <a:pt x="1086" y="149"/>
                </a:lnTo>
                <a:lnTo>
                  <a:pt x="1090" y="167"/>
                </a:lnTo>
                <a:lnTo>
                  <a:pt x="1092" y="182"/>
                </a:lnTo>
                <a:lnTo>
                  <a:pt x="1091" y="193"/>
                </a:lnTo>
                <a:lnTo>
                  <a:pt x="1087" y="206"/>
                </a:lnTo>
                <a:lnTo>
                  <a:pt x="1081" y="216"/>
                </a:lnTo>
                <a:lnTo>
                  <a:pt x="1076" y="222"/>
                </a:lnTo>
                <a:lnTo>
                  <a:pt x="1069" y="227"/>
                </a:lnTo>
                <a:lnTo>
                  <a:pt x="1058" y="232"/>
                </a:lnTo>
                <a:lnTo>
                  <a:pt x="1045" y="233"/>
                </a:lnTo>
                <a:lnTo>
                  <a:pt x="1032" y="230"/>
                </a:lnTo>
                <a:lnTo>
                  <a:pt x="1019" y="226"/>
                </a:lnTo>
                <a:lnTo>
                  <a:pt x="1005" y="220"/>
                </a:lnTo>
                <a:lnTo>
                  <a:pt x="994" y="213"/>
                </a:lnTo>
                <a:lnTo>
                  <a:pt x="983" y="209"/>
                </a:lnTo>
                <a:lnTo>
                  <a:pt x="971" y="205"/>
                </a:lnTo>
                <a:lnTo>
                  <a:pt x="958" y="203"/>
                </a:lnTo>
                <a:lnTo>
                  <a:pt x="947" y="204"/>
                </a:lnTo>
                <a:lnTo>
                  <a:pt x="936" y="209"/>
                </a:lnTo>
                <a:lnTo>
                  <a:pt x="927" y="217"/>
                </a:lnTo>
                <a:lnTo>
                  <a:pt x="920" y="227"/>
                </a:lnTo>
                <a:lnTo>
                  <a:pt x="914" y="240"/>
                </a:lnTo>
                <a:lnTo>
                  <a:pt x="911" y="251"/>
                </a:lnTo>
                <a:lnTo>
                  <a:pt x="908" y="261"/>
                </a:lnTo>
                <a:lnTo>
                  <a:pt x="907" y="275"/>
                </a:lnTo>
                <a:lnTo>
                  <a:pt x="910" y="292"/>
                </a:lnTo>
                <a:lnTo>
                  <a:pt x="915" y="308"/>
                </a:lnTo>
                <a:lnTo>
                  <a:pt x="923" y="322"/>
                </a:lnTo>
                <a:lnTo>
                  <a:pt x="932" y="336"/>
                </a:lnTo>
                <a:lnTo>
                  <a:pt x="937" y="343"/>
                </a:lnTo>
                <a:lnTo>
                  <a:pt x="949" y="353"/>
                </a:lnTo>
                <a:lnTo>
                  <a:pt x="961" y="363"/>
                </a:lnTo>
                <a:lnTo>
                  <a:pt x="976" y="371"/>
                </a:lnTo>
                <a:lnTo>
                  <a:pt x="994" y="376"/>
                </a:lnTo>
                <a:lnTo>
                  <a:pt x="1009" y="378"/>
                </a:lnTo>
                <a:lnTo>
                  <a:pt x="1028" y="379"/>
                </a:lnTo>
                <a:lnTo>
                  <a:pt x="1046" y="377"/>
                </a:lnTo>
                <a:lnTo>
                  <a:pt x="1061" y="376"/>
                </a:lnTo>
                <a:lnTo>
                  <a:pt x="1076" y="375"/>
                </a:lnTo>
                <a:lnTo>
                  <a:pt x="1084" y="379"/>
                </a:lnTo>
                <a:lnTo>
                  <a:pt x="1087" y="386"/>
                </a:lnTo>
                <a:lnTo>
                  <a:pt x="1088" y="393"/>
                </a:lnTo>
                <a:lnTo>
                  <a:pt x="1087" y="400"/>
                </a:lnTo>
                <a:lnTo>
                  <a:pt x="1083" y="415"/>
                </a:lnTo>
                <a:lnTo>
                  <a:pt x="1078" y="427"/>
                </a:lnTo>
                <a:lnTo>
                  <a:pt x="1072" y="442"/>
                </a:lnTo>
                <a:lnTo>
                  <a:pt x="1062" y="460"/>
                </a:lnTo>
                <a:lnTo>
                  <a:pt x="1052" y="477"/>
                </a:lnTo>
                <a:lnTo>
                  <a:pt x="1042" y="493"/>
                </a:lnTo>
                <a:lnTo>
                  <a:pt x="1030" y="510"/>
                </a:lnTo>
                <a:lnTo>
                  <a:pt x="1019" y="522"/>
                </a:lnTo>
                <a:lnTo>
                  <a:pt x="1008" y="531"/>
                </a:lnTo>
                <a:lnTo>
                  <a:pt x="0" y="529"/>
                </a:lnTo>
                <a:close/>
              </a:path>
            </a:pathLst>
          </a:custGeom>
          <a:solidFill>
            <a:srgbClr val="336699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4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927327" y="887781"/>
            <a:ext cx="3473854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u="none" dirty="0"/>
              <a:t>Application-specific functionality </a:t>
            </a:r>
          </a:p>
        </p:txBody>
      </p:sp>
      <p:sp>
        <p:nvSpPr>
          <p:cNvPr id="15" name="Line 32"/>
          <p:cNvSpPr>
            <a:spLocks noChangeShapeType="1"/>
          </p:cNvSpPr>
          <p:nvPr/>
        </p:nvSpPr>
        <p:spPr bwMode="auto">
          <a:xfrm flipV="1">
            <a:off x="5776429" y="2021580"/>
            <a:ext cx="387191" cy="160253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 sz="1000" u="none"/>
          </a:p>
        </p:txBody>
      </p:sp>
      <p:sp>
        <p:nvSpPr>
          <p:cNvPr id="16" name="Line 33"/>
          <p:cNvSpPr>
            <a:spLocks noChangeShapeType="1"/>
          </p:cNvSpPr>
          <p:nvPr/>
        </p:nvSpPr>
        <p:spPr bwMode="auto">
          <a:xfrm flipH="1" flipV="1">
            <a:off x="7572678" y="1959345"/>
            <a:ext cx="186803" cy="180903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 sz="1000" u="none"/>
          </a:p>
        </p:txBody>
      </p:sp>
      <p:sp>
        <p:nvSpPr>
          <p:cNvPr id="17" name="Rectangle 35"/>
          <p:cNvSpPr>
            <a:spLocks noChangeArrowheads="1"/>
          </p:cNvSpPr>
          <p:nvPr/>
        </p:nvSpPr>
        <p:spPr bwMode="auto">
          <a:xfrm>
            <a:off x="4747247" y="4022634"/>
            <a:ext cx="851515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b="1" u="none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Reactor</a:t>
            </a:r>
            <a:endParaRPr lang="en-US" sz="1400" b="1" u="none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36"/>
          <p:cNvSpPr>
            <a:spLocks noChangeArrowheads="1"/>
          </p:cNvSpPr>
          <p:nvPr/>
        </p:nvSpPr>
        <p:spPr bwMode="auto">
          <a:xfrm>
            <a:off x="6163621" y="4667959"/>
            <a:ext cx="92204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b="1" u="none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Proactor</a:t>
            </a:r>
            <a:endParaRPr lang="en-US" sz="1400" b="1" u="none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40"/>
          <p:cNvSpPr>
            <a:spLocks noChangeArrowheads="1"/>
          </p:cNvSpPr>
          <p:nvPr/>
        </p:nvSpPr>
        <p:spPr bwMode="auto">
          <a:xfrm>
            <a:off x="4412866" y="2628390"/>
            <a:ext cx="1243087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b="1" u="none" dirty="0" smtClean="0">
                <a:latin typeface="Arial" pitchFamily="34" charset="0"/>
                <a:cs typeface="Arial" pitchFamily="34" charset="0"/>
              </a:rPr>
              <a:t>Acceptor-</a:t>
            </a:r>
            <a:br>
              <a:rPr lang="en-US" sz="1400" b="1" u="none" dirty="0" smtClean="0">
                <a:latin typeface="Arial" pitchFamily="34" charset="0"/>
                <a:cs typeface="Arial" pitchFamily="34" charset="0"/>
              </a:rPr>
            </a:br>
            <a:r>
              <a:rPr lang="en-US" sz="1400" b="1" u="none" dirty="0" smtClean="0">
                <a:latin typeface="Arial" pitchFamily="34" charset="0"/>
                <a:cs typeface="Arial" pitchFamily="34" charset="0"/>
              </a:rPr>
              <a:t>Connector</a:t>
            </a:r>
            <a:endParaRPr lang="en-US" sz="1400" b="1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41"/>
          <p:cNvSpPr>
            <a:spLocks noChangeArrowheads="1"/>
          </p:cNvSpPr>
          <p:nvPr/>
        </p:nvSpPr>
        <p:spPr bwMode="auto">
          <a:xfrm>
            <a:off x="6089418" y="2767019"/>
            <a:ext cx="1268296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b="1" u="none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Service </a:t>
            </a:r>
            <a:br>
              <a:rPr lang="en-US" sz="1400" b="1" u="none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1400" b="1" u="none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Configurator</a:t>
            </a:r>
            <a:endParaRPr lang="en-US" sz="1400" b="1" u="none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42"/>
          <p:cNvSpPr>
            <a:spLocks noChangeArrowheads="1"/>
          </p:cNvSpPr>
          <p:nvPr/>
        </p:nvSpPr>
        <p:spPr bwMode="auto">
          <a:xfrm>
            <a:off x="7827070" y="2656943"/>
            <a:ext cx="124308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b="1" u="none" dirty="0" smtClean="0">
                <a:latin typeface="Arial" pitchFamily="34" charset="0"/>
                <a:cs typeface="Arial" pitchFamily="34" charset="0"/>
              </a:rPr>
              <a:t>Streams</a:t>
            </a:r>
            <a:endParaRPr lang="en-US" sz="1400" b="1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Freeform 12"/>
          <p:cNvSpPr>
            <a:spLocks/>
          </p:cNvSpPr>
          <p:nvPr/>
        </p:nvSpPr>
        <p:spPr bwMode="auto">
          <a:xfrm>
            <a:off x="7270746" y="3559050"/>
            <a:ext cx="1724020" cy="783586"/>
          </a:xfrm>
          <a:custGeom>
            <a:avLst/>
            <a:gdLst>
              <a:gd name="T0" fmla="*/ 553240044 w 1279"/>
              <a:gd name="T1" fmla="*/ 115850547 h 542"/>
              <a:gd name="T2" fmla="*/ 654957585 w 1279"/>
              <a:gd name="T3" fmla="*/ 134282192 h 542"/>
              <a:gd name="T4" fmla="*/ 761636650 w 1279"/>
              <a:gd name="T5" fmla="*/ 157979327 h 542"/>
              <a:gd name="T6" fmla="*/ 873277436 w 1279"/>
              <a:gd name="T7" fmla="*/ 150080282 h 542"/>
              <a:gd name="T8" fmla="*/ 979956501 w 1279"/>
              <a:gd name="T9" fmla="*/ 107953124 h 542"/>
              <a:gd name="T10" fmla="*/ 1089114753 w 1279"/>
              <a:gd name="T11" fmla="*/ 63192385 h 542"/>
              <a:gd name="T12" fmla="*/ 1195793818 w 1279"/>
              <a:gd name="T13" fmla="*/ 57925273 h 542"/>
              <a:gd name="T14" fmla="*/ 1282625213 w 1279"/>
              <a:gd name="T15" fmla="*/ 107953124 h 542"/>
              <a:gd name="T16" fmla="*/ 1277663689 w 1279"/>
              <a:gd name="T17" fmla="*/ 223803671 h 542"/>
              <a:gd name="T18" fmla="*/ 1252854494 w 1279"/>
              <a:gd name="T19" fmla="*/ 344921279 h 542"/>
              <a:gd name="T20" fmla="*/ 1317359031 w 1279"/>
              <a:gd name="T21" fmla="*/ 431809252 h 542"/>
              <a:gd name="T22" fmla="*/ 1446364954 w 1279"/>
              <a:gd name="T23" fmla="*/ 463405432 h 542"/>
              <a:gd name="T24" fmla="*/ 1597699309 w 1279"/>
              <a:gd name="T25" fmla="*/ 466038988 h 542"/>
              <a:gd name="T26" fmla="*/ 1736630249 w 1279"/>
              <a:gd name="T27" fmla="*/ 426543763 h 542"/>
              <a:gd name="T28" fmla="*/ 1828423167 w 1279"/>
              <a:gd name="T29" fmla="*/ 363351302 h 542"/>
              <a:gd name="T30" fmla="*/ 1865637747 w 1279"/>
              <a:gd name="T31" fmla="*/ 234336272 h 542"/>
              <a:gd name="T32" fmla="*/ 1887966180 w 1279"/>
              <a:gd name="T33" fmla="*/ 118484103 h 542"/>
              <a:gd name="T34" fmla="*/ 1969834475 w 1279"/>
              <a:gd name="T35" fmla="*/ 47394282 h 542"/>
              <a:gd name="T36" fmla="*/ 2091399687 w 1279"/>
              <a:gd name="T37" fmla="*/ 10532604 h 542"/>
              <a:gd name="T38" fmla="*/ 2147483647 w 1279"/>
              <a:gd name="T39" fmla="*/ 0 h 542"/>
              <a:gd name="T40" fmla="*/ 2147483647 w 1279"/>
              <a:gd name="T41" fmla="*/ 10532604 h 542"/>
              <a:gd name="T42" fmla="*/ 2147483647 w 1279"/>
              <a:gd name="T43" fmla="*/ 23697141 h 542"/>
              <a:gd name="T44" fmla="*/ 434157168 w 1279"/>
              <a:gd name="T45" fmla="*/ 1424444206 h 542"/>
              <a:gd name="T46" fmla="*/ 456485601 w 1279"/>
              <a:gd name="T47" fmla="*/ 1327023733 h 542"/>
              <a:gd name="T48" fmla="*/ 501142467 w 1279"/>
              <a:gd name="T49" fmla="*/ 1245401351 h 542"/>
              <a:gd name="T50" fmla="*/ 570606952 w 1279"/>
              <a:gd name="T51" fmla="*/ 1169044457 h 542"/>
              <a:gd name="T52" fmla="*/ 617744580 w 1279"/>
              <a:gd name="T53" fmla="*/ 1092689186 h 542"/>
              <a:gd name="T54" fmla="*/ 615263818 w 1279"/>
              <a:gd name="T55" fmla="*/ 990001601 h 542"/>
              <a:gd name="T56" fmla="*/ 563164667 w 1279"/>
              <a:gd name="T57" fmla="*/ 926810864 h 542"/>
              <a:gd name="T58" fmla="*/ 468890986 w 1279"/>
              <a:gd name="T59" fmla="*/ 905747285 h 542"/>
              <a:gd name="T60" fmla="*/ 359731061 w 1279"/>
              <a:gd name="T61" fmla="*/ 921545375 h 542"/>
              <a:gd name="T62" fmla="*/ 233204325 w 1279"/>
              <a:gd name="T63" fmla="*/ 953139932 h 542"/>
              <a:gd name="T64" fmla="*/ 114121400 w 1279"/>
              <a:gd name="T65" fmla="*/ 950507999 h 542"/>
              <a:gd name="T66" fmla="*/ 24809201 w 1279"/>
              <a:gd name="T67" fmla="*/ 903113729 h 542"/>
              <a:gd name="T68" fmla="*/ 4961525 w 1279"/>
              <a:gd name="T69" fmla="*/ 800427564 h 542"/>
              <a:gd name="T70" fmla="*/ 52099176 w 1279"/>
              <a:gd name="T71" fmla="*/ 710906137 h 542"/>
              <a:gd name="T72" fmla="*/ 133969071 w 1279"/>
              <a:gd name="T73" fmla="*/ 650347333 h 542"/>
              <a:gd name="T74" fmla="*/ 233204325 w 1279"/>
              <a:gd name="T75" fmla="*/ 626650198 h 542"/>
              <a:gd name="T76" fmla="*/ 362211823 w 1279"/>
              <a:gd name="T77" fmla="*/ 605586619 h 542"/>
              <a:gd name="T78" fmla="*/ 446562553 w 1279"/>
              <a:gd name="T79" fmla="*/ 545027815 h 542"/>
              <a:gd name="T80" fmla="*/ 483775558 w 1279"/>
              <a:gd name="T81" fmla="*/ 455506387 h 542"/>
              <a:gd name="T82" fmla="*/ 481294796 w 1279"/>
              <a:gd name="T83" fmla="*/ 326489633 h 542"/>
              <a:gd name="T84" fmla="*/ 473852510 w 1279"/>
              <a:gd name="T85" fmla="*/ 181676462 h 54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1279"/>
              <a:gd name="T130" fmla="*/ 0 h 542"/>
              <a:gd name="T131" fmla="*/ 1279 w 1279"/>
              <a:gd name="T132" fmla="*/ 542 h 54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1279" h="542">
                <a:moveTo>
                  <a:pt x="194" y="50"/>
                </a:moveTo>
                <a:lnTo>
                  <a:pt x="206" y="47"/>
                </a:lnTo>
                <a:lnTo>
                  <a:pt x="223" y="44"/>
                </a:lnTo>
                <a:lnTo>
                  <a:pt x="237" y="45"/>
                </a:lnTo>
                <a:lnTo>
                  <a:pt x="250" y="48"/>
                </a:lnTo>
                <a:lnTo>
                  <a:pt x="264" y="51"/>
                </a:lnTo>
                <a:lnTo>
                  <a:pt x="278" y="55"/>
                </a:lnTo>
                <a:lnTo>
                  <a:pt x="294" y="58"/>
                </a:lnTo>
                <a:lnTo>
                  <a:pt x="307" y="60"/>
                </a:lnTo>
                <a:lnTo>
                  <a:pt x="323" y="61"/>
                </a:lnTo>
                <a:lnTo>
                  <a:pt x="339" y="60"/>
                </a:lnTo>
                <a:lnTo>
                  <a:pt x="352" y="57"/>
                </a:lnTo>
                <a:lnTo>
                  <a:pt x="367" y="53"/>
                </a:lnTo>
                <a:lnTo>
                  <a:pt x="382" y="47"/>
                </a:lnTo>
                <a:lnTo>
                  <a:pt x="395" y="41"/>
                </a:lnTo>
                <a:lnTo>
                  <a:pt x="409" y="35"/>
                </a:lnTo>
                <a:lnTo>
                  <a:pt x="423" y="29"/>
                </a:lnTo>
                <a:lnTo>
                  <a:pt x="439" y="24"/>
                </a:lnTo>
                <a:lnTo>
                  <a:pt x="452" y="21"/>
                </a:lnTo>
                <a:lnTo>
                  <a:pt x="468" y="20"/>
                </a:lnTo>
                <a:lnTo>
                  <a:pt x="482" y="22"/>
                </a:lnTo>
                <a:lnTo>
                  <a:pt x="496" y="26"/>
                </a:lnTo>
                <a:lnTo>
                  <a:pt x="509" y="34"/>
                </a:lnTo>
                <a:lnTo>
                  <a:pt x="517" y="41"/>
                </a:lnTo>
                <a:lnTo>
                  <a:pt x="521" y="55"/>
                </a:lnTo>
                <a:lnTo>
                  <a:pt x="519" y="69"/>
                </a:lnTo>
                <a:lnTo>
                  <a:pt x="515" y="85"/>
                </a:lnTo>
                <a:lnTo>
                  <a:pt x="509" y="103"/>
                </a:lnTo>
                <a:lnTo>
                  <a:pt x="504" y="117"/>
                </a:lnTo>
                <a:lnTo>
                  <a:pt x="505" y="131"/>
                </a:lnTo>
                <a:lnTo>
                  <a:pt x="511" y="146"/>
                </a:lnTo>
                <a:lnTo>
                  <a:pt x="521" y="157"/>
                </a:lnTo>
                <a:lnTo>
                  <a:pt x="531" y="164"/>
                </a:lnTo>
                <a:lnTo>
                  <a:pt x="546" y="168"/>
                </a:lnTo>
                <a:lnTo>
                  <a:pt x="561" y="172"/>
                </a:lnTo>
                <a:lnTo>
                  <a:pt x="583" y="176"/>
                </a:lnTo>
                <a:lnTo>
                  <a:pt x="601" y="178"/>
                </a:lnTo>
                <a:lnTo>
                  <a:pt x="624" y="179"/>
                </a:lnTo>
                <a:lnTo>
                  <a:pt x="644" y="177"/>
                </a:lnTo>
                <a:lnTo>
                  <a:pt x="663" y="173"/>
                </a:lnTo>
                <a:lnTo>
                  <a:pt x="682" y="168"/>
                </a:lnTo>
                <a:lnTo>
                  <a:pt x="700" y="162"/>
                </a:lnTo>
                <a:lnTo>
                  <a:pt x="713" y="155"/>
                </a:lnTo>
                <a:lnTo>
                  <a:pt x="726" y="147"/>
                </a:lnTo>
                <a:lnTo>
                  <a:pt x="737" y="138"/>
                </a:lnTo>
                <a:lnTo>
                  <a:pt x="746" y="126"/>
                </a:lnTo>
                <a:lnTo>
                  <a:pt x="751" y="112"/>
                </a:lnTo>
                <a:lnTo>
                  <a:pt x="752" y="89"/>
                </a:lnTo>
                <a:lnTo>
                  <a:pt x="752" y="72"/>
                </a:lnTo>
                <a:lnTo>
                  <a:pt x="755" y="57"/>
                </a:lnTo>
                <a:lnTo>
                  <a:pt x="761" y="45"/>
                </a:lnTo>
                <a:lnTo>
                  <a:pt x="771" y="35"/>
                </a:lnTo>
                <a:lnTo>
                  <a:pt x="781" y="26"/>
                </a:lnTo>
                <a:lnTo>
                  <a:pt x="794" y="18"/>
                </a:lnTo>
                <a:lnTo>
                  <a:pt x="807" y="12"/>
                </a:lnTo>
                <a:lnTo>
                  <a:pt x="826" y="6"/>
                </a:lnTo>
                <a:lnTo>
                  <a:pt x="843" y="4"/>
                </a:lnTo>
                <a:lnTo>
                  <a:pt x="862" y="2"/>
                </a:lnTo>
                <a:lnTo>
                  <a:pt x="881" y="1"/>
                </a:lnTo>
                <a:lnTo>
                  <a:pt x="902" y="0"/>
                </a:lnTo>
                <a:lnTo>
                  <a:pt x="924" y="1"/>
                </a:lnTo>
                <a:lnTo>
                  <a:pt x="942" y="2"/>
                </a:lnTo>
                <a:lnTo>
                  <a:pt x="957" y="4"/>
                </a:lnTo>
                <a:lnTo>
                  <a:pt x="974" y="6"/>
                </a:lnTo>
                <a:lnTo>
                  <a:pt x="989" y="8"/>
                </a:lnTo>
                <a:lnTo>
                  <a:pt x="1006" y="9"/>
                </a:lnTo>
                <a:lnTo>
                  <a:pt x="1131" y="13"/>
                </a:lnTo>
                <a:lnTo>
                  <a:pt x="1279" y="542"/>
                </a:lnTo>
                <a:lnTo>
                  <a:pt x="175" y="541"/>
                </a:lnTo>
                <a:lnTo>
                  <a:pt x="176" y="527"/>
                </a:lnTo>
                <a:lnTo>
                  <a:pt x="179" y="515"/>
                </a:lnTo>
                <a:lnTo>
                  <a:pt x="184" y="504"/>
                </a:lnTo>
                <a:lnTo>
                  <a:pt x="188" y="494"/>
                </a:lnTo>
                <a:lnTo>
                  <a:pt x="194" y="484"/>
                </a:lnTo>
                <a:lnTo>
                  <a:pt x="202" y="473"/>
                </a:lnTo>
                <a:lnTo>
                  <a:pt x="211" y="463"/>
                </a:lnTo>
                <a:lnTo>
                  <a:pt x="219" y="454"/>
                </a:lnTo>
                <a:lnTo>
                  <a:pt x="230" y="444"/>
                </a:lnTo>
                <a:lnTo>
                  <a:pt x="238" y="436"/>
                </a:lnTo>
                <a:lnTo>
                  <a:pt x="244" y="426"/>
                </a:lnTo>
                <a:lnTo>
                  <a:pt x="249" y="415"/>
                </a:lnTo>
                <a:lnTo>
                  <a:pt x="252" y="400"/>
                </a:lnTo>
                <a:lnTo>
                  <a:pt x="251" y="386"/>
                </a:lnTo>
                <a:lnTo>
                  <a:pt x="248" y="376"/>
                </a:lnTo>
                <a:lnTo>
                  <a:pt x="243" y="367"/>
                </a:lnTo>
                <a:lnTo>
                  <a:pt x="236" y="359"/>
                </a:lnTo>
                <a:lnTo>
                  <a:pt x="227" y="352"/>
                </a:lnTo>
                <a:lnTo>
                  <a:pt x="216" y="348"/>
                </a:lnTo>
                <a:lnTo>
                  <a:pt x="203" y="345"/>
                </a:lnTo>
                <a:lnTo>
                  <a:pt x="189" y="344"/>
                </a:lnTo>
                <a:lnTo>
                  <a:pt x="173" y="345"/>
                </a:lnTo>
                <a:lnTo>
                  <a:pt x="159" y="347"/>
                </a:lnTo>
                <a:lnTo>
                  <a:pt x="145" y="350"/>
                </a:lnTo>
                <a:lnTo>
                  <a:pt x="126" y="355"/>
                </a:lnTo>
                <a:lnTo>
                  <a:pt x="111" y="359"/>
                </a:lnTo>
                <a:lnTo>
                  <a:pt x="94" y="362"/>
                </a:lnTo>
                <a:lnTo>
                  <a:pt x="75" y="364"/>
                </a:lnTo>
                <a:lnTo>
                  <a:pt x="59" y="364"/>
                </a:lnTo>
                <a:lnTo>
                  <a:pt x="46" y="361"/>
                </a:lnTo>
                <a:lnTo>
                  <a:pt x="32" y="357"/>
                </a:lnTo>
                <a:lnTo>
                  <a:pt x="20" y="351"/>
                </a:lnTo>
                <a:lnTo>
                  <a:pt x="10" y="343"/>
                </a:lnTo>
                <a:lnTo>
                  <a:pt x="3" y="330"/>
                </a:lnTo>
                <a:lnTo>
                  <a:pt x="0" y="317"/>
                </a:lnTo>
                <a:lnTo>
                  <a:pt x="2" y="304"/>
                </a:lnTo>
                <a:lnTo>
                  <a:pt x="7" y="290"/>
                </a:lnTo>
                <a:lnTo>
                  <a:pt x="12" y="280"/>
                </a:lnTo>
                <a:lnTo>
                  <a:pt x="21" y="270"/>
                </a:lnTo>
                <a:lnTo>
                  <a:pt x="32" y="261"/>
                </a:lnTo>
                <a:lnTo>
                  <a:pt x="42" y="254"/>
                </a:lnTo>
                <a:lnTo>
                  <a:pt x="54" y="247"/>
                </a:lnTo>
                <a:lnTo>
                  <a:pt x="67" y="243"/>
                </a:lnTo>
                <a:lnTo>
                  <a:pt x="80" y="240"/>
                </a:lnTo>
                <a:lnTo>
                  <a:pt x="94" y="238"/>
                </a:lnTo>
                <a:lnTo>
                  <a:pt x="112" y="235"/>
                </a:lnTo>
                <a:lnTo>
                  <a:pt x="130" y="233"/>
                </a:lnTo>
                <a:lnTo>
                  <a:pt x="146" y="230"/>
                </a:lnTo>
                <a:lnTo>
                  <a:pt x="161" y="224"/>
                </a:lnTo>
                <a:lnTo>
                  <a:pt x="171" y="217"/>
                </a:lnTo>
                <a:lnTo>
                  <a:pt x="180" y="207"/>
                </a:lnTo>
                <a:lnTo>
                  <a:pt x="188" y="197"/>
                </a:lnTo>
                <a:lnTo>
                  <a:pt x="192" y="187"/>
                </a:lnTo>
                <a:lnTo>
                  <a:pt x="195" y="173"/>
                </a:lnTo>
                <a:lnTo>
                  <a:pt x="196" y="156"/>
                </a:lnTo>
                <a:lnTo>
                  <a:pt x="195" y="141"/>
                </a:lnTo>
                <a:lnTo>
                  <a:pt x="194" y="124"/>
                </a:lnTo>
                <a:lnTo>
                  <a:pt x="193" y="107"/>
                </a:lnTo>
                <a:lnTo>
                  <a:pt x="192" y="86"/>
                </a:lnTo>
                <a:lnTo>
                  <a:pt x="191" y="69"/>
                </a:lnTo>
                <a:lnTo>
                  <a:pt x="192" y="58"/>
                </a:lnTo>
                <a:lnTo>
                  <a:pt x="194" y="50"/>
                </a:lnTo>
                <a:close/>
              </a:path>
            </a:pathLst>
          </a:custGeom>
          <a:solidFill>
            <a:srgbClr val="CCFFF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4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37"/>
          <p:cNvSpPr>
            <a:spLocks noChangeArrowheads="1"/>
          </p:cNvSpPr>
          <p:nvPr/>
        </p:nvSpPr>
        <p:spPr bwMode="auto">
          <a:xfrm>
            <a:off x="7755754" y="3904169"/>
            <a:ext cx="578492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b="1" u="none" dirty="0" smtClean="0">
                <a:latin typeface="Arial" pitchFamily="34" charset="0"/>
                <a:cs typeface="Arial" pitchFamily="34" charset="0"/>
              </a:rPr>
              <a:t>Task</a:t>
            </a:r>
            <a:endParaRPr lang="en-US" sz="1400" b="1" u="none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877" y="4259349"/>
            <a:ext cx="427750" cy="34757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246" y="3683936"/>
            <a:ext cx="427750" cy="34757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024" y="4090962"/>
            <a:ext cx="427750" cy="347579"/>
          </a:xfrm>
          <a:prstGeom prst="rect">
            <a:avLst/>
          </a:prstGeom>
        </p:spPr>
      </p:pic>
      <p:sp>
        <p:nvSpPr>
          <p:cNvPr id="33" name="AutoShape 49"/>
          <p:cNvSpPr>
            <a:spLocks noChangeAspect="1" noChangeArrowheads="1"/>
          </p:cNvSpPr>
          <p:nvPr/>
        </p:nvSpPr>
        <p:spPr bwMode="auto">
          <a:xfrm flipH="1" flipV="1">
            <a:off x="6856760" y="4026738"/>
            <a:ext cx="292100" cy="4064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17694720 60000 65536"/>
              <a:gd name="T11" fmla="*/ 5898240 60000 65536"/>
              <a:gd name="T12" fmla="*/ 5898240 60000 65536"/>
              <a:gd name="T13" fmla="*/ 5898240 60000 65536"/>
              <a:gd name="T14" fmla="*/ 0 60000 65536"/>
              <a:gd name="T15" fmla="*/ 0 w 21600"/>
              <a:gd name="T16" fmla="*/ 8269 h 21600"/>
              <a:gd name="T17" fmla="*/ 6104 w 21600"/>
              <a:gd name="T18" fmla="*/ 21600 h 2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1600">
                <a:moveTo>
                  <a:pt x="15662" y="14285"/>
                </a:moveTo>
                <a:lnTo>
                  <a:pt x="21600" y="8310"/>
                </a:lnTo>
                <a:lnTo>
                  <a:pt x="18630" y="8310"/>
                </a:lnTo>
                <a:cubicBezTo>
                  <a:pt x="18630" y="3721"/>
                  <a:pt x="14430" y="0"/>
                  <a:pt x="9250" y="0"/>
                </a:cubicBezTo>
                <a:cubicBezTo>
                  <a:pt x="4141" y="0"/>
                  <a:pt x="0" y="3799"/>
                  <a:pt x="0" y="8485"/>
                </a:cubicBezTo>
                <a:lnTo>
                  <a:pt x="0" y="21600"/>
                </a:lnTo>
                <a:lnTo>
                  <a:pt x="6110" y="21600"/>
                </a:lnTo>
                <a:lnTo>
                  <a:pt x="6110" y="8310"/>
                </a:lnTo>
                <a:cubicBezTo>
                  <a:pt x="6110" y="6947"/>
                  <a:pt x="7362" y="5842"/>
                  <a:pt x="8907" y="5842"/>
                </a:cubicBezTo>
                <a:lnTo>
                  <a:pt x="9725" y="5842"/>
                </a:lnTo>
                <a:cubicBezTo>
                  <a:pt x="11269" y="5842"/>
                  <a:pt x="12520" y="6947"/>
                  <a:pt x="12520" y="8310"/>
                </a:cubicBezTo>
                <a:lnTo>
                  <a:pt x="9725" y="8310"/>
                </a:lnTo>
                <a:close/>
              </a:path>
            </a:pathLst>
          </a:cu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4" name="AutoShape 45"/>
          <p:cNvSpPr>
            <a:spLocks noChangeAspect="1" noChangeArrowheads="1"/>
          </p:cNvSpPr>
          <p:nvPr/>
        </p:nvSpPr>
        <p:spPr bwMode="auto">
          <a:xfrm flipH="1" flipV="1">
            <a:off x="5375645" y="2176584"/>
            <a:ext cx="292100" cy="4064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17694720 60000 65536"/>
              <a:gd name="T11" fmla="*/ 5898240 60000 65536"/>
              <a:gd name="T12" fmla="*/ 5898240 60000 65536"/>
              <a:gd name="T13" fmla="*/ 5898240 60000 65536"/>
              <a:gd name="T14" fmla="*/ 0 60000 65536"/>
              <a:gd name="T15" fmla="*/ 0 w 21600"/>
              <a:gd name="T16" fmla="*/ 8269 h 21600"/>
              <a:gd name="T17" fmla="*/ 6104 w 21600"/>
              <a:gd name="T18" fmla="*/ 21600 h 2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1600">
                <a:moveTo>
                  <a:pt x="15662" y="14285"/>
                </a:moveTo>
                <a:lnTo>
                  <a:pt x="21600" y="8310"/>
                </a:lnTo>
                <a:lnTo>
                  <a:pt x="18630" y="8310"/>
                </a:lnTo>
                <a:cubicBezTo>
                  <a:pt x="18630" y="3721"/>
                  <a:pt x="14430" y="0"/>
                  <a:pt x="9250" y="0"/>
                </a:cubicBezTo>
                <a:cubicBezTo>
                  <a:pt x="4141" y="0"/>
                  <a:pt x="0" y="3799"/>
                  <a:pt x="0" y="8485"/>
                </a:cubicBezTo>
                <a:lnTo>
                  <a:pt x="0" y="21600"/>
                </a:lnTo>
                <a:lnTo>
                  <a:pt x="6110" y="21600"/>
                </a:lnTo>
                <a:lnTo>
                  <a:pt x="6110" y="8310"/>
                </a:lnTo>
                <a:cubicBezTo>
                  <a:pt x="6110" y="6947"/>
                  <a:pt x="7362" y="5842"/>
                  <a:pt x="8907" y="5842"/>
                </a:cubicBezTo>
                <a:lnTo>
                  <a:pt x="9725" y="5842"/>
                </a:lnTo>
                <a:cubicBezTo>
                  <a:pt x="11269" y="5842"/>
                  <a:pt x="12520" y="6947"/>
                  <a:pt x="12520" y="8310"/>
                </a:cubicBezTo>
                <a:lnTo>
                  <a:pt x="9725" y="8310"/>
                </a:lnTo>
                <a:close/>
              </a:path>
            </a:pathLst>
          </a:cu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5" name="AutoShape 46"/>
          <p:cNvSpPr>
            <a:spLocks noChangeAspect="1" noChangeArrowheads="1"/>
          </p:cNvSpPr>
          <p:nvPr/>
        </p:nvSpPr>
        <p:spPr bwMode="auto">
          <a:xfrm flipH="1" flipV="1">
            <a:off x="7085668" y="2487524"/>
            <a:ext cx="292100" cy="4064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17694720 60000 65536"/>
              <a:gd name="T11" fmla="*/ 5898240 60000 65536"/>
              <a:gd name="T12" fmla="*/ 5898240 60000 65536"/>
              <a:gd name="T13" fmla="*/ 5898240 60000 65536"/>
              <a:gd name="T14" fmla="*/ 0 60000 65536"/>
              <a:gd name="T15" fmla="*/ 0 w 21600"/>
              <a:gd name="T16" fmla="*/ 8269 h 21600"/>
              <a:gd name="T17" fmla="*/ 6104 w 21600"/>
              <a:gd name="T18" fmla="*/ 21600 h 2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1600">
                <a:moveTo>
                  <a:pt x="15662" y="14285"/>
                </a:moveTo>
                <a:lnTo>
                  <a:pt x="21600" y="8310"/>
                </a:lnTo>
                <a:lnTo>
                  <a:pt x="18630" y="8310"/>
                </a:lnTo>
                <a:cubicBezTo>
                  <a:pt x="18630" y="3721"/>
                  <a:pt x="14430" y="0"/>
                  <a:pt x="9250" y="0"/>
                </a:cubicBezTo>
                <a:cubicBezTo>
                  <a:pt x="4141" y="0"/>
                  <a:pt x="0" y="3799"/>
                  <a:pt x="0" y="8485"/>
                </a:cubicBezTo>
                <a:lnTo>
                  <a:pt x="0" y="21600"/>
                </a:lnTo>
                <a:lnTo>
                  <a:pt x="6110" y="21600"/>
                </a:lnTo>
                <a:lnTo>
                  <a:pt x="6110" y="8310"/>
                </a:lnTo>
                <a:cubicBezTo>
                  <a:pt x="6110" y="6947"/>
                  <a:pt x="7362" y="5842"/>
                  <a:pt x="8907" y="5842"/>
                </a:cubicBezTo>
                <a:lnTo>
                  <a:pt x="9725" y="5842"/>
                </a:lnTo>
                <a:cubicBezTo>
                  <a:pt x="11269" y="5842"/>
                  <a:pt x="12520" y="6947"/>
                  <a:pt x="12520" y="8310"/>
                </a:cubicBezTo>
                <a:lnTo>
                  <a:pt x="9725" y="8310"/>
                </a:lnTo>
                <a:close/>
              </a:path>
            </a:pathLst>
          </a:cu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6" name="AutoShape 48"/>
          <p:cNvSpPr>
            <a:spLocks noChangeAspect="1" noChangeArrowheads="1"/>
          </p:cNvSpPr>
          <p:nvPr/>
        </p:nvSpPr>
        <p:spPr bwMode="auto">
          <a:xfrm flipH="1" flipV="1">
            <a:off x="5823111" y="3501324"/>
            <a:ext cx="292100" cy="4064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17694720 60000 65536"/>
              <a:gd name="T11" fmla="*/ 5898240 60000 65536"/>
              <a:gd name="T12" fmla="*/ 5898240 60000 65536"/>
              <a:gd name="T13" fmla="*/ 5898240 60000 65536"/>
              <a:gd name="T14" fmla="*/ 0 60000 65536"/>
              <a:gd name="T15" fmla="*/ 0 w 21600"/>
              <a:gd name="T16" fmla="*/ 8269 h 21600"/>
              <a:gd name="T17" fmla="*/ 6104 w 21600"/>
              <a:gd name="T18" fmla="*/ 21600 h 2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1600">
                <a:moveTo>
                  <a:pt x="15662" y="14285"/>
                </a:moveTo>
                <a:lnTo>
                  <a:pt x="21600" y="8310"/>
                </a:lnTo>
                <a:lnTo>
                  <a:pt x="18630" y="8310"/>
                </a:lnTo>
                <a:cubicBezTo>
                  <a:pt x="18630" y="3721"/>
                  <a:pt x="14430" y="0"/>
                  <a:pt x="9250" y="0"/>
                </a:cubicBezTo>
                <a:cubicBezTo>
                  <a:pt x="4141" y="0"/>
                  <a:pt x="0" y="3799"/>
                  <a:pt x="0" y="8485"/>
                </a:cubicBezTo>
                <a:lnTo>
                  <a:pt x="0" y="21600"/>
                </a:lnTo>
                <a:lnTo>
                  <a:pt x="6110" y="21600"/>
                </a:lnTo>
                <a:lnTo>
                  <a:pt x="6110" y="8310"/>
                </a:lnTo>
                <a:cubicBezTo>
                  <a:pt x="6110" y="6947"/>
                  <a:pt x="7362" y="5842"/>
                  <a:pt x="8907" y="5842"/>
                </a:cubicBezTo>
                <a:lnTo>
                  <a:pt x="9725" y="5842"/>
                </a:lnTo>
                <a:cubicBezTo>
                  <a:pt x="11269" y="5842"/>
                  <a:pt x="12520" y="6947"/>
                  <a:pt x="12520" y="8310"/>
                </a:cubicBezTo>
                <a:lnTo>
                  <a:pt x="9725" y="8310"/>
                </a:lnTo>
                <a:close/>
              </a:path>
            </a:pathLst>
          </a:cu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7" name="AutoShape 47"/>
          <p:cNvSpPr>
            <a:spLocks noChangeAspect="1" noChangeArrowheads="1"/>
          </p:cNvSpPr>
          <p:nvPr/>
        </p:nvSpPr>
        <p:spPr bwMode="auto">
          <a:xfrm flipH="1" flipV="1">
            <a:off x="8624609" y="2081124"/>
            <a:ext cx="292100" cy="4064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17694720 60000 65536"/>
              <a:gd name="T11" fmla="*/ 5898240 60000 65536"/>
              <a:gd name="T12" fmla="*/ 5898240 60000 65536"/>
              <a:gd name="T13" fmla="*/ 5898240 60000 65536"/>
              <a:gd name="T14" fmla="*/ 0 60000 65536"/>
              <a:gd name="T15" fmla="*/ 0 w 21600"/>
              <a:gd name="T16" fmla="*/ 8269 h 21600"/>
              <a:gd name="T17" fmla="*/ 6104 w 21600"/>
              <a:gd name="T18" fmla="*/ 21600 h 2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1600">
                <a:moveTo>
                  <a:pt x="15662" y="14285"/>
                </a:moveTo>
                <a:lnTo>
                  <a:pt x="21600" y="8310"/>
                </a:lnTo>
                <a:lnTo>
                  <a:pt x="18630" y="8310"/>
                </a:lnTo>
                <a:cubicBezTo>
                  <a:pt x="18630" y="3721"/>
                  <a:pt x="14430" y="0"/>
                  <a:pt x="9250" y="0"/>
                </a:cubicBezTo>
                <a:cubicBezTo>
                  <a:pt x="4141" y="0"/>
                  <a:pt x="0" y="3799"/>
                  <a:pt x="0" y="8485"/>
                </a:cubicBezTo>
                <a:lnTo>
                  <a:pt x="0" y="21600"/>
                </a:lnTo>
                <a:lnTo>
                  <a:pt x="6110" y="21600"/>
                </a:lnTo>
                <a:lnTo>
                  <a:pt x="6110" y="8310"/>
                </a:lnTo>
                <a:cubicBezTo>
                  <a:pt x="6110" y="6947"/>
                  <a:pt x="7362" y="5842"/>
                  <a:pt x="8907" y="5842"/>
                </a:cubicBezTo>
                <a:lnTo>
                  <a:pt x="9725" y="5842"/>
                </a:lnTo>
                <a:cubicBezTo>
                  <a:pt x="11269" y="5842"/>
                  <a:pt x="12520" y="6947"/>
                  <a:pt x="12520" y="8310"/>
                </a:cubicBezTo>
                <a:lnTo>
                  <a:pt x="9725" y="8310"/>
                </a:lnTo>
                <a:close/>
              </a:path>
            </a:pathLst>
          </a:cu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8" name="AutoShape 50"/>
          <p:cNvSpPr>
            <a:spLocks noChangeAspect="1" noChangeArrowheads="1"/>
          </p:cNvSpPr>
          <p:nvPr/>
        </p:nvSpPr>
        <p:spPr bwMode="auto">
          <a:xfrm flipH="1" flipV="1">
            <a:off x="8587733" y="3358311"/>
            <a:ext cx="292100" cy="4064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17694720 60000 65536"/>
              <a:gd name="T11" fmla="*/ 5898240 60000 65536"/>
              <a:gd name="T12" fmla="*/ 5898240 60000 65536"/>
              <a:gd name="T13" fmla="*/ 5898240 60000 65536"/>
              <a:gd name="T14" fmla="*/ 0 60000 65536"/>
              <a:gd name="T15" fmla="*/ 0 w 21600"/>
              <a:gd name="T16" fmla="*/ 8269 h 21600"/>
              <a:gd name="T17" fmla="*/ 6104 w 21600"/>
              <a:gd name="T18" fmla="*/ 21600 h 2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1600">
                <a:moveTo>
                  <a:pt x="15662" y="14285"/>
                </a:moveTo>
                <a:lnTo>
                  <a:pt x="21600" y="8310"/>
                </a:lnTo>
                <a:lnTo>
                  <a:pt x="18630" y="8310"/>
                </a:lnTo>
                <a:cubicBezTo>
                  <a:pt x="18630" y="3721"/>
                  <a:pt x="14430" y="0"/>
                  <a:pt x="9250" y="0"/>
                </a:cubicBezTo>
                <a:cubicBezTo>
                  <a:pt x="4141" y="0"/>
                  <a:pt x="0" y="3799"/>
                  <a:pt x="0" y="8485"/>
                </a:cubicBezTo>
                <a:lnTo>
                  <a:pt x="0" y="21600"/>
                </a:lnTo>
                <a:lnTo>
                  <a:pt x="6110" y="21600"/>
                </a:lnTo>
                <a:lnTo>
                  <a:pt x="6110" y="8310"/>
                </a:lnTo>
                <a:cubicBezTo>
                  <a:pt x="6110" y="6947"/>
                  <a:pt x="7362" y="5842"/>
                  <a:pt x="8907" y="5842"/>
                </a:cubicBezTo>
                <a:lnTo>
                  <a:pt x="9725" y="5842"/>
                </a:lnTo>
                <a:cubicBezTo>
                  <a:pt x="11269" y="5842"/>
                  <a:pt x="12520" y="6947"/>
                  <a:pt x="12520" y="8310"/>
                </a:cubicBezTo>
                <a:lnTo>
                  <a:pt x="9725" y="8310"/>
                </a:lnTo>
                <a:close/>
              </a:path>
            </a:pathLst>
          </a:cu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41" name="Picture 9" descr="Schmid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4936" y="4414948"/>
            <a:ext cx="1543051" cy="189132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6601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Overview of the ACE Streams Framework</a:t>
            </a:r>
            <a:endParaRPr lang="en-US" sz="3200" dirty="0"/>
          </a:p>
        </p:txBody>
      </p:sp>
      <p:sp>
        <p:nvSpPr>
          <p:cNvPr id="82" name="Content Placeholder 2"/>
          <p:cNvSpPr>
            <a:spLocks noGrp="1"/>
          </p:cNvSpPr>
          <p:nvPr>
            <p:ph idx="1"/>
          </p:nvPr>
        </p:nvSpPr>
        <p:spPr>
          <a:xfrm>
            <a:off x="12700" y="995536"/>
            <a:ext cx="4666875" cy="5181600"/>
          </a:xfrm>
        </p:spPr>
        <p:txBody>
          <a:bodyPr/>
          <a:lstStyle/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The ACE Streams framework allows </a:t>
            </a:r>
            <a:r>
              <a:rPr lang="en-US" sz="2000" dirty="0"/>
              <a:t>flexible configuration of layered </a:t>
            </a:r>
            <a:r>
              <a:rPr lang="en-US" sz="2000" dirty="0" smtClean="0"/>
              <a:t>processing modules</a:t>
            </a:r>
            <a:endParaRPr lang="en-US" sz="2000" dirty="0"/>
          </a:p>
          <a:p>
            <a:pPr marL="457200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/>
              <a:t>An </a:t>
            </a:r>
            <a:r>
              <a:rPr lang="en-US" sz="2000" dirty="0" err="1"/>
              <a:t>ACE_Stream</a:t>
            </a:r>
            <a:r>
              <a:rPr lang="en-US" sz="2000" dirty="0"/>
              <a:t> contains a stack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of </a:t>
            </a:r>
            <a:r>
              <a:rPr lang="en-US" sz="2000" dirty="0" err="1" smtClean="0"/>
              <a:t>ACE_Modules</a:t>
            </a:r>
            <a:endParaRPr lang="en-US" sz="2000" dirty="0" smtClean="0"/>
          </a:p>
        </p:txBody>
      </p:sp>
      <p:sp>
        <p:nvSpPr>
          <p:cNvPr id="83" name="Rectangle 82"/>
          <p:cNvSpPr/>
          <p:nvPr/>
        </p:nvSpPr>
        <p:spPr bwMode="auto">
          <a:xfrm>
            <a:off x="4772710" y="1314404"/>
            <a:ext cx="3162121" cy="89669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2" name="Rectangle 91"/>
          <p:cNvSpPr/>
          <p:nvPr/>
        </p:nvSpPr>
        <p:spPr bwMode="auto">
          <a:xfrm>
            <a:off x="4792228" y="2623360"/>
            <a:ext cx="3162121" cy="89669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7" name="Rectangle 96"/>
          <p:cNvSpPr/>
          <p:nvPr/>
        </p:nvSpPr>
        <p:spPr bwMode="auto">
          <a:xfrm>
            <a:off x="4811750" y="3932315"/>
            <a:ext cx="3162121" cy="89669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Rectangle 101"/>
          <p:cNvSpPr/>
          <p:nvPr/>
        </p:nvSpPr>
        <p:spPr bwMode="auto">
          <a:xfrm>
            <a:off x="4761045" y="5241273"/>
            <a:ext cx="3162121" cy="89669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91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0234649">
            <a:off x="6745685" y="5613325"/>
            <a:ext cx="619534" cy="619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 bwMode="auto">
          <a:xfrm>
            <a:off x="12700" y="6388376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746" name="Rectangle 3"/>
          <p:cNvSpPr>
            <a:spLocks noChangeArrowheads="1"/>
          </p:cNvSpPr>
          <p:nvPr/>
        </p:nvSpPr>
        <p:spPr bwMode="auto">
          <a:xfrm>
            <a:off x="77786" y="1039813"/>
            <a:ext cx="9066213" cy="300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8600" lvl="1" indent="-2286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06400" algn="l"/>
              </a:tabLst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Tahoma"/>
                <a:ea typeface="Arial Unicode MS"/>
                <a:cs typeface="Arial Unicode MS"/>
              </a:rPr>
              <a:t>Key software product-line &amp; framework structure &amp; behavior can be captured systematically via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Tahoma"/>
                <a:ea typeface="Arial Unicode MS"/>
                <a:cs typeface="Arial Unicode MS"/>
              </a:rPr>
              <a:t>Scope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Tahoma"/>
                <a:ea typeface="Arial Unicode MS"/>
                <a:cs typeface="Arial Unicode MS"/>
              </a:rPr>
              <a:t>,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Tahoma"/>
                <a:ea typeface="Arial Unicode MS"/>
                <a:cs typeface="Arial Unicode MS"/>
              </a:rPr>
              <a:t>Commonality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Tahoma"/>
                <a:ea typeface="Arial Unicode MS"/>
                <a:cs typeface="Arial Unicode MS"/>
              </a:rPr>
              <a:t>, &amp;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Tahoma"/>
                <a:ea typeface="Arial Unicode MS"/>
                <a:cs typeface="Arial Unicode MS"/>
              </a:rPr>
              <a:t>Variability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Tahoma"/>
                <a:ea typeface="Arial Unicode MS"/>
                <a:cs typeface="Arial Unicode MS"/>
              </a:rPr>
              <a:t> (SCV) analysis</a:t>
            </a:r>
          </a:p>
          <a:p>
            <a:pPr marL="231775" lvl="1" indent="-23177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231775" algn="l"/>
              </a:tabLst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This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process can be applied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to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identify commonalities &amp;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variabilities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in a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domain</a:t>
            </a:r>
          </a:p>
          <a:p>
            <a:pPr marL="231775" lvl="1" indent="-23177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231775" algn="l"/>
              </a:tabLst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This analysis can guide the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development &amp; application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of software product-lines &amp;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frameworks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212" name="Rectangle 2"/>
          <p:cNvSpPr txBox="1">
            <a:spLocks noChangeArrowheads="1"/>
          </p:cNvSpPr>
          <p:nvPr/>
        </p:nvSpPr>
        <p:spPr bwMode="auto">
          <a:xfrm>
            <a:off x="0" y="439738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>
              <a:lnSpc>
                <a:spcPct val="100000"/>
              </a:lnSpc>
              <a:buClrTx/>
              <a:buSzTx/>
              <a:defRPr/>
            </a:pPr>
            <a:r>
              <a:rPr lang="en-US" sz="3200" kern="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Scope, Commonality, </a:t>
            </a:r>
            <a:r>
              <a:rPr lang="en-US" sz="3200" kern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&amp; Variability </a:t>
            </a:r>
            <a:r>
              <a:rPr lang="en-US" sz="3200" kern="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Analysis</a:t>
            </a:r>
            <a:endParaRPr lang="en-US" sz="3200" kern="0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822" y="6420600"/>
            <a:ext cx="8994496" cy="334707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1750" dirty="0" smtClean="0">
                <a:hlinkClick r:id="rId4"/>
              </a:rPr>
              <a:t>www.cs.iastate.edu</a:t>
            </a:r>
            <a:r>
              <a:rPr lang="en-US" sz="1750" dirty="0">
                <a:hlinkClick r:id="rId4"/>
              </a:rPr>
              <a:t>/~</a:t>
            </a:r>
            <a:r>
              <a:rPr lang="en-US" sz="1750" dirty="0" smtClean="0">
                <a:hlinkClick r:id="rId4"/>
              </a:rPr>
              <a:t>cs309/references/CoplienHoffmanWeiss_CommonalityVariability.pdf</a:t>
            </a:r>
            <a:r>
              <a:rPr lang="en-US" sz="1750" dirty="0" smtClean="0"/>
              <a:t> </a:t>
            </a:r>
            <a:endParaRPr lang="en-US" sz="1750" dirty="0"/>
          </a:p>
        </p:txBody>
      </p:sp>
      <p:grpSp>
        <p:nvGrpSpPr>
          <p:cNvPr id="8" name="Group 7"/>
          <p:cNvGrpSpPr/>
          <p:nvPr/>
        </p:nvGrpSpPr>
        <p:grpSpPr>
          <a:xfrm>
            <a:off x="4380397" y="1760290"/>
            <a:ext cx="970144" cy="1394260"/>
            <a:chOff x="4814563" y="1097391"/>
            <a:chExt cx="970144" cy="1394260"/>
          </a:xfrm>
        </p:grpSpPr>
        <p:pic>
          <p:nvPicPr>
            <p:cNvPr id="9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814563" y="1566283"/>
              <a:ext cx="970144" cy="925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 Box 8"/>
            <p:cNvSpPr txBox="1">
              <a:spLocks noChangeAspect="1" noChangeArrowheads="1"/>
            </p:cNvSpPr>
            <p:nvPr/>
          </p:nvSpPr>
          <p:spPr bwMode="auto">
            <a:xfrm>
              <a:off x="4866248" y="1097391"/>
              <a:ext cx="866775" cy="45085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80006" tIns="40003" rIns="80006" bIns="40003">
              <a:spAutoFit/>
            </a:bodyPr>
            <a:lstStyle/>
            <a:p>
              <a:pPr algn="ctr" defTabSz="800100" eaLnBrk="0" hangingPunct="0"/>
              <a:r>
                <a:rPr lang="en-US" sz="1200" b="1" dirty="0" smtClean="0">
                  <a:cs typeface="Arial" pitchFamily="34" charset="0"/>
                </a:rPr>
                <a:t>Product</a:t>
              </a:r>
              <a:endParaRPr lang="en-US" sz="1200" b="1" dirty="0">
                <a:cs typeface="Arial" pitchFamily="34" charset="0"/>
              </a:endParaRPr>
            </a:p>
            <a:p>
              <a:pPr algn="ctr" defTabSz="800100" eaLnBrk="0" hangingPunct="0"/>
              <a:r>
                <a:rPr lang="en-US" sz="1200" b="1" dirty="0" smtClean="0">
                  <a:cs typeface="Arial" pitchFamily="34" charset="0"/>
                </a:rPr>
                <a:t>Variant 1</a:t>
              </a:r>
              <a:endParaRPr lang="en-US" sz="1200" b="1" dirty="0">
                <a:cs typeface="Arial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855759" y="1760290"/>
            <a:ext cx="866775" cy="1358461"/>
            <a:chOff x="8289925" y="1097391"/>
            <a:chExt cx="866775" cy="1358461"/>
          </a:xfrm>
        </p:grpSpPr>
        <p:pic>
          <p:nvPicPr>
            <p:cNvPr id="12" name="Picture 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8309905" y="1629038"/>
              <a:ext cx="826814" cy="8268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ext Box 11"/>
            <p:cNvSpPr txBox="1">
              <a:spLocks noChangeAspect="1" noChangeArrowheads="1"/>
            </p:cNvSpPr>
            <p:nvPr/>
          </p:nvSpPr>
          <p:spPr bwMode="auto">
            <a:xfrm>
              <a:off x="8289925" y="1097391"/>
              <a:ext cx="866775" cy="45085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80006" tIns="40003" rIns="80006" bIns="40003">
              <a:spAutoFit/>
            </a:bodyPr>
            <a:lstStyle/>
            <a:p>
              <a:pPr algn="ctr" defTabSz="800100" eaLnBrk="0" hangingPunct="0"/>
              <a:r>
                <a:rPr lang="en-US" sz="1200" b="1" dirty="0" smtClean="0">
                  <a:cs typeface="Arial" pitchFamily="34" charset="0"/>
                </a:rPr>
                <a:t>Product</a:t>
              </a:r>
              <a:endParaRPr lang="en-US" sz="1200" b="1" dirty="0">
                <a:cs typeface="Arial" pitchFamily="34" charset="0"/>
              </a:endParaRPr>
            </a:p>
            <a:p>
              <a:pPr algn="ctr" defTabSz="800100" eaLnBrk="0" hangingPunct="0"/>
              <a:r>
                <a:rPr lang="en-US" sz="1200" b="1" dirty="0" smtClean="0">
                  <a:cs typeface="Arial" pitchFamily="34" charset="0"/>
                </a:rPr>
                <a:t>Variant 4</a:t>
              </a:r>
              <a:endParaRPr lang="en-US" sz="1200" b="1" dirty="0">
                <a:cs typeface="Arial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607764" y="1760290"/>
            <a:ext cx="866775" cy="1408549"/>
            <a:chOff x="5987508" y="1097391"/>
            <a:chExt cx="866775" cy="1408549"/>
          </a:xfrm>
        </p:grpSpPr>
        <p:pic>
          <p:nvPicPr>
            <p:cNvPr id="15" name="Picture 5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017626" y="1566283"/>
              <a:ext cx="806539" cy="9396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Text Box 9"/>
            <p:cNvSpPr txBox="1">
              <a:spLocks noChangeAspect="1" noChangeArrowheads="1"/>
            </p:cNvSpPr>
            <p:nvPr/>
          </p:nvSpPr>
          <p:spPr bwMode="auto">
            <a:xfrm>
              <a:off x="5987508" y="1097391"/>
              <a:ext cx="866775" cy="45085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80006" tIns="40003" rIns="80006" bIns="40003">
              <a:spAutoFit/>
            </a:bodyPr>
            <a:lstStyle/>
            <a:p>
              <a:pPr algn="ctr" defTabSz="800100" eaLnBrk="0" hangingPunct="0"/>
              <a:r>
                <a:rPr lang="en-US" sz="1200" b="1" dirty="0" smtClean="0">
                  <a:cs typeface="Arial" pitchFamily="34" charset="0"/>
                </a:rPr>
                <a:t>Product</a:t>
              </a:r>
              <a:endParaRPr lang="en-US" sz="1200" b="1" dirty="0">
                <a:cs typeface="Arial" pitchFamily="34" charset="0"/>
              </a:endParaRPr>
            </a:p>
            <a:p>
              <a:pPr algn="ctr" defTabSz="800100" eaLnBrk="0" hangingPunct="0"/>
              <a:r>
                <a:rPr lang="en-US" sz="1200" b="1" dirty="0" smtClean="0">
                  <a:cs typeface="Arial" pitchFamily="34" charset="0"/>
                </a:rPr>
                <a:t>Variant 2</a:t>
              </a:r>
              <a:endParaRPr lang="en-US" sz="1200" b="1" dirty="0">
                <a:cs typeface="Arial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731762" y="1760290"/>
            <a:ext cx="866775" cy="1273719"/>
            <a:chOff x="7216615" y="1097391"/>
            <a:chExt cx="866775" cy="1273719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450264" y="1566283"/>
              <a:ext cx="399476" cy="8048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Text Box 10"/>
            <p:cNvSpPr txBox="1">
              <a:spLocks noChangeAspect="1" noChangeArrowheads="1"/>
            </p:cNvSpPr>
            <p:nvPr/>
          </p:nvSpPr>
          <p:spPr bwMode="auto">
            <a:xfrm>
              <a:off x="7216615" y="1097391"/>
              <a:ext cx="866775" cy="45085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80006" tIns="40003" rIns="80006" bIns="40003">
              <a:spAutoFit/>
            </a:bodyPr>
            <a:lstStyle/>
            <a:p>
              <a:pPr algn="ctr" defTabSz="800100" eaLnBrk="0" hangingPunct="0"/>
              <a:r>
                <a:rPr lang="en-US" sz="1200" b="1" dirty="0" smtClean="0">
                  <a:cs typeface="Arial" pitchFamily="34" charset="0"/>
                </a:rPr>
                <a:t>Product</a:t>
              </a:r>
              <a:endParaRPr lang="en-US" sz="1200" b="1" dirty="0">
                <a:cs typeface="Arial" pitchFamily="34" charset="0"/>
              </a:endParaRPr>
            </a:p>
            <a:p>
              <a:pPr algn="ctr" defTabSz="800100" eaLnBrk="0" hangingPunct="0"/>
              <a:r>
                <a:rPr lang="en-US" sz="1200" b="1" dirty="0" smtClean="0">
                  <a:cs typeface="Arial" pitchFamily="34" charset="0"/>
                </a:rPr>
                <a:t>Variant 3</a:t>
              </a:r>
              <a:endParaRPr lang="en-US" sz="1200" b="1" dirty="0">
                <a:cs typeface="Arial" pitchFamily="34" charset="0"/>
              </a:endParaRPr>
            </a:p>
          </p:txBody>
        </p:sp>
      </p:grpSp>
      <p:sp>
        <p:nvSpPr>
          <p:cNvPr id="20" name="AutoShape 3"/>
          <p:cNvSpPr>
            <a:spLocks noChangeArrowheads="1"/>
          </p:cNvSpPr>
          <p:nvPr/>
        </p:nvSpPr>
        <p:spPr bwMode="auto">
          <a:xfrm rot="18949531">
            <a:off x="4987027" y="2892985"/>
            <a:ext cx="762000" cy="1752600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666666"/>
              </a:gs>
              <a:gs pos="100000">
                <a:srgbClr val="DDDDDD"/>
              </a:gs>
            </a:gsLst>
            <a:lin ang="2700000" scaled="1"/>
          </a:gra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AutoShape 4"/>
          <p:cNvSpPr>
            <a:spLocks noChangeArrowheads="1"/>
          </p:cNvSpPr>
          <p:nvPr/>
        </p:nvSpPr>
        <p:spPr bwMode="auto">
          <a:xfrm rot="19620955">
            <a:off x="5886029" y="3003899"/>
            <a:ext cx="762000" cy="1447800"/>
          </a:xfrm>
          <a:prstGeom prst="triangle">
            <a:avLst>
              <a:gd name="adj" fmla="val 50000"/>
            </a:avLst>
          </a:prstGeom>
          <a:solidFill>
            <a:srgbClr val="336699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 rot="1083380">
            <a:off x="6571539" y="3001026"/>
            <a:ext cx="762000" cy="1447800"/>
          </a:xfrm>
          <a:prstGeom prst="triangle">
            <a:avLst>
              <a:gd name="adj" fmla="val 50000"/>
            </a:avLst>
          </a:prstGeom>
          <a:solidFill>
            <a:srgbClr val="FFFF99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AutoShape 6"/>
          <p:cNvSpPr>
            <a:spLocks noChangeArrowheads="1"/>
          </p:cNvSpPr>
          <p:nvPr/>
        </p:nvSpPr>
        <p:spPr bwMode="auto">
          <a:xfrm rot="2777197">
            <a:off x="7407772" y="2902732"/>
            <a:ext cx="762000" cy="1447800"/>
          </a:xfrm>
          <a:prstGeom prst="triangle">
            <a:avLst>
              <a:gd name="adj" fmla="val 50000"/>
            </a:avLst>
          </a:prstGeom>
          <a:solidFill>
            <a:srgbClr val="FF33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 bwMode="auto">
          <a:xfrm>
            <a:off x="4921191" y="3778717"/>
            <a:ext cx="3352871" cy="144711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4734431" y="3550659"/>
            <a:ext cx="3739369" cy="1980391"/>
            <a:chOff x="4062714" y="3657601"/>
            <a:chExt cx="4474961" cy="2608206"/>
          </a:xfrm>
        </p:grpSpPr>
        <p:grpSp>
          <p:nvGrpSpPr>
            <p:cNvPr id="26" name="Group 11"/>
            <p:cNvGrpSpPr>
              <a:grpSpLocks/>
            </p:cNvGrpSpPr>
            <p:nvPr/>
          </p:nvGrpSpPr>
          <p:grpSpPr bwMode="auto">
            <a:xfrm>
              <a:off x="4062715" y="4321462"/>
              <a:ext cx="4474960" cy="600704"/>
              <a:chOff x="2428875" y="1740222"/>
              <a:chExt cx="5486400" cy="1762105"/>
            </a:xfrm>
            <a:gradFill flip="none" rotWithShape="1">
              <a:gsLst>
                <a:gs pos="0">
                  <a:srgbClr val="0033CC">
                    <a:shade val="30000"/>
                    <a:satMod val="115000"/>
                  </a:srgbClr>
                </a:gs>
                <a:gs pos="50000">
                  <a:srgbClr val="0033CC">
                    <a:shade val="67500"/>
                    <a:satMod val="115000"/>
                  </a:srgbClr>
                </a:gs>
                <a:gs pos="100000">
                  <a:srgbClr val="0033CC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effectLst/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</p:grpSpPr>
          <p:sp>
            <p:nvSpPr>
              <p:cNvPr id="33" name="Rectangle 32"/>
              <p:cNvSpPr/>
              <p:nvPr/>
            </p:nvSpPr>
            <p:spPr>
              <a:xfrm>
                <a:off x="2428875" y="1740222"/>
                <a:ext cx="5486400" cy="1762105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p3d contourW="44450" prstMaterial="matte">
                <a:bevelT w="63500" h="63500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981592" y="2068370"/>
                <a:ext cx="4380965" cy="110581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p3d contourW="44450" prstMaterial="matte">
                <a:bevelT w="63500" h="63500"/>
                <a:contourClr>
                  <a:srgbClr val="FFFFFF"/>
                </a:contourClr>
              </a:sp3d>
            </p:spPr>
            <p:txBody>
              <a:bodyPr wrap="squar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400" b="1" dirty="0" smtClean="0">
                    <a:solidFill>
                      <a:schemeClr val="bg1"/>
                    </a:solidFill>
                    <a:latin typeface="+mn-lt"/>
                  </a:rPr>
                  <a:t>Application Frameworks</a:t>
                </a:r>
                <a:endParaRPr lang="en-US" sz="1400" b="1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sp>
          <p:nvSpPr>
            <p:cNvPr id="27" name="Rectangle 26"/>
            <p:cNvSpPr/>
            <p:nvPr/>
          </p:nvSpPr>
          <p:spPr bwMode="auto">
            <a:xfrm>
              <a:off x="4062715" y="5665103"/>
              <a:ext cx="4474960" cy="60070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Operating System Kernel</a:t>
              </a:r>
              <a:endParaRPr lang="en-US" sz="1400" b="1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grpSp>
          <p:nvGrpSpPr>
            <p:cNvPr id="28" name="Group 11"/>
            <p:cNvGrpSpPr>
              <a:grpSpLocks/>
            </p:cNvGrpSpPr>
            <p:nvPr/>
          </p:nvGrpSpPr>
          <p:grpSpPr bwMode="auto">
            <a:xfrm>
              <a:off x="4062715" y="3657601"/>
              <a:ext cx="4474960" cy="600704"/>
              <a:chOff x="2428875" y="3676465"/>
              <a:chExt cx="5486400" cy="1762102"/>
            </a:xfrm>
            <a:gradFill flip="none" rotWithShape="1">
              <a:gsLst>
                <a:gs pos="0">
                  <a:srgbClr val="0033CC">
                    <a:shade val="30000"/>
                    <a:satMod val="115000"/>
                  </a:srgbClr>
                </a:gs>
                <a:gs pos="50000">
                  <a:srgbClr val="0033CC">
                    <a:shade val="67500"/>
                    <a:satMod val="115000"/>
                  </a:srgbClr>
                </a:gs>
                <a:gs pos="100000">
                  <a:srgbClr val="0033CC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effectLst/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</p:grpSpPr>
          <p:sp>
            <p:nvSpPr>
              <p:cNvPr id="31" name="Rectangle 30"/>
              <p:cNvSpPr/>
              <p:nvPr/>
            </p:nvSpPr>
            <p:spPr>
              <a:xfrm>
                <a:off x="2428875" y="3676465"/>
                <a:ext cx="5486400" cy="1762102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p3d contourW="44450" prstMaterial="matte">
                <a:bevelT w="63500" h="63500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2770490" y="4004612"/>
                <a:ext cx="4803170" cy="1105808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p3d contourW="44450" prstMaterial="matte">
                <a:bevelT w="63500" h="63500"/>
                <a:contourClr>
                  <a:srgbClr val="FFFFFF"/>
                </a:contourClr>
              </a:sp3d>
            </p:spPr>
            <p:txBody>
              <a:bodyPr wrap="squar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400" b="1" dirty="0" smtClean="0">
                    <a:solidFill>
                      <a:schemeClr val="bg1"/>
                    </a:solidFill>
                    <a:latin typeface="+mn-lt"/>
                  </a:rPr>
                  <a:t>Bundled &amp; Third-Party Apps</a:t>
                </a:r>
                <a:endParaRPr lang="en-US" sz="1400" b="1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sp>
          <p:nvSpPr>
            <p:cNvPr id="29" name="Rectangle 28"/>
            <p:cNvSpPr/>
            <p:nvPr/>
          </p:nvSpPr>
          <p:spPr bwMode="auto">
            <a:xfrm>
              <a:off x="4062714" y="4989053"/>
              <a:ext cx="2292365" cy="600704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System Libraries</a:t>
              </a:r>
              <a:endParaRPr lang="en-US" sz="1400" b="1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6418930" y="4982882"/>
              <a:ext cx="2114349" cy="600704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 smtClean="0">
                  <a:solidFill>
                    <a:schemeClr val="tx1"/>
                  </a:solidFill>
                  <a:ea typeface="Arial Unicode MS" pitchFamily="34" charset="-128"/>
                  <a:cs typeface="Arial Unicode MS" pitchFamily="34" charset="-128"/>
                </a:rPr>
                <a:t>Virtual Machine Runtime</a:t>
              </a:r>
              <a:endParaRPr lang="en-US" sz="1400" b="1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pic>
        <p:nvPicPr>
          <p:cNvPr id="35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519809" y="5685178"/>
            <a:ext cx="746651" cy="661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408883" y="5717741"/>
            <a:ext cx="1035538" cy="592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537" y="5834286"/>
            <a:ext cx="744538" cy="4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31731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Overview of the ACE Streams Framework</a:t>
            </a:r>
            <a:endParaRPr lang="en-US" sz="3200" dirty="0"/>
          </a:p>
        </p:txBody>
      </p:sp>
      <p:sp>
        <p:nvSpPr>
          <p:cNvPr id="81" name="Content Placeholder 2"/>
          <p:cNvSpPr>
            <a:spLocks noGrp="1"/>
          </p:cNvSpPr>
          <p:nvPr>
            <p:ph idx="1"/>
          </p:nvPr>
        </p:nvSpPr>
        <p:spPr>
          <a:xfrm>
            <a:off x="12700" y="995536"/>
            <a:ext cx="4666875" cy="5181600"/>
          </a:xfrm>
        </p:spPr>
        <p:txBody>
          <a:bodyPr/>
          <a:lstStyle/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The ACE Streams framework allows </a:t>
            </a:r>
            <a:r>
              <a:rPr lang="en-US" sz="2000" dirty="0"/>
              <a:t>flexible configuration of layered </a:t>
            </a:r>
            <a:r>
              <a:rPr lang="en-US" sz="2000" dirty="0" smtClean="0"/>
              <a:t>processing modules</a:t>
            </a:r>
            <a:endParaRPr lang="en-US" sz="2000" dirty="0"/>
          </a:p>
          <a:p>
            <a:pPr marL="457200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An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ACE_Stream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contains a stack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of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ACE_Modules</a:t>
            </a:r>
            <a:endParaRPr lang="en-US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457200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Each </a:t>
            </a:r>
            <a:r>
              <a:rPr lang="en-US" sz="2000" dirty="0" err="1"/>
              <a:t>ACE_Module</a:t>
            </a:r>
            <a:r>
              <a:rPr lang="en-US" sz="2000" dirty="0"/>
              <a:t> contains two </a:t>
            </a:r>
            <a:r>
              <a:rPr lang="en-US" sz="2000" dirty="0" err="1" smtClean="0"/>
              <a:t>ACE_Tasks</a:t>
            </a:r>
            <a:endParaRPr lang="en-US" sz="2000" dirty="0" smtClean="0"/>
          </a:p>
          <a:p>
            <a:pPr marL="6905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i.e</a:t>
            </a:r>
            <a:r>
              <a:rPr lang="en-US" sz="2000" dirty="0"/>
              <a:t>., a </a:t>
            </a:r>
            <a:r>
              <a:rPr lang="en-US" sz="2000" dirty="0" smtClean="0"/>
              <a:t>“read” &amp; a “write” task</a:t>
            </a:r>
          </a:p>
        </p:txBody>
      </p:sp>
      <p:sp>
        <p:nvSpPr>
          <p:cNvPr id="82" name="Rectangle 81"/>
          <p:cNvSpPr/>
          <p:nvPr/>
        </p:nvSpPr>
        <p:spPr bwMode="auto">
          <a:xfrm>
            <a:off x="4772710" y="1314404"/>
            <a:ext cx="3162121" cy="89669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4990081" y="1472259"/>
            <a:ext cx="1300645" cy="583091"/>
          </a:xfrm>
          <a:prstGeom prst="rect">
            <a:avLst/>
          </a:prstGeom>
          <a:solidFill>
            <a:srgbClr val="EFFD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089391" y="1562647"/>
            <a:ext cx="1049807" cy="394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Task</a:t>
            </a:r>
            <a:r>
              <a:rPr lang="en-US" baseline="-25000" dirty="0" smtClean="0">
                <a:latin typeface="Arial" pitchFamily="34" charset="0"/>
                <a:cs typeface="Arial" pitchFamily="34" charset="0"/>
              </a:rPr>
              <a:t>1W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5" name="Rectangle 84"/>
          <p:cNvSpPr/>
          <p:nvPr/>
        </p:nvSpPr>
        <p:spPr bwMode="auto">
          <a:xfrm>
            <a:off x="6416816" y="1470154"/>
            <a:ext cx="1300645" cy="583091"/>
          </a:xfrm>
          <a:prstGeom prst="rect">
            <a:avLst/>
          </a:prstGeom>
          <a:solidFill>
            <a:srgbClr val="EFFD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6516125" y="1560540"/>
            <a:ext cx="1008211" cy="394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Task</a:t>
            </a:r>
            <a:r>
              <a:rPr lang="en-US" baseline="-25000" dirty="0" smtClean="0">
                <a:latin typeface="Arial" pitchFamily="34" charset="0"/>
                <a:cs typeface="Arial" pitchFamily="34" charset="0"/>
              </a:rPr>
              <a:t>1R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8104673" y="1592615"/>
            <a:ext cx="1210443" cy="394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Module</a:t>
            </a:r>
            <a:r>
              <a:rPr lang="en-US" baseline="-25000" dirty="0" smtClean="0">
                <a:latin typeface="Arial" pitchFamily="34" charset="0"/>
                <a:cs typeface="Arial" pitchFamily="34" charset="0"/>
              </a:rPr>
              <a:t>1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8104673" y="2899681"/>
            <a:ext cx="1210443" cy="394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Module</a:t>
            </a:r>
            <a:r>
              <a:rPr lang="en-US" baseline="-25000" dirty="0" smtClean="0">
                <a:latin typeface="Arial" pitchFamily="34" charset="0"/>
                <a:cs typeface="Arial" pitchFamily="34" charset="0"/>
              </a:rPr>
              <a:t>2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8104673" y="4206746"/>
            <a:ext cx="1210443" cy="394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Module</a:t>
            </a:r>
            <a:r>
              <a:rPr lang="en-US" baseline="-25000" dirty="0" smtClean="0">
                <a:latin typeface="Arial" pitchFamily="34" charset="0"/>
                <a:cs typeface="Arial" pitchFamily="34" charset="0"/>
              </a:rPr>
              <a:t>3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8104673" y="5513812"/>
            <a:ext cx="1210443" cy="394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Module</a:t>
            </a:r>
            <a:r>
              <a:rPr lang="en-US" baseline="-25000" dirty="0" smtClean="0">
                <a:latin typeface="Arial" pitchFamily="34" charset="0"/>
                <a:cs typeface="Arial" pitchFamily="34" charset="0"/>
              </a:rPr>
              <a:t>4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1" name="Rectangle 90"/>
          <p:cNvSpPr/>
          <p:nvPr/>
        </p:nvSpPr>
        <p:spPr bwMode="auto">
          <a:xfrm>
            <a:off x="4792228" y="2623360"/>
            <a:ext cx="3162121" cy="89669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2" name="Rectangle 91"/>
          <p:cNvSpPr/>
          <p:nvPr/>
        </p:nvSpPr>
        <p:spPr bwMode="auto">
          <a:xfrm>
            <a:off x="5009599" y="2781214"/>
            <a:ext cx="1300645" cy="583093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5108909" y="2871602"/>
            <a:ext cx="1049807" cy="394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Task</a:t>
            </a:r>
            <a:r>
              <a:rPr lang="en-US" baseline="-25000" dirty="0" smtClean="0">
                <a:latin typeface="Arial" pitchFamily="34" charset="0"/>
                <a:cs typeface="Arial" pitchFamily="34" charset="0"/>
              </a:rPr>
              <a:t>2W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4" name="Rectangle 93"/>
          <p:cNvSpPr/>
          <p:nvPr/>
        </p:nvSpPr>
        <p:spPr bwMode="auto">
          <a:xfrm>
            <a:off x="6436333" y="2779109"/>
            <a:ext cx="1300645" cy="583090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535643" y="2869497"/>
            <a:ext cx="1008211" cy="394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Task</a:t>
            </a:r>
            <a:r>
              <a:rPr lang="en-US" baseline="-25000" dirty="0" smtClean="0">
                <a:latin typeface="Arial" pitchFamily="34" charset="0"/>
                <a:cs typeface="Arial" pitchFamily="34" charset="0"/>
              </a:rPr>
              <a:t>2R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6" name="Rectangle 95"/>
          <p:cNvSpPr/>
          <p:nvPr/>
        </p:nvSpPr>
        <p:spPr bwMode="auto">
          <a:xfrm>
            <a:off x="4811750" y="3932315"/>
            <a:ext cx="3162121" cy="89669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7" name="Rectangle 96"/>
          <p:cNvSpPr/>
          <p:nvPr/>
        </p:nvSpPr>
        <p:spPr bwMode="auto">
          <a:xfrm>
            <a:off x="5029121" y="4090170"/>
            <a:ext cx="1300645" cy="583093"/>
          </a:xfrm>
          <a:prstGeom prst="rect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5128431" y="4180557"/>
            <a:ext cx="1049807" cy="394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Task</a:t>
            </a:r>
            <a:r>
              <a:rPr lang="en-US" baseline="-25000" dirty="0" smtClean="0">
                <a:latin typeface="Arial" pitchFamily="34" charset="0"/>
                <a:cs typeface="Arial" pitchFamily="34" charset="0"/>
              </a:rPr>
              <a:t>3W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9" name="Rectangle 98"/>
          <p:cNvSpPr/>
          <p:nvPr/>
        </p:nvSpPr>
        <p:spPr bwMode="auto">
          <a:xfrm>
            <a:off x="6455854" y="4088064"/>
            <a:ext cx="1300645" cy="583090"/>
          </a:xfrm>
          <a:prstGeom prst="rect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555165" y="4178452"/>
            <a:ext cx="1008211" cy="394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Task</a:t>
            </a:r>
            <a:r>
              <a:rPr lang="en-US" baseline="-25000" dirty="0" smtClean="0">
                <a:latin typeface="Arial" pitchFamily="34" charset="0"/>
                <a:cs typeface="Arial" pitchFamily="34" charset="0"/>
              </a:rPr>
              <a:t>3R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1" name="Rectangle 100"/>
          <p:cNvSpPr/>
          <p:nvPr/>
        </p:nvSpPr>
        <p:spPr bwMode="auto">
          <a:xfrm>
            <a:off x="4814835" y="5241273"/>
            <a:ext cx="3162121" cy="89669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Rectangle 101"/>
          <p:cNvSpPr/>
          <p:nvPr/>
        </p:nvSpPr>
        <p:spPr bwMode="auto">
          <a:xfrm>
            <a:off x="5032205" y="5399126"/>
            <a:ext cx="1300645" cy="583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131516" y="5489513"/>
            <a:ext cx="1049807" cy="394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Task</a:t>
            </a:r>
            <a:r>
              <a:rPr lang="en-US" baseline="-25000" dirty="0" smtClean="0">
                <a:latin typeface="Arial" pitchFamily="34" charset="0"/>
                <a:cs typeface="Arial" pitchFamily="34" charset="0"/>
              </a:rPr>
              <a:t>4W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Rectangle 103"/>
          <p:cNvSpPr/>
          <p:nvPr/>
        </p:nvSpPr>
        <p:spPr bwMode="auto">
          <a:xfrm>
            <a:off x="6458939" y="5397020"/>
            <a:ext cx="1300645" cy="583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6558250" y="5487408"/>
            <a:ext cx="1008211" cy="394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Task</a:t>
            </a:r>
            <a:r>
              <a:rPr lang="en-US" baseline="-25000" dirty="0" smtClean="0">
                <a:latin typeface="Arial" pitchFamily="34" charset="0"/>
                <a:cs typeface="Arial" pitchFamily="34" charset="0"/>
              </a:rPr>
              <a:t>4R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9" name="Straight Arrow Connector 108"/>
          <p:cNvCxnSpPr/>
          <p:nvPr/>
        </p:nvCxnSpPr>
        <p:spPr bwMode="auto">
          <a:xfrm flipH="1">
            <a:off x="5658812" y="2055347"/>
            <a:ext cx="1" cy="704332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0" name="Straight Arrow Connector 109"/>
          <p:cNvCxnSpPr/>
          <p:nvPr/>
        </p:nvCxnSpPr>
        <p:spPr bwMode="auto">
          <a:xfrm flipH="1">
            <a:off x="5658812" y="3362200"/>
            <a:ext cx="1" cy="704332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1" name="Straight Arrow Connector 110"/>
          <p:cNvCxnSpPr/>
          <p:nvPr/>
        </p:nvCxnSpPr>
        <p:spPr bwMode="auto">
          <a:xfrm flipH="1">
            <a:off x="5658812" y="4669053"/>
            <a:ext cx="1" cy="704332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2" name="Straight Arrow Connector 111"/>
          <p:cNvCxnSpPr/>
          <p:nvPr/>
        </p:nvCxnSpPr>
        <p:spPr bwMode="auto">
          <a:xfrm flipH="1">
            <a:off x="6951750" y="2076883"/>
            <a:ext cx="1" cy="704332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113" name="Straight Arrow Connector 112"/>
          <p:cNvCxnSpPr/>
          <p:nvPr/>
        </p:nvCxnSpPr>
        <p:spPr bwMode="auto">
          <a:xfrm flipH="1">
            <a:off x="6951750" y="3383736"/>
            <a:ext cx="1" cy="704332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114" name="Straight Arrow Connector 113"/>
          <p:cNvCxnSpPr/>
          <p:nvPr/>
        </p:nvCxnSpPr>
        <p:spPr bwMode="auto">
          <a:xfrm flipH="1">
            <a:off x="6951750" y="4690589"/>
            <a:ext cx="1" cy="704332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5145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Overview of the ACE Streams Framework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00" y="995536"/>
            <a:ext cx="4666875" cy="5181600"/>
          </a:xfrm>
        </p:spPr>
        <p:txBody>
          <a:bodyPr/>
          <a:lstStyle/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The ACE Streams framework allows </a:t>
            </a:r>
            <a:r>
              <a:rPr lang="en-US" sz="2000" dirty="0"/>
              <a:t>flexible configuration of layered </a:t>
            </a:r>
            <a:r>
              <a:rPr lang="en-US" sz="2000" dirty="0" smtClean="0"/>
              <a:t>processing modules</a:t>
            </a:r>
            <a:endParaRPr lang="en-US" sz="2000" dirty="0"/>
          </a:p>
          <a:p>
            <a:pPr marL="457200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An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ACE_Stream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contains a stack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of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ACE_Modules</a:t>
            </a:r>
            <a:endParaRPr lang="en-US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457200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Each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ACE_Module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contains two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ACE_Tasks</a:t>
            </a:r>
            <a:endParaRPr lang="en-US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6905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i.e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., a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“read” &amp; a “write” task</a:t>
            </a:r>
          </a:p>
          <a:p>
            <a:pPr marL="457200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err="1" smtClean="0"/>
              <a:t>ACE_Tasks</a:t>
            </a:r>
            <a:r>
              <a:rPr lang="en-US" sz="2000" dirty="0" smtClean="0"/>
              <a:t> communicate by passing messages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4772710" y="1314404"/>
            <a:ext cx="3162121" cy="89669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4990081" y="1472259"/>
            <a:ext cx="1300645" cy="583091"/>
          </a:xfrm>
          <a:prstGeom prst="rect">
            <a:avLst/>
          </a:prstGeom>
          <a:solidFill>
            <a:srgbClr val="EFFD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89391" y="1562647"/>
            <a:ext cx="1049807" cy="394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Task</a:t>
            </a:r>
            <a:r>
              <a:rPr lang="en-US" baseline="-25000" dirty="0" smtClean="0">
                <a:latin typeface="Arial" pitchFamily="34" charset="0"/>
                <a:cs typeface="Arial" pitchFamily="34" charset="0"/>
              </a:rPr>
              <a:t>1W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416816" y="1470154"/>
            <a:ext cx="1300645" cy="583091"/>
          </a:xfrm>
          <a:prstGeom prst="rect">
            <a:avLst/>
          </a:prstGeom>
          <a:solidFill>
            <a:srgbClr val="EFFD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16125" y="1560540"/>
            <a:ext cx="1008211" cy="394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Task</a:t>
            </a:r>
            <a:r>
              <a:rPr lang="en-US" baseline="-25000" dirty="0" smtClean="0">
                <a:latin typeface="Arial" pitchFamily="34" charset="0"/>
                <a:cs typeface="Arial" pitchFamily="34" charset="0"/>
              </a:rPr>
              <a:t>1R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104673" y="1592615"/>
            <a:ext cx="1210443" cy="394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Module</a:t>
            </a:r>
            <a:r>
              <a:rPr lang="en-US" baseline="-25000" dirty="0" smtClean="0">
                <a:latin typeface="Arial" pitchFamily="34" charset="0"/>
                <a:cs typeface="Arial" pitchFamily="34" charset="0"/>
              </a:rPr>
              <a:t>1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104673" y="2899681"/>
            <a:ext cx="1210443" cy="394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Module</a:t>
            </a:r>
            <a:r>
              <a:rPr lang="en-US" baseline="-25000" dirty="0" smtClean="0">
                <a:latin typeface="Arial" pitchFamily="34" charset="0"/>
                <a:cs typeface="Arial" pitchFamily="34" charset="0"/>
              </a:rPr>
              <a:t>2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104673" y="4206746"/>
            <a:ext cx="1210443" cy="394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Module</a:t>
            </a:r>
            <a:r>
              <a:rPr lang="en-US" baseline="-25000" dirty="0" smtClean="0">
                <a:latin typeface="Arial" pitchFamily="34" charset="0"/>
                <a:cs typeface="Arial" pitchFamily="34" charset="0"/>
              </a:rPr>
              <a:t>3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104673" y="5513812"/>
            <a:ext cx="1210443" cy="394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Module</a:t>
            </a:r>
            <a:r>
              <a:rPr lang="en-US" baseline="-25000" dirty="0" smtClean="0">
                <a:latin typeface="Arial" pitchFamily="34" charset="0"/>
                <a:cs typeface="Arial" pitchFamily="34" charset="0"/>
              </a:rPr>
              <a:t>4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4792228" y="2623360"/>
            <a:ext cx="3162121" cy="89669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009599" y="2781214"/>
            <a:ext cx="1300645" cy="583093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08909" y="2871602"/>
            <a:ext cx="1049807" cy="394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Task</a:t>
            </a:r>
            <a:r>
              <a:rPr lang="en-US" baseline="-25000" dirty="0" smtClean="0">
                <a:latin typeface="Arial" pitchFamily="34" charset="0"/>
                <a:cs typeface="Arial" pitchFamily="34" charset="0"/>
              </a:rPr>
              <a:t>2W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436333" y="2779109"/>
            <a:ext cx="1300645" cy="583090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35643" y="2869497"/>
            <a:ext cx="1008211" cy="394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Task</a:t>
            </a:r>
            <a:r>
              <a:rPr lang="en-US" baseline="-25000" dirty="0" smtClean="0">
                <a:latin typeface="Arial" pitchFamily="34" charset="0"/>
                <a:cs typeface="Arial" pitchFamily="34" charset="0"/>
              </a:rPr>
              <a:t>2R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4811750" y="3932315"/>
            <a:ext cx="3162121" cy="89669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029121" y="4090170"/>
            <a:ext cx="1300645" cy="583093"/>
          </a:xfrm>
          <a:prstGeom prst="rect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28431" y="4180557"/>
            <a:ext cx="1049807" cy="394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Task</a:t>
            </a:r>
            <a:r>
              <a:rPr lang="en-US" baseline="-25000" dirty="0" smtClean="0">
                <a:latin typeface="Arial" pitchFamily="34" charset="0"/>
                <a:cs typeface="Arial" pitchFamily="34" charset="0"/>
              </a:rPr>
              <a:t>3W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455854" y="4088064"/>
            <a:ext cx="1300645" cy="583090"/>
          </a:xfrm>
          <a:prstGeom prst="rect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55165" y="4178452"/>
            <a:ext cx="1008211" cy="394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Task</a:t>
            </a:r>
            <a:r>
              <a:rPr lang="en-US" baseline="-25000" dirty="0" smtClean="0">
                <a:latin typeface="Arial" pitchFamily="34" charset="0"/>
                <a:cs typeface="Arial" pitchFamily="34" charset="0"/>
              </a:rPr>
              <a:t>3R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4814835" y="5241273"/>
            <a:ext cx="3162121" cy="89669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032205" y="5399126"/>
            <a:ext cx="1300645" cy="583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31516" y="5489513"/>
            <a:ext cx="1049807" cy="394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Task</a:t>
            </a:r>
            <a:r>
              <a:rPr lang="en-US" baseline="-25000" dirty="0" smtClean="0">
                <a:latin typeface="Arial" pitchFamily="34" charset="0"/>
                <a:cs typeface="Arial" pitchFamily="34" charset="0"/>
              </a:rPr>
              <a:t>4W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458939" y="5397020"/>
            <a:ext cx="1300645" cy="583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58250" y="5487408"/>
            <a:ext cx="1008211" cy="394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Task</a:t>
            </a:r>
            <a:r>
              <a:rPr lang="en-US" baseline="-25000" dirty="0" smtClean="0">
                <a:latin typeface="Arial" pitchFamily="34" charset="0"/>
                <a:cs typeface="Arial" pitchFamily="34" charset="0"/>
              </a:rPr>
              <a:t>4R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06177" y="2264987"/>
            <a:ext cx="542136" cy="3323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tIns="91440" rtlCol="0" anchor="ctr" anchorCtr="0">
            <a:spAutoFit/>
          </a:bodyPr>
          <a:lstStyle/>
          <a:p>
            <a:r>
              <a:rPr lang="en-US" sz="1400" dirty="0" smtClean="0"/>
              <a:t>MSG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7086655" y="3573942"/>
            <a:ext cx="542136" cy="3323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tIns="91440" rtlCol="0" anchor="ctr" anchorCtr="0">
            <a:spAutoFit/>
          </a:bodyPr>
          <a:lstStyle/>
          <a:p>
            <a:r>
              <a:rPr lang="en-US" sz="1400" dirty="0" smtClean="0"/>
              <a:t>MSG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4961073" y="4855019"/>
            <a:ext cx="542136" cy="3323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tIns="91440" rtlCol="0" anchor="ctr" anchorCtr="0">
            <a:spAutoFit/>
          </a:bodyPr>
          <a:lstStyle/>
          <a:p>
            <a:r>
              <a:rPr lang="en-US" sz="1400" dirty="0" smtClean="0"/>
              <a:t>MSG</a:t>
            </a:r>
            <a:endParaRPr lang="en-US" sz="1400" dirty="0"/>
          </a:p>
        </p:txBody>
      </p:sp>
      <p:cxnSp>
        <p:nvCxnSpPr>
          <p:cNvPr id="36" name="Straight Arrow Connector 35"/>
          <p:cNvCxnSpPr/>
          <p:nvPr/>
        </p:nvCxnSpPr>
        <p:spPr bwMode="auto">
          <a:xfrm flipH="1">
            <a:off x="5658812" y="2055347"/>
            <a:ext cx="1" cy="704332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9" name="Straight Arrow Connector 38"/>
          <p:cNvCxnSpPr/>
          <p:nvPr/>
        </p:nvCxnSpPr>
        <p:spPr bwMode="auto">
          <a:xfrm flipH="1">
            <a:off x="5658812" y="3362200"/>
            <a:ext cx="1" cy="704332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0" name="Straight Arrow Connector 39"/>
          <p:cNvCxnSpPr/>
          <p:nvPr/>
        </p:nvCxnSpPr>
        <p:spPr bwMode="auto">
          <a:xfrm flipH="1">
            <a:off x="5658812" y="4669053"/>
            <a:ext cx="1" cy="704332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1" name="Straight Arrow Connector 40"/>
          <p:cNvCxnSpPr/>
          <p:nvPr/>
        </p:nvCxnSpPr>
        <p:spPr bwMode="auto">
          <a:xfrm flipH="1">
            <a:off x="6951750" y="2076883"/>
            <a:ext cx="1" cy="704332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42" name="Straight Arrow Connector 41"/>
          <p:cNvCxnSpPr/>
          <p:nvPr/>
        </p:nvCxnSpPr>
        <p:spPr bwMode="auto">
          <a:xfrm flipH="1">
            <a:off x="6951750" y="3383736"/>
            <a:ext cx="1" cy="704332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43" name="Straight Arrow Connector 42"/>
          <p:cNvCxnSpPr/>
          <p:nvPr/>
        </p:nvCxnSpPr>
        <p:spPr bwMode="auto">
          <a:xfrm flipH="1">
            <a:off x="6951750" y="4690589"/>
            <a:ext cx="1" cy="704332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49" name="TextBox 48"/>
          <p:cNvSpPr txBox="1"/>
          <p:nvPr/>
        </p:nvSpPr>
        <p:spPr>
          <a:xfrm>
            <a:off x="4961073" y="2241313"/>
            <a:ext cx="542136" cy="3323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tIns="91440" rtlCol="0" anchor="ctr" anchorCtr="0">
            <a:spAutoFit/>
          </a:bodyPr>
          <a:lstStyle/>
          <a:p>
            <a:r>
              <a:rPr lang="en-US" sz="1400" dirty="0" smtClean="0"/>
              <a:t>MSG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5355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Overview of the ACE Streams Framework</a:t>
            </a:r>
            <a:endParaRPr lang="en-US" sz="3200" dirty="0"/>
          </a:p>
        </p:txBody>
      </p:sp>
      <p:sp>
        <p:nvSpPr>
          <p:cNvPr id="81" name="Content Placeholder 2"/>
          <p:cNvSpPr>
            <a:spLocks noGrp="1"/>
          </p:cNvSpPr>
          <p:nvPr>
            <p:ph idx="1"/>
          </p:nvPr>
        </p:nvSpPr>
        <p:spPr>
          <a:xfrm>
            <a:off x="12700" y="995536"/>
            <a:ext cx="4666875" cy="5181600"/>
          </a:xfrm>
        </p:spPr>
        <p:txBody>
          <a:bodyPr/>
          <a:lstStyle/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The ACE Streams framework allows </a:t>
            </a:r>
            <a:r>
              <a:rPr lang="en-US" sz="2000" dirty="0"/>
              <a:t>flexible configuration of layered </a:t>
            </a:r>
            <a:r>
              <a:rPr lang="en-US" sz="2000" dirty="0" smtClean="0"/>
              <a:t>processing modules</a:t>
            </a:r>
            <a:endParaRPr lang="en-US" sz="2000" dirty="0"/>
          </a:p>
          <a:p>
            <a:pPr marL="457200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An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ACE_Stream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contains a stack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of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ACE_Modules</a:t>
            </a:r>
            <a:endParaRPr lang="en-US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457200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Each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ACE_Module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contains two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ACE_Tasks</a:t>
            </a:r>
            <a:endParaRPr lang="en-US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6905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i.e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., a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“read” &amp; a “write” task</a:t>
            </a:r>
          </a:p>
          <a:p>
            <a:pPr marL="457200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ACE_Tasks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communicate by passing messages</a:t>
            </a:r>
          </a:p>
          <a:p>
            <a:pPr marL="457200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Each </a:t>
            </a:r>
            <a:r>
              <a:rPr lang="en-US" sz="2000" dirty="0" err="1"/>
              <a:t>ACE_Task</a:t>
            </a:r>
            <a:r>
              <a:rPr lang="en-US" sz="2000" dirty="0"/>
              <a:t> contains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an </a:t>
            </a:r>
            <a:r>
              <a:rPr lang="en-US" sz="2000" dirty="0" err="1" smtClean="0"/>
              <a:t>ACE_Message_Queue</a:t>
            </a:r>
            <a:r>
              <a:rPr lang="en-US" sz="2000" dirty="0" smtClean="0"/>
              <a:t> </a:t>
            </a:r>
            <a:br>
              <a:rPr lang="en-US" sz="2000" dirty="0" smtClean="0"/>
            </a:br>
            <a:r>
              <a:rPr lang="en-US" sz="2000" dirty="0" smtClean="0"/>
              <a:t>&amp; an </a:t>
            </a:r>
            <a:r>
              <a:rPr lang="en-US" sz="2000" dirty="0" err="1" smtClean="0"/>
              <a:t>ACE_Thread_Manager</a:t>
            </a:r>
            <a:endParaRPr lang="en-US" sz="2000" dirty="0" smtClean="0"/>
          </a:p>
          <a:p>
            <a:pPr marL="6905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An </a:t>
            </a:r>
            <a:r>
              <a:rPr lang="en-US" sz="2000" dirty="0" err="1" smtClean="0"/>
              <a:t>ACE_Task</a:t>
            </a:r>
            <a:r>
              <a:rPr lang="en-US" sz="2000" dirty="0" smtClean="0"/>
              <a:t> can thus be </a:t>
            </a:r>
            <a:br>
              <a:rPr lang="en-US" sz="2000" dirty="0" smtClean="0"/>
            </a:br>
            <a:r>
              <a:rPr lang="en-US" sz="2000" dirty="0" smtClean="0"/>
              <a:t>an </a:t>
            </a:r>
            <a:r>
              <a:rPr lang="en-US" sz="2000" i="1" dirty="0" smtClean="0"/>
              <a:t>active</a:t>
            </a:r>
            <a:r>
              <a:rPr lang="en-US" sz="2000" dirty="0" smtClean="0"/>
              <a:t> or </a:t>
            </a:r>
            <a:r>
              <a:rPr lang="en-US" sz="2000" i="1" dirty="0" smtClean="0"/>
              <a:t>passive</a:t>
            </a:r>
            <a:r>
              <a:rPr lang="en-US" sz="2000" dirty="0" smtClean="0"/>
              <a:t> object</a:t>
            </a:r>
            <a:endParaRPr lang="en-US" sz="2000" dirty="0"/>
          </a:p>
        </p:txBody>
      </p:sp>
      <p:sp>
        <p:nvSpPr>
          <p:cNvPr id="82" name="Rectangle 81"/>
          <p:cNvSpPr/>
          <p:nvPr/>
        </p:nvSpPr>
        <p:spPr bwMode="auto">
          <a:xfrm>
            <a:off x="4772710" y="1314404"/>
            <a:ext cx="3162121" cy="89669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4990081" y="1472259"/>
            <a:ext cx="1300645" cy="583091"/>
          </a:xfrm>
          <a:prstGeom prst="rect">
            <a:avLst/>
          </a:prstGeom>
          <a:solidFill>
            <a:srgbClr val="EFFD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089391" y="1562647"/>
            <a:ext cx="1049807" cy="394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Task</a:t>
            </a:r>
            <a:r>
              <a:rPr lang="en-US" baseline="-25000" dirty="0" smtClean="0">
                <a:latin typeface="Arial" pitchFamily="34" charset="0"/>
                <a:cs typeface="Arial" pitchFamily="34" charset="0"/>
              </a:rPr>
              <a:t>1W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5" name="Rectangle 84"/>
          <p:cNvSpPr/>
          <p:nvPr/>
        </p:nvSpPr>
        <p:spPr bwMode="auto">
          <a:xfrm>
            <a:off x="6416816" y="1470154"/>
            <a:ext cx="1300645" cy="583091"/>
          </a:xfrm>
          <a:prstGeom prst="rect">
            <a:avLst/>
          </a:prstGeom>
          <a:solidFill>
            <a:srgbClr val="EFFD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6516125" y="1560540"/>
            <a:ext cx="1008211" cy="394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Task</a:t>
            </a:r>
            <a:r>
              <a:rPr lang="en-US" baseline="-25000" dirty="0" smtClean="0">
                <a:latin typeface="Arial" pitchFamily="34" charset="0"/>
                <a:cs typeface="Arial" pitchFamily="34" charset="0"/>
              </a:rPr>
              <a:t>1R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8104673" y="1592615"/>
            <a:ext cx="1210443" cy="394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Module</a:t>
            </a:r>
            <a:r>
              <a:rPr lang="en-US" baseline="-25000" dirty="0" smtClean="0">
                <a:latin typeface="Arial" pitchFamily="34" charset="0"/>
                <a:cs typeface="Arial" pitchFamily="34" charset="0"/>
              </a:rPr>
              <a:t>1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8104673" y="2899681"/>
            <a:ext cx="1210443" cy="394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Module</a:t>
            </a:r>
            <a:r>
              <a:rPr lang="en-US" baseline="-25000" dirty="0" smtClean="0">
                <a:latin typeface="Arial" pitchFamily="34" charset="0"/>
                <a:cs typeface="Arial" pitchFamily="34" charset="0"/>
              </a:rPr>
              <a:t>2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8104673" y="4206746"/>
            <a:ext cx="1210443" cy="394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Module</a:t>
            </a:r>
            <a:r>
              <a:rPr lang="en-US" baseline="-25000" dirty="0" smtClean="0">
                <a:latin typeface="Arial" pitchFamily="34" charset="0"/>
                <a:cs typeface="Arial" pitchFamily="34" charset="0"/>
              </a:rPr>
              <a:t>3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8104673" y="5513812"/>
            <a:ext cx="1210443" cy="394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Module</a:t>
            </a:r>
            <a:r>
              <a:rPr lang="en-US" baseline="-25000" dirty="0" smtClean="0">
                <a:latin typeface="Arial" pitchFamily="34" charset="0"/>
                <a:cs typeface="Arial" pitchFamily="34" charset="0"/>
              </a:rPr>
              <a:t>4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1" name="Rectangle 90"/>
          <p:cNvSpPr/>
          <p:nvPr/>
        </p:nvSpPr>
        <p:spPr bwMode="auto">
          <a:xfrm>
            <a:off x="4792228" y="2623360"/>
            <a:ext cx="3162121" cy="89669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2" name="Rectangle 91"/>
          <p:cNvSpPr/>
          <p:nvPr/>
        </p:nvSpPr>
        <p:spPr bwMode="auto">
          <a:xfrm>
            <a:off x="5009599" y="2781214"/>
            <a:ext cx="1300645" cy="583093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5108909" y="2871602"/>
            <a:ext cx="1049807" cy="394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Task</a:t>
            </a:r>
            <a:r>
              <a:rPr lang="en-US" baseline="-25000" dirty="0" smtClean="0">
                <a:latin typeface="Arial" pitchFamily="34" charset="0"/>
                <a:cs typeface="Arial" pitchFamily="34" charset="0"/>
              </a:rPr>
              <a:t>2W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4" name="Rectangle 93"/>
          <p:cNvSpPr/>
          <p:nvPr/>
        </p:nvSpPr>
        <p:spPr bwMode="auto">
          <a:xfrm>
            <a:off x="6436333" y="2779109"/>
            <a:ext cx="1300645" cy="583090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535643" y="2869497"/>
            <a:ext cx="1008211" cy="394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Task</a:t>
            </a:r>
            <a:r>
              <a:rPr lang="en-US" baseline="-25000" dirty="0" smtClean="0">
                <a:latin typeface="Arial" pitchFamily="34" charset="0"/>
                <a:cs typeface="Arial" pitchFamily="34" charset="0"/>
              </a:rPr>
              <a:t>2R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6" name="Rectangle 95"/>
          <p:cNvSpPr/>
          <p:nvPr/>
        </p:nvSpPr>
        <p:spPr bwMode="auto">
          <a:xfrm>
            <a:off x="4811750" y="3932315"/>
            <a:ext cx="3162121" cy="89669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7" name="Rectangle 96"/>
          <p:cNvSpPr/>
          <p:nvPr/>
        </p:nvSpPr>
        <p:spPr bwMode="auto">
          <a:xfrm>
            <a:off x="5029121" y="4090170"/>
            <a:ext cx="1300645" cy="583093"/>
          </a:xfrm>
          <a:prstGeom prst="rect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5128431" y="4180557"/>
            <a:ext cx="1049807" cy="394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Task</a:t>
            </a:r>
            <a:r>
              <a:rPr lang="en-US" baseline="-25000" dirty="0" smtClean="0">
                <a:latin typeface="Arial" pitchFamily="34" charset="0"/>
                <a:cs typeface="Arial" pitchFamily="34" charset="0"/>
              </a:rPr>
              <a:t>3W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9" name="Rectangle 98"/>
          <p:cNvSpPr/>
          <p:nvPr/>
        </p:nvSpPr>
        <p:spPr bwMode="auto">
          <a:xfrm>
            <a:off x="6455854" y="4088064"/>
            <a:ext cx="1300645" cy="583090"/>
          </a:xfrm>
          <a:prstGeom prst="rect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555165" y="4178452"/>
            <a:ext cx="1008211" cy="394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Task</a:t>
            </a:r>
            <a:r>
              <a:rPr lang="en-US" baseline="-25000" dirty="0" smtClean="0">
                <a:latin typeface="Arial" pitchFamily="34" charset="0"/>
                <a:cs typeface="Arial" pitchFamily="34" charset="0"/>
              </a:rPr>
              <a:t>3R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1" name="Rectangle 100"/>
          <p:cNvSpPr/>
          <p:nvPr/>
        </p:nvSpPr>
        <p:spPr bwMode="auto">
          <a:xfrm>
            <a:off x="4814835" y="5241273"/>
            <a:ext cx="3162121" cy="89669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Rectangle 101"/>
          <p:cNvSpPr/>
          <p:nvPr/>
        </p:nvSpPr>
        <p:spPr bwMode="auto">
          <a:xfrm>
            <a:off x="5032205" y="5399126"/>
            <a:ext cx="1300645" cy="583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131516" y="5489513"/>
            <a:ext cx="1049807" cy="394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Task</a:t>
            </a:r>
            <a:r>
              <a:rPr lang="en-US" baseline="-25000" dirty="0" smtClean="0">
                <a:latin typeface="Arial" pitchFamily="34" charset="0"/>
                <a:cs typeface="Arial" pitchFamily="34" charset="0"/>
              </a:rPr>
              <a:t>4W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Rectangle 103"/>
          <p:cNvSpPr/>
          <p:nvPr/>
        </p:nvSpPr>
        <p:spPr bwMode="auto">
          <a:xfrm>
            <a:off x="6458939" y="5397020"/>
            <a:ext cx="1300645" cy="583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6558250" y="5487408"/>
            <a:ext cx="1008211" cy="394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Task</a:t>
            </a:r>
            <a:r>
              <a:rPr lang="en-US" baseline="-25000" dirty="0" smtClean="0">
                <a:latin typeface="Arial" pitchFamily="34" charset="0"/>
                <a:cs typeface="Arial" pitchFamily="34" charset="0"/>
              </a:rPr>
              <a:t>4R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7106177" y="2264987"/>
            <a:ext cx="542136" cy="3323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tIns="91440" rtlCol="0" anchor="ctr" anchorCtr="0">
            <a:spAutoFit/>
          </a:bodyPr>
          <a:lstStyle/>
          <a:p>
            <a:r>
              <a:rPr lang="en-US" sz="1400" dirty="0" smtClean="0"/>
              <a:t>MSG</a:t>
            </a:r>
            <a:endParaRPr lang="en-US" sz="1400" dirty="0"/>
          </a:p>
        </p:txBody>
      </p:sp>
      <p:sp>
        <p:nvSpPr>
          <p:cNvPr id="107" name="TextBox 106"/>
          <p:cNvSpPr txBox="1"/>
          <p:nvPr/>
        </p:nvSpPr>
        <p:spPr>
          <a:xfrm>
            <a:off x="7086655" y="3573942"/>
            <a:ext cx="542136" cy="3323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tIns="91440" rtlCol="0" anchor="ctr" anchorCtr="0">
            <a:spAutoFit/>
          </a:bodyPr>
          <a:lstStyle/>
          <a:p>
            <a:r>
              <a:rPr lang="en-US" sz="1400" dirty="0" smtClean="0"/>
              <a:t>MSG</a:t>
            </a:r>
            <a:endParaRPr lang="en-US" sz="1400" dirty="0"/>
          </a:p>
        </p:txBody>
      </p:sp>
      <p:sp>
        <p:nvSpPr>
          <p:cNvPr id="108" name="TextBox 107"/>
          <p:cNvSpPr txBox="1"/>
          <p:nvPr/>
        </p:nvSpPr>
        <p:spPr>
          <a:xfrm>
            <a:off x="4961073" y="4855019"/>
            <a:ext cx="542136" cy="3323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tIns="91440" rtlCol="0" anchor="ctr" anchorCtr="0">
            <a:spAutoFit/>
          </a:bodyPr>
          <a:lstStyle/>
          <a:p>
            <a:r>
              <a:rPr lang="en-US" sz="1400" dirty="0" smtClean="0"/>
              <a:t>MSG</a:t>
            </a:r>
            <a:endParaRPr lang="en-US" sz="1400" dirty="0"/>
          </a:p>
        </p:txBody>
      </p:sp>
      <p:cxnSp>
        <p:nvCxnSpPr>
          <p:cNvPr id="109" name="Straight Arrow Connector 108"/>
          <p:cNvCxnSpPr/>
          <p:nvPr/>
        </p:nvCxnSpPr>
        <p:spPr bwMode="auto">
          <a:xfrm flipH="1">
            <a:off x="5658812" y="2055347"/>
            <a:ext cx="1" cy="704332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0" name="Straight Arrow Connector 109"/>
          <p:cNvCxnSpPr/>
          <p:nvPr/>
        </p:nvCxnSpPr>
        <p:spPr bwMode="auto">
          <a:xfrm flipH="1">
            <a:off x="5658812" y="3362200"/>
            <a:ext cx="1" cy="704332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1" name="Straight Arrow Connector 110"/>
          <p:cNvCxnSpPr/>
          <p:nvPr/>
        </p:nvCxnSpPr>
        <p:spPr bwMode="auto">
          <a:xfrm flipH="1">
            <a:off x="5658812" y="4669053"/>
            <a:ext cx="1" cy="704332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2" name="Straight Arrow Connector 111"/>
          <p:cNvCxnSpPr/>
          <p:nvPr/>
        </p:nvCxnSpPr>
        <p:spPr bwMode="auto">
          <a:xfrm flipH="1">
            <a:off x="6951750" y="2076883"/>
            <a:ext cx="1" cy="704332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113" name="Straight Arrow Connector 112"/>
          <p:cNvCxnSpPr/>
          <p:nvPr/>
        </p:nvCxnSpPr>
        <p:spPr bwMode="auto">
          <a:xfrm flipH="1">
            <a:off x="6951750" y="3383736"/>
            <a:ext cx="1" cy="704332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114" name="Straight Arrow Connector 113"/>
          <p:cNvCxnSpPr/>
          <p:nvPr/>
        </p:nvCxnSpPr>
        <p:spPr bwMode="auto">
          <a:xfrm flipH="1">
            <a:off x="6951750" y="4690589"/>
            <a:ext cx="1" cy="704332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115" name="TextBox 114"/>
          <p:cNvSpPr txBox="1"/>
          <p:nvPr/>
        </p:nvSpPr>
        <p:spPr>
          <a:xfrm>
            <a:off x="4961073" y="2241313"/>
            <a:ext cx="542136" cy="3323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tIns="91440" rtlCol="0" anchor="ctr" anchorCtr="0">
            <a:spAutoFit/>
          </a:bodyPr>
          <a:lstStyle/>
          <a:p>
            <a:r>
              <a:rPr lang="en-US" sz="1400" dirty="0" smtClean="0"/>
              <a:t>MSG</a:t>
            </a:r>
            <a:endParaRPr lang="en-US" sz="1400" dirty="0"/>
          </a:p>
        </p:txBody>
      </p:sp>
      <p:grpSp>
        <p:nvGrpSpPr>
          <p:cNvPr id="116" name="Group 115"/>
          <p:cNvGrpSpPr/>
          <p:nvPr/>
        </p:nvGrpSpPr>
        <p:grpSpPr>
          <a:xfrm>
            <a:off x="5864728" y="1633514"/>
            <a:ext cx="300243" cy="312737"/>
            <a:chOff x="8327572" y="4328206"/>
            <a:chExt cx="300243" cy="312737"/>
          </a:xfrm>
        </p:grpSpPr>
        <p:grpSp>
          <p:nvGrpSpPr>
            <p:cNvPr id="117" name="Group 116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19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8" name="Straight Arrow Connector 117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23" name="Group 122"/>
          <p:cNvGrpSpPr/>
          <p:nvPr/>
        </p:nvGrpSpPr>
        <p:grpSpPr>
          <a:xfrm>
            <a:off x="7323497" y="5514722"/>
            <a:ext cx="300243" cy="312737"/>
            <a:chOff x="8327572" y="4328206"/>
            <a:chExt cx="300243" cy="312737"/>
          </a:xfrm>
        </p:grpSpPr>
        <p:grpSp>
          <p:nvGrpSpPr>
            <p:cNvPr id="124" name="Group 123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26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5" name="Straight Arrow Connector 124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30" name="Group 129"/>
          <p:cNvGrpSpPr/>
          <p:nvPr/>
        </p:nvGrpSpPr>
        <p:grpSpPr>
          <a:xfrm>
            <a:off x="7262144" y="1600176"/>
            <a:ext cx="300243" cy="312737"/>
            <a:chOff x="8327572" y="4328206"/>
            <a:chExt cx="300243" cy="312737"/>
          </a:xfrm>
        </p:grpSpPr>
        <p:grpSp>
          <p:nvGrpSpPr>
            <p:cNvPr id="131" name="Group 130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33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2" name="Straight Arrow Connector 131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37" name="Group 136"/>
          <p:cNvGrpSpPr/>
          <p:nvPr/>
        </p:nvGrpSpPr>
        <p:grpSpPr>
          <a:xfrm>
            <a:off x="5935742" y="5528307"/>
            <a:ext cx="300243" cy="312737"/>
            <a:chOff x="8327572" y="4328206"/>
            <a:chExt cx="300243" cy="312737"/>
          </a:xfrm>
        </p:grpSpPr>
        <p:grpSp>
          <p:nvGrpSpPr>
            <p:cNvPr id="138" name="Group 137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40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9" name="Straight Arrow Connector 138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44" name="Rectangle 143"/>
          <p:cNvSpPr/>
          <p:nvPr/>
        </p:nvSpPr>
        <p:spPr>
          <a:xfrm>
            <a:off x="546581" y="6433737"/>
            <a:ext cx="7803931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r>
              <a:rPr lang="en-US" sz="2000" dirty="0" smtClean="0"/>
              <a:t>See </a:t>
            </a:r>
            <a:r>
              <a:rPr lang="en-US" sz="2000" dirty="0" smtClean="0">
                <a:hlinkClick r:id="rId5"/>
              </a:rPr>
              <a:t>en.wikipedia.org/wiki/STREAMS</a:t>
            </a:r>
            <a:r>
              <a:rPr lang="en-US" sz="2000" dirty="0" smtClean="0"/>
              <a:t> for info on System V STREAMS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4440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79" y="1979274"/>
            <a:ext cx="7915839" cy="1855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Key Patterns in the ACE Streams Framework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990600"/>
            <a:ext cx="9144000" cy="5181600"/>
          </a:xfrm>
        </p:spPr>
        <p:txBody>
          <a:bodyPr/>
          <a:lstStyle/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The ACE Streams framework implements the </a:t>
            </a:r>
            <a:r>
              <a:rPr lang="en-US" sz="2000" i="1" dirty="0"/>
              <a:t>Pipes and Filters </a:t>
            </a:r>
            <a:r>
              <a:rPr lang="en-US" sz="2000" dirty="0" smtClean="0"/>
              <a:t>pattern</a:t>
            </a:r>
          </a:p>
          <a:p>
            <a:pPr marL="457200" indent="-223838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Each </a:t>
            </a:r>
            <a:r>
              <a:rPr lang="en-US" sz="2000" dirty="0"/>
              <a:t>processing step is encapsulated in a filter </a:t>
            </a:r>
            <a:r>
              <a:rPr lang="en-US" sz="2000" dirty="0" smtClean="0"/>
              <a:t>component</a:t>
            </a:r>
            <a:endParaRPr lang="en-US" sz="2000" dirty="0"/>
          </a:p>
          <a:p>
            <a:pPr marL="457200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/>
              <a:t>Data is passed through pipes between adjacent </a:t>
            </a:r>
            <a:r>
              <a:rPr lang="en-US" sz="2000" dirty="0" smtClean="0"/>
              <a:t>filters</a:t>
            </a:r>
            <a:endParaRPr lang="en-US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endParaRPr lang="en-US" sz="2000" dirty="0"/>
          </a:p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endParaRPr lang="en-US" sz="2000" dirty="0" smtClean="0"/>
          </a:p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endParaRPr lang="en-US" sz="2000" dirty="0"/>
          </a:p>
          <a:p>
            <a:pPr marL="0" indent="0" eaLnBrk="1" hangingPunct="1">
              <a:spcBef>
                <a:spcPts val="600"/>
              </a:spcBef>
              <a:buNone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8373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79" y="1979274"/>
            <a:ext cx="7915839" cy="1855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12700" y="6362864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Key Patterns in the ACE Streams Framework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990600"/>
            <a:ext cx="9144000" cy="5181600"/>
          </a:xfrm>
        </p:spPr>
        <p:txBody>
          <a:bodyPr/>
          <a:lstStyle/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The ACE Streams framework implements the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Pipes and Filters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pattern</a:t>
            </a:r>
          </a:p>
          <a:p>
            <a:pPr marL="457200" indent="-223838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Each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processing step is encapsulated in a filter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component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Data is passed through pipes between adjacent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filters</a:t>
            </a:r>
          </a:p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endParaRPr lang="en-US" sz="2000" dirty="0"/>
          </a:p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endParaRPr lang="en-US" sz="2000" dirty="0" smtClean="0"/>
          </a:p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endParaRPr lang="en-US" sz="2000" dirty="0"/>
          </a:p>
          <a:p>
            <a:pPr marL="0" indent="0" eaLnBrk="1" hangingPunct="1">
              <a:spcBef>
                <a:spcPts val="600"/>
              </a:spcBef>
              <a:buNone/>
              <a:defRPr/>
            </a:pPr>
            <a:endParaRPr lang="en-US" sz="2000" dirty="0"/>
          </a:p>
          <a:p>
            <a:pPr marL="2333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Filters in the ACE Stream framework implement the </a:t>
            </a:r>
            <a:r>
              <a:rPr lang="en-US" sz="2000" i="1" dirty="0" smtClean="0"/>
              <a:t>Active Object </a:t>
            </a:r>
            <a:r>
              <a:rPr lang="en-US" sz="2000" dirty="0" smtClean="0"/>
              <a:t>pattern</a:t>
            </a:r>
          </a:p>
          <a:p>
            <a:pPr marL="457200" indent="-285750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/>
              <a:t>Define </a:t>
            </a:r>
            <a:r>
              <a:rPr lang="en-US" sz="2000" dirty="0" smtClean="0"/>
              <a:t>units </a:t>
            </a:r>
            <a:r>
              <a:rPr lang="en-US" sz="2000" dirty="0"/>
              <a:t>of concurrency to be service requests </a:t>
            </a:r>
            <a:r>
              <a:rPr lang="en-US" sz="2000" dirty="0" smtClean="0"/>
              <a:t>on objects</a:t>
            </a:r>
          </a:p>
          <a:p>
            <a:pPr marL="457200" indent="-285750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/>
              <a:t>R</a:t>
            </a:r>
            <a:r>
              <a:rPr lang="en-US" sz="2000" dirty="0" smtClean="0"/>
              <a:t>un </a:t>
            </a:r>
            <a:r>
              <a:rPr lang="en-US" sz="2000" dirty="0"/>
              <a:t>service requests on </a:t>
            </a:r>
            <a:r>
              <a:rPr lang="en-US" sz="2000" dirty="0" smtClean="0"/>
              <a:t>an object in a different </a:t>
            </a:r>
            <a:r>
              <a:rPr lang="en-US" sz="2000" dirty="0"/>
              <a:t>thread from </a:t>
            </a:r>
            <a:r>
              <a:rPr lang="en-US" sz="2000" dirty="0" smtClean="0"/>
              <a:t>requester</a:t>
            </a:r>
            <a:endParaRPr lang="en-US" sz="2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82" y="4913780"/>
            <a:ext cx="8372475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593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ACE Streams Example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990600"/>
            <a:ext cx="4688677" cy="5181600"/>
          </a:xfrm>
        </p:spPr>
        <p:txBody>
          <a:bodyPr/>
          <a:lstStyle/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Example program </a:t>
            </a:r>
            <a:r>
              <a:rPr lang="en-US" sz="2000" dirty="0"/>
              <a:t>copies </a:t>
            </a:r>
            <a:r>
              <a:rPr lang="en-US" sz="2000" dirty="0" err="1" smtClean="0"/>
              <a:t>stdin</a:t>
            </a:r>
            <a:r>
              <a:rPr lang="en-US" sz="2000" dirty="0" smtClean="0"/>
              <a:t> to </a:t>
            </a:r>
            <a:r>
              <a:rPr lang="en-US" sz="2000" dirty="0" err="1"/>
              <a:t>stdout</a:t>
            </a:r>
            <a:r>
              <a:rPr lang="en-US" sz="2000" dirty="0"/>
              <a:t> via the use </a:t>
            </a:r>
            <a:r>
              <a:rPr lang="en-US" sz="2000" dirty="0" smtClean="0"/>
              <a:t>of a multi-threaded </a:t>
            </a:r>
            <a:r>
              <a:rPr lang="en-US" sz="2000" dirty="0" err="1" smtClean="0"/>
              <a:t>ACE_Stream</a:t>
            </a:r>
            <a:r>
              <a:rPr lang="en-US" sz="2000" dirty="0" smtClean="0"/>
              <a:t> that implements a “bounded buffer” as follows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758808" y="2160256"/>
            <a:ext cx="3162121" cy="89669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976179" y="2318111"/>
            <a:ext cx="1300645" cy="583091"/>
          </a:xfrm>
          <a:prstGeom prst="rect">
            <a:avLst/>
          </a:prstGeom>
          <a:solidFill>
            <a:srgbClr val="EFFD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402914" y="2316006"/>
            <a:ext cx="1300645" cy="583091"/>
          </a:xfrm>
          <a:prstGeom prst="rect">
            <a:avLst/>
          </a:prstGeom>
          <a:solidFill>
            <a:srgbClr val="EFFD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78326" y="1652284"/>
            <a:ext cx="206979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Consumer Module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58808" y="5272581"/>
            <a:ext cx="194155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Producer Module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778326" y="4191588"/>
            <a:ext cx="3162121" cy="89669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995697" y="4349442"/>
            <a:ext cx="1300645" cy="583093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422431" y="4347337"/>
            <a:ext cx="1300645" cy="583090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77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ACE Streams Example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 bwMode="auto">
          <a:xfrm>
            <a:off x="4758808" y="2160256"/>
            <a:ext cx="3162121" cy="89669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976179" y="2318111"/>
            <a:ext cx="1300645" cy="583091"/>
          </a:xfrm>
          <a:prstGeom prst="rect">
            <a:avLst/>
          </a:prstGeom>
          <a:solidFill>
            <a:srgbClr val="EFFD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402914" y="2316006"/>
            <a:ext cx="1300645" cy="583091"/>
          </a:xfrm>
          <a:prstGeom prst="rect">
            <a:avLst/>
          </a:prstGeom>
          <a:solidFill>
            <a:srgbClr val="EFFD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78326" y="1652284"/>
            <a:ext cx="206979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Consumer Module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58808" y="5272581"/>
            <a:ext cx="194155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Producer Module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778326" y="4191588"/>
            <a:ext cx="3162121" cy="89669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995697" y="4349442"/>
            <a:ext cx="1300645" cy="583093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422431" y="4347337"/>
            <a:ext cx="1300645" cy="583090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23126" y="4464620"/>
            <a:ext cx="85478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Task</a:t>
            </a:r>
            <a:r>
              <a:rPr lang="en-US" baseline="-25000" dirty="0">
                <a:latin typeface="Arial" pitchFamily="34" charset="0"/>
                <a:cs typeface="Arial" pitchFamily="34" charset="0"/>
              </a:rPr>
              <a:t>1</a:t>
            </a:r>
            <a:r>
              <a:rPr lang="en-US" baseline="-25000" dirty="0" smtClean="0">
                <a:latin typeface="Arial" pitchFamily="34" charset="0"/>
                <a:cs typeface="Arial" pitchFamily="34" charset="0"/>
              </a:rPr>
              <a:t>R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7320575" y="4449734"/>
            <a:ext cx="300243" cy="312737"/>
            <a:chOff x="8327572" y="4328206"/>
            <a:chExt cx="300243" cy="312737"/>
          </a:xfrm>
        </p:grpSpPr>
        <p:grpSp>
          <p:nvGrpSpPr>
            <p:cNvPr id="79" name="Group 78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81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0" name="Straight Arrow Connector 79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cxnSp>
        <p:nvCxnSpPr>
          <p:cNvPr id="85" name="Straight Arrow Connector 84"/>
          <p:cNvCxnSpPr/>
          <p:nvPr/>
        </p:nvCxnSpPr>
        <p:spPr bwMode="auto">
          <a:xfrm flipH="1">
            <a:off x="7428176" y="4932535"/>
            <a:ext cx="1" cy="704332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70" name="Rectangle 69"/>
          <p:cNvSpPr/>
          <p:nvPr/>
        </p:nvSpPr>
        <p:spPr>
          <a:xfrm>
            <a:off x="7568014" y="5466051"/>
            <a:ext cx="105670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1: read()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8059933" y="4266909"/>
            <a:ext cx="941283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2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: svc()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7763452" y="5132903"/>
            <a:ext cx="542136" cy="3323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tIns="91440" rtlCol="0" anchor="ctr" anchorCtr="0">
            <a:spAutoFit/>
          </a:bodyPr>
          <a:lstStyle/>
          <a:p>
            <a:r>
              <a:rPr lang="en-US" sz="1400" dirty="0" smtClean="0"/>
              <a:t>MSG</a:t>
            </a:r>
            <a:endParaRPr lang="en-US" sz="1400" dirty="0"/>
          </a:p>
        </p:txBody>
      </p:sp>
      <p:grpSp>
        <p:nvGrpSpPr>
          <p:cNvPr id="98" name="Group 97"/>
          <p:cNvGrpSpPr/>
          <p:nvPr/>
        </p:nvGrpSpPr>
        <p:grpSpPr>
          <a:xfrm rot="5400000">
            <a:off x="7544824" y="5121302"/>
            <a:ext cx="70688" cy="355600"/>
            <a:chOff x="5783150" y="3284748"/>
            <a:chExt cx="70688" cy="355600"/>
          </a:xfrm>
        </p:grpSpPr>
        <p:sp>
          <p:nvSpPr>
            <p:cNvPr id="99" name="Oval 98"/>
            <p:cNvSpPr/>
            <p:nvPr/>
          </p:nvSpPr>
          <p:spPr bwMode="auto">
            <a:xfrm>
              <a:off x="5783150" y="3572969"/>
              <a:ext cx="70688" cy="67379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00" name="Straight Connector 99"/>
            <p:cNvCxnSpPr/>
            <p:nvPr/>
          </p:nvCxnSpPr>
          <p:spPr bwMode="auto">
            <a:xfrm>
              <a:off x="5824844" y="3284748"/>
              <a:ext cx="0" cy="286232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06" name="Freeform 1039"/>
          <p:cNvSpPr>
            <a:spLocks/>
          </p:cNvSpPr>
          <p:nvPr/>
        </p:nvSpPr>
        <p:spPr bwMode="auto">
          <a:xfrm>
            <a:off x="7707644" y="4437725"/>
            <a:ext cx="444500" cy="482600"/>
          </a:xfrm>
          <a:custGeom>
            <a:avLst/>
            <a:gdLst>
              <a:gd name="T0" fmla="*/ 0 w 280"/>
              <a:gd name="T1" fmla="*/ 2147483647 h 304"/>
              <a:gd name="T2" fmla="*/ 2147483647 w 280"/>
              <a:gd name="T3" fmla="*/ 2147483647 h 304"/>
              <a:gd name="T4" fmla="*/ 2147483647 w 280"/>
              <a:gd name="T5" fmla="*/ 2147483647 h 304"/>
              <a:gd name="T6" fmla="*/ 0 w 280"/>
              <a:gd name="T7" fmla="*/ 2147483647 h 304"/>
              <a:gd name="T8" fmla="*/ 0 60000 65536"/>
              <a:gd name="T9" fmla="*/ 0 60000 65536"/>
              <a:gd name="T10" fmla="*/ 0 60000 65536"/>
              <a:gd name="T11" fmla="*/ 0 60000 65536"/>
              <a:gd name="T12" fmla="*/ 0 w 280"/>
              <a:gd name="T13" fmla="*/ 0 h 304"/>
              <a:gd name="T14" fmla="*/ 280 w 280"/>
              <a:gd name="T15" fmla="*/ 304 h 3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0" h="304">
                <a:moveTo>
                  <a:pt x="0" y="40"/>
                </a:moveTo>
                <a:cubicBezTo>
                  <a:pt x="100" y="20"/>
                  <a:pt x="200" y="0"/>
                  <a:pt x="240" y="40"/>
                </a:cubicBezTo>
                <a:cubicBezTo>
                  <a:pt x="280" y="80"/>
                  <a:pt x="280" y="256"/>
                  <a:pt x="240" y="280"/>
                </a:cubicBezTo>
                <a:cubicBezTo>
                  <a:pt x="200" y="304"/>
                  <a:pt x="64" y="200"/>
                  <a:pt x="0" y="184"/>
                </a:cubicBezTo>
              </a:path>
            </a:pathLst>
          </a:custGeom>
          <a:noFill/>
          <a:ln w="19050" cap="sq">
            <a:solidFill>
              <a:schemeClr val="tx1"/>
            </a:solidFill>
            <a:round/>
            <a:headEnd type="none" w="med" len="med"/>
            <a:tailEnd type="arrow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Content Placeholder 2"/>
          <p:cNvSpPr>
            <a:spLocks noGrp="1"/>
          </p:cNvSpPr>
          <p:nvPr>
            <p:ph idx="1"/>
          </p:nvPr>
        </p:nvSpPr>
        <p:spPr>
          <a:xfrm>
            <a:off x="-1" y="990600"/>
            <a:ext cx="4669159" cy="5181600"/>
          </a:xfrm>
        </p:spPr>
        <p:txBody>
          <a:bodyPr/>
          <a:lstStyle/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Example program </a:t>
            </a:r>
            <a:r>
              <a:rPr lang="en-US" sz="2000" dirty="0"/>
              <a:t>copies </a:t>
            </a:r>
            <a:r>
              <a:rPr lang="en-US" sz="2000" dirty="0" err="1" smtClean="0"/>
              <a:t>stdin</a:t>
            </a:r>
            <a:r>
              <a:rPr lang="en-US" sz="2000" dirty="0" smtClean="0"/>
              <a:t> to </a:t>
            </a:r>
            <a:r>
              <a:rPr lang="en-US" sz="2000" dirty="0" err="1"/>
              <a:t>stdout</a:t>
            </a:r>
            <a:r>
              <a:rPr lang="en-US" sz="2000" dirty="0"/>
              <a:t> via the use </a:t>
            </a:r>
            <a:r>
              <a:rPr lang="en-US" sz="2000" dirty="0" smtClean="0"/>
              <a:t>of a multi-threaded </a:t>
            </a:r>
            <a:r>
              <a:rPr lang="en-US" sz="2000" dirty="0" err="1" smtClean="0"/>
              <a:t>ACE_Stream</a:t>
            </a:r>
            <a:r>
              <a:rPr lang="en-US" sz="2000" dirty="0" smtClean="0"/>
              <a:t> that implements a “bounded buffer” as follows</a:t>
            </a:r>
          </a:p>
          <a:p>
            <a:pPr marL="573088" indent="-350838" eaLnBrk="1" hangingPunct="1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sz="2000" dirty="0" smtClean="0"/>
              <a:t>An </a:t>
            </a:r>
            <a:r>
              <a:rPr lang="en-US" sz="2000" i="1" dirty="0"/>
              <a:t>active</a:t>
            </a:r>
            <a:r>
              <a:rPr lang="en-US" sz="2000" dirty="0"/>
              <a:t> Task</a:t>
            </a:r>
            <a:r>
              <a:rPr lang="en-US" sz="2000" baseline="-25000" dirty="0"/>
              <a:t>1R </a:t>
            </a:r>
            <a:r>
              <a:rPr lang="en-US" sz="2000" dirty="0"/>
              <a:t>(producer) </a:t>
            </a:r>
            <a:r>
              <a:rPr lang="en-US" sz="2000" dirty="0" smtClean="0"/>
              <a:t>reads data from </a:t>
            </a:r>
            <a:r>
              <a:rPr lang="en-US" sz="2000" dirty="0" err="1" smtClean="0"/>
              <a:t>stdin</a:t>
            </a:r>
            <a:r>
              <a:rPr lang="en-US" sz="2000" dirty="0" smtClean="0"/>
              <a:t> &amp; creates message</a:t>
            </a:r>
          </a:p>
        </p:txBody>
      </p:sp>
    </p:spTree>
    <p:extLst>
      <p:ext uri="{BB962C8B-B14F-4D97-AF65-F5344CB8AC3E}">
        <p14:creationId xmlns:p14="http://schemas.microsoft.com/office/powerpoint/2010/main" val="394568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ACE Streams Example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 bwMode="auto">
          <a:xfrm>
            <a:off x="4758808" y="2160256"/>
            <a:ext cx="3162121" cy="89669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976179" y="2318111"/>
            <a:ext cx="1300645" cy="583091"/>
          </a:xfrm>
          <a:prstGeom prst="rect">
            <a:avLst/>
          </a:prstGeom>
          <a:solidFill>
            <a:srgbClr val="EFFD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402914" y="2316006"/>
            <a:ext cx="1300645" cy="583091"/>
          </a:xfrm>
          <a:prstGeom prst="rect">
            <a:avLst/>
          </a:prstGeom>
          <a:solidFill>
            <a:srgbClr val="EFFD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76713" y="2307777"/>
            <a:ext cx="85478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Task</a:t>
            </a:r>
            <a:r>
              <a:rPr lang="en-US" baseline="-25000" dirty="0">
                <a:latin typeface="Arial" pitchFamily="34" charset="0"/>
                <a:cs typeface="Arial" pitchFamily="34" charset="0"/>
              </a:rPr>
              <a:t>2</a:t>
            </a:r>
            <a:r>
              <a:rPr lang="en-US" baseline="-25000" dirty="0" smtClean="0">
                <a:latin typeface="Arial" pitchFamily="34" charset="0"/>
                <a:cs typeface="Arial" pitchFamily="34" charset="0"/>
              </a:rPr>
              <a:t>R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78326" y="1652284"/>
            <a:ext cx="206979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Consumer Module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58808" y="5272581"/>
            <a:ext cx="194155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Producer Module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778326" y="4191588"/>
            <a:ext cx="3162121" cy="89669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995697" y="4349442"/>
            <a:ext cx="1300645" cy="583093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422431" y="4347337"/>
            <a:ext cx="1300645" cy="583090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23126" y="4464620"/>
            <a:ext cx="85478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Task</a:t>
            </a:r>
            <a:r>
              <a:rPr lang="en-US" baseline="-25000" dirty="0">
                <a:latin typeface="Arial" pitchFamily="34" charset="0"/>
                <a:cs typeface="Arial" pitchFamily="34" charset="0"/>
              </a:rPr>
              <a:t>1</a:t>
            </a:r>
            <a:r>
              <a:rPr lang="en-US" baseline="-25000" dirty="0" smtClean="0">
                <a:latin typeface="Arial" pitchFamily="34" charset="0"/>
                <a:cs typeface="Arial" pitchFamily="34" charset="0"/>
              </a:rPr>
              <a:t>R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759652" y="3277038"/>
            <a:ext cx="542136" cy="3323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tIns="91440" rtlCol="0" anchor="ctr" anchorCtr="0">
            <a:spAutoFit/>
          </a:bodyPr>
          <a:lstStyle/>
          <a:p>
            <a:r>
              <a:rPr lang="en-US" sz="1400" dirty="0" smtClean="0"/>
              <a:t>MSG</a:t>
            </a:r>
            <a:endParaRPr lang="en-US" sz="1400" dirty="0"/>
          </a:p>
        </p:txBody>
      </p:sp>
      <p:cxnSp>
        <p:nvCxnSpPr>
          <p:cNvPr id="35" name="Straight Arrow Connector 34"/>
          <p:cNvCxnSpPr/>
          <p:nvPr/>
        </p:nvCxnSpPr>
        <p:spPr bwMode="auto">
          <a:xfrm flipH="1">
            <a:off x="7428176" y="2922735"/>
            <a:ext cx="1" cy="1424602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grpSp>
        <p:nvGrpSpPr>
          <p:cNvPr id="53" name="Group 52"/>
          <p:cNvGrpSpPr/>
          <p:nvPr/>
        </p:nvGrpSpPr>
        <p:grpSpPr>
          <a:xfrm>
            <a:off x="7248242" y="2446028"/>
            <a:ext cx="300243" cy="312737"/>
            <a:chOff x="8327572" y="4328206"/>
            <a:chExt cx="300243" cy="312737"/>
          </a:xfrm>
        </p:grpSpPr>
        <p:grpSp>
          <p:nvGrpSpPr>
            <p:cNvPr id="54" name="Group 53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56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5" name="Straight Arrow Connector 54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78" name="Group 77"/>
          <p:cNvGrpSpPr/>
          <p:nvPr/>
        </p:nvGrpSpPr>
        <p:grpSpPr>
          <a:xfrm>
            <a:off x="7320575" y="4449734"/>
            <a:ext cx="300243" cy="312737"/>
            <a:chOff x="8327572" y="4328206"/>
            <a:chExt cx="300243" cy="312737"/>
          </a:xfrm>
        </p:grpSpPr>
        <p:grpSp>
          <p:nvGrpSpPr>
            <p:cNvPr id="79" name="Group 78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81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0" name="Straight Arrow Connector 79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cxnSp>
        <p:nvCxnSpPr>
          <p:cNvPr id="85" name="Straight Arrow Connector 84"/>
          <p:cNvCxnSpPr/>
          <p:nvPr/>
        </p:nvCxnSpPr>
        <p:spPr bwMode="auto">
          <a:xfrm flipH="1">
            <a:off x="7428176" y="4932535"/>
            <a:ext cx="1" cy="704332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70" name="Rectangle 69"/>
          <p:cNvSpPr/>
          <p:nvPr/>
        </p:nvSpPr>
        <p:spPr>
          <a:xfrm>
            <a:off x="7568014" y="5466051"/>
            <a:ext cx="105670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1: read()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8059933" y="4266909"/>
            <a:ext cx="941283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2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: svc()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7568014" y="3713942"/>
            <a:ext cx="915635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3: put()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9" name="Group 88"/>
          <p:cNvGrpSpPr/>
          <p:nvPr/>
        </p:nvGrpSpPr>
        <p:grpSpPr>
          <a:xfrm rot="5400000">
            <a:off x="7541024" y="3265437"/>
            <a:ext cx="70688" cy="355600"/>
            <a:chOff x="5783150" y="3284748"/>
            <a:chExt cx="70688" cy="355600"/>
          </a:xfrm>
        </p:grpSpPr>
        <p:sp>
          <p:nvSpPr>
            <p:cNvPr id="94" name="Oval 93"/>
            <p:cNvSpPr/>
            <p:nvPr/>
          </p:nvSpPr>
          <p:spPr bwMode="auto">
            <a:xfrm>
              <a:off x="5783150" y="3572969"/>
              <a:ext cx="70688" cy="67379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95" name="Straight Connector 94"/>
            <p:cNvCxnSpPr/>
            <p:nvPr/>
          </p:nvCxnSpPr>
          <p:spPr bwMode="auto">
            <a:xfrm>
              <a:off x="5824844" y="3284748"/>
              <a:ext cx="0" cy="286232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06" name="Freeform 1039"/>
          <p:cNvSpPr>
            <a:spLocks/>
          </p:cNvSpPr>
          <p:nvPr/>
        </p:nvSpPr>
        <p:spPr bwMode="auto">
          <a:xfrm>
            <a:off x="7707644" y="4437725"/>
            <a:ext cx="444500" cy="482600"/>
          </a:xfrm>
          <a:custGeom>
            <a:avLst/>
            <a:gdLst>
              <a:gd name="T0" fmla="*/ 0 w 280"/>
              <a:gd name="T1" fmla="*/ 2147483647 h 304"/>
              <a:gd name="T2" fmla="*/ 2147483647 w 280"/>
              <a:gd name="T3" fmla="*/ 2147483647 h 304"/>
              <a:gd name="T4" fmla="*/ 2147483647 w 280"/>
              <a:gd name="T5" fmla="*/ 2147483647 h 304"/>
              <a:gd name="T6" fmla="*/ 0 w 280"/>
              <a:gd name="T7" fmla="*/ 2147483647 h 304"/>
              <a:gd name="T8" fmla="*/ 0 60000 65536"/>
              <a:gd name="T9" fmla="*/ 0 60000 65536"/>
              <a:gd name="T10" fmla="*/ 0 60000 65536"/>
              <a:gd name="T11" fmla="*/ 0 60000 65536"/>
              <a:gd name="T12" fmla="*/ 0 w 280"/>
              <a:gd name="T13" fmla="*/ 0 h 304"/>
              <a:gd name="T14" fmla="*/ 280 w 280"/>
              <a:gd name="T15" fmla="*/ 304 h 3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0" h="304">
                <a:moveTo>
                  <a:pt x="0" y="40"/>
                </a:moveTo>
                <a:cubicBezTo>
                  <a:pt x="100" y="20"/>
                  <a:pt x="200" y="0"/>
                  <a:pt x="240" y="40"/>
                </a:cubicBezTo>
                <a:cubicBezTo>
                  <a:pt x="280" y="80"/>
                  <a:pt x="280" y="256"/>
                  <a:pt x="240" y="280"/>
                </a:cubicBezTo>
                <a:cubicBezTo>
                  <a:pt x="200" y="304"/>
                  <a:pt x="64" y="200"/>
                  <a:pt x="0" y="184"/>
                </a:cubicBezTo>
              </a:path>
            </a:pathLst>
          </a:custGeom>
          <a:noFill/>
          <a:ln w="19050" cap="sq">
            <a:solidFill>
              <a:schemeClr val="tx1"/>
            </a:solidFill>
            <a:round/>
            <a:headEnd type="none" w="med" len="med"/>
            <a:tailEnd type="arrow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Content Placeholder 2"/>
          <p:cNvSpPr>
            <a:spLocks noGrp="1"/>
          </p:cNvSpPr>
          <p:nvPr>
            <p:ph idx="1"/>
          </p:nvPr>
        </p:nvSpPr>
        <p:spPr>
          <a:xfrm>
            <a:off x="-2" y="990600"/>
            <a:ext cx="4796119" cy="5181600"/>
          </a:xfrm>
        </p:spPr>
        <p:txBody>
          <a:bodyPr/>
          <a:lstStyle/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Example program </a:t>
            </a:r>
            <a:r>
              <a:rPr lang="en-US" sz="2000" dirty="0"/>
              <a:t>copies </a:t>
            </a:r>
            <a:r>
              <a:rPr lang="en-US" sz="2000" dirty="0" err="1" smtClean="0"/>
              <a:t>stdin</a:t>
            </a:r>
            <a:r>
              <a:rPr lang="en-US" sz="2000" dirty="0" smtClean="0"/>
              <a:t> to </a:t>
            </a:r>
            <a:r>
              <a:rPr lang="en-US" sz="2000" dirty="0" err="1"/>
              <a:t>stdout</a:t>
            </a:r>
            <a:r>
              <a:rPr lang="en-US" sz="2000" dirty="0"/>
              <a:t> via the use </a:t>
            </a:r>
            <a:r>
              <a:rPr lang="en-US" sz="2000" dirty="0" smtClean="0"/>
              <a:t>of a multi-threaded </a:t>
            </a:r>
            <a:r>
              <a:rPr lang="en-US" sz="2000" dirty="0" err="1" smtClean="0"/>
              <a:t>ACE_Stream</a:t>
            </a:r>
            <a:r>
              <a:rPr lang="en-US" sz="2000" dirty="0" smtClean="0"/>
              <a:t> that implements a “bounded buffer” as follows</a:t>
            </a:r>
          </a:p>
          <a:p>
            <a:pPr marL="573088" indent="-350838" eaLnBrk="1" hangingPunct="1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An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active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Task</a:t>
            </a:r>
            <a:r>
              <a:rPr lang="en-US" sz="2000" baseline="-25000" dirty="0">
                <a:solidFill>
                  <a:schemeClr val="bg1">
                    <a:lumMod val="75000"/>
                  </a:schemeClr>
                </a:solidFill>
              </a:rPr>
              <a:t>1R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(producer)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reads data from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stdin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&amp; creates message</a:t>
            </a:r>
          </a:p>
          <a:p>
            <a:pPr marL="573088" indent="-350838" eaLnBrk="1" hangingPunct="1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sz="2000" dirty="0"/>
              <a:t>Task</a:t>
            </a:r>
            <a:r>
              <a:rPr lang="en-US" sz="2000" baseline="-25000" dirty="0"/>
              <a:t>1R </a:t>
            </a:r>
            <a:r>
              <a:rPr lang="en-US" sz="2000" dirty="0" smtClean="0"/>
              <a:t>passes the message to </a:t>
            </a:r>
            <a:r>
              <a:rPr lang="en-US" sz="2000" dirty="0"/>
              <a:t>it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another </a:t>
            </a:r>
            <a:r>
              <a:rPr lang="en-US" sz="2000" i="1" dirty="0"/>
              <a:t>active</a:t>
            </a:r>
            <a:r>
              <a:rPr lang="en-US" sz="2000" dirty="0"/>
              <a:t> </a:t>
            </a:r>
            <a:r>
              <a:rPr lang="en-US" sz="2000" dirty="0" smtClean="0"/>
              <a:t>Task</a:t>
            </a:r>
            <a:r>
              <a:rPr lang="en-US" sz="2000" baseline="-25000" dirty="0" smtClean="0"/>
              <a:t>2R </a:t>
            </a:r>
            <a:r>
              <a:rPr lang="en-US" sz="2000" dirty="0" smtClean="0"/>
              <a:t>(</a:t>
            </a:r>
            <a:r>
              <a:rPr lang="en-US" sz="2000" dirty="0"/>
              <a:t>consumer</a:t>
            </a:r>
            <a:r>
              <a:rPr lang="en-US" sz="2000" dirty="0" smtClean="0"/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6867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ACE Streams Example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 bwMode="auto">
          <a:xfrm>
            <a:off x="4758808" y="2160256"/>
            <a:ext cx="3162121" cy="89669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976179" y="2318111"/>
            <a:ext cx="1300645" cy="583091"/>
          </a:xfrm>
          <a:prstGeom prst="rect">
            <a:avLst/>
          </a:prstGeom>
          <a:solidFill>
            <a:srgbClr val="EFFD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402914" y="2316006"/>
            <a:ext cx="1300645" cy="583091"/>
          </a:xfrm>
          <a:prstGeom prst="rect">
            <a:avLst/>
          </a:prstGeom>
          <a:solidFill>
            <a:srgbClr val="EFFD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78326" y="1652284"/>
            <a:ext cx="206979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Consumer Module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58808" y="5272581"/>
            <a:ext cx="194155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Producer Module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778326" y="4191588"/>
            <a:ext cx="3162121" cy="89669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995697" y="4349442"/>
            <a:ext cx="1300645" cy="583093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422431" y="4347337"/>
            <a:ext cx="1300645" cy="583090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23126" y="4464620"/>
            <a:ext cx="85478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Task</a:t>
            </a:r>
            <a:r>
              <a:rPr lang="en-US" baseline="-25000" dirty="0">
                <a:latin typeface="Arial" pitchFamily="34" charset="0"/>
                <a:cs typeface="Arial" pitchFamily="34" charset="0"/>
              </a:rPr>
              <a:t>1</a:t>
            </a:r>
            <a:r>
              <a:rPr lang="en-US" baseline="-25000" dirty="0" smtClean="0">
                <a:latin typeface="Arial" pitchFamily="34" charset="0"/>
                <a:cs typeface="Arial" pitchFamily="34" charset="0"/>
              </a:rPr>
              <a:t>R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94757" y="3229210"/>
            <a:ext cx="542136" cy="3323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tIns="91440" rtlCol="0" anchor="ctr" anchorCtr="0">
            <a:spAutoFit/>
          </a:bodyPr>
          <a:lstStyle/>
          <a:p>
            <a:r>
              <a:rPr lang="en-US" sz="1400" dirty="0" smtClean="0"/>
              <a:t>MSG</a:t>
            </a:r>
            <a:endParaRPr lang="en-US" sz="1400" dirty="0"/>
          </a:p>
        </p:txBody>
      </p:sp>
      <p:cxnSp>
        <p:nvCxnSpPr>
          <p:cNvPr id="35" name="Straight Arrow Connector 34"/>
          <p:cNvCxnSpPr/>
          <p:nvPr/>
        </p:nvCxnSpPr>
        <p:spPr bwMode="auto">
          <a:xfrm flipH="1">
            <a:off x="7428176" y="2922735"/>
            <a:ext cx="1" cy="1424602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grpSp>
        <p:nvGrpSpPr>
          <p:cNvPr id="53" name="Group 52"/>
          <p:cNvGrpSpPr/>
          <p:nvPr/>
        </p:nvGrpSpPr>
        <p:grpSpPr>
          <a:xfrm>
            <a:off x="7248242" y="2446028"/>
            <a:ext cx="300243" cy="312737"/>
            <a:chOff x="8327572" y="4328206"/>
            <a:chExt cx="300243" cy="312737"/>
          </a:xfrm>
        </p:grpSpPr>
        <p:grpSp>
          <p:nvGrpSpPr>
            <p:cNvPr id="54" name="Group 53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56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5" name="Straight Arrow Connector 54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78" name="Group 77"/>
          <p:cNvGrpSpPr/>
          <p:nvPr/>
        </p:nvGrpSpPr>
        <p:grpSpPr>
          <a:xfrm>
            <a:off x="7320575" y="4449734"/>
            <a:ext cx="300243" cy="312737"/>
            <a:chOff x="8327572" y="4328206"/>
            <a:chExt cx="300243" cy="312737"/>
          </a:xfrm>
        </p:grpSpPr>
        <p:grpSp>
          <p:nvGrpSpPr>
            <p:cNvPr id="79" name="Group 78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81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0" name="Straight Arrow Connector 79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cxnSp>
        <p:nvCxnSpPr>
          <p:cNvPr id="85" name="Straight Arrow Connector 84"/>
          <p:cNvCxnSpPr/>
          <p:nvPr/>
        </p:nvCxnSpPr>
        <p:spPr bwMode="auto">
          <a:xfrm flipH="1">
            <a:off x="7428176" y="4932535"/>
            <a:ext cx="1" cy="704332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70" name="Rectangle 69"/>
          <p:cNvSpPr/>
          <p:nvPr/>
        </p:nvSpPr>
        <p:spPr>
          <a:xfrm>
            <a:off x="7568014" y="5466051"/>
            <a:ext cx="105670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1: read()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8059933" y="4266909"/>
            <a:ext cx="941283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2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: svc()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7568014" y="3713942"/>
            <a:ext cx="915635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3: put()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9" name="Group 88"/>
          <p:cNvGrpSpPr/>
          <p:nvPr/>
        </p:nvGrpSpPr>
        <p:grpSpPr>
          <a:xfrm flipH="1">
            <a:off x="6768762" y="2859034"/>
            <a:ext cx="70688" cy="355600"/>
            <a:chOff x="5783150" y="3284748"/>
            <a:chExt cx="70688" cy="355600"/>
          </a:xfrm>
        </p:grpSpPr>
        <p:sp>
          <p:nvSpPr>
            <p:cNvPr id="94" name="Oval 93"/>
            <p:cNvSpPr/>
            <p:nvPr/>
          </p:nvSpPr>
          <p:spPr bwMode="auto">
            <a:xfrm>
              <a:off x="5783150" y="3572969"/>
              <a:ext cx="70688" cy="67379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95" name="Straight Connector 94"/>
            <p:cNvCxnSpPr/>
            <p:nvPr/>
          </p:nvCxnSpPr>
          <p:spPr bwMode="auto">
            <a:xfrm>
              <a:off x="5815879" y="3284748"/>
              <a:ext cx="0" cy="286232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06" name="Freeform 1039"/>
          <p:cNvSpPr>
            <a:spLocks/>
          </p:cNvSpPr>
          <p:nvPr/>
        </p:nvSpPr>
        <p:spPr bwMode="auto">
          <a:xfrm>
            <a:off x="7707644" y="4437725"/>
            <a:ext cx="444500" cy="482600"/>
          </a:xfrm>
          <a:custGeom>
            <a:avLst/>
            <a:gdLst>
              <a:gd name="T0" fmla="*/ 0 w 280"/>
              <a:gd name="T1" fmla="*/ 2147483647 h 304"/>
              <a:gd name="T2" fmla="*/ 2147483647 w 280"/>
              <a:gd name="T3" fmla="*/ 2147483647 h 304"/>
              <a:gd name="T4" fmla="*/ 2147483647 w 280"/>
              <a:gd name="T5" fmla="*/ 2147483647 h 304"/>
              <a:gd name="T6" fmla="*/ 0 w 280"/>
              <a:gd name="T7" fmla="*/ 2147483647 h 304"/>
              <a:gd name="T8" fmla="*/ 0 60000 65536"/>
              <a:gd name="T9" fmla="*/ 0 60000 65536"/>
              <a:gd name="T10" fmla="*/ 0 60000 65536"/>
              <a:gd name="T11" fmla="*/ 0 60000 65536"/>
              <a:gd name="T12" fmla="*/ 0 w 280"/>
              <a:gd name="T13" fmla="*/ 0 h 304"/>
              <a:gd name="T14" fmla="*/ 280 w 280"/>
              <a:gd name="T15" fmla="*/ 304 h 3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0" h="304">
                <a:moveTo>
                  <a:pt x="0" y="40"/>
                </a:moveTo>
                <a:cubicBezTo>
                  <a:pt x="100" y="20"/>
                  <a:pt x="200" y="0"/>
                  <a:pt x="240" y="40"/>
                </a:cubicBezTo>
                <a:cubicBezTo>
                  <a:pt x="280" y="80"/>
                  <a:pt x="280" y="256"/>
                  <a:pt x="240" y="280"/>
                </a:cubicBezTo>
                <a:cubicBezTo>
                  <a:pt x="200" y="304"/>
                  <a:pt x="64" y="200"/>
                  <a:pt x="0" y="184"/>
                </a:cubicBezTo>
              </a:path>
            </a:pathLst>
          </a:custGeom>
          <a:noFill/>
          <a:ln w="19050" cap="sq">
            <a:solidFill>
              <a:schemeClr val="tx1"/>
            </a:solidFill>
            <a:round/>
            <a:headEnd type="none" w="med" len="med"/>
            <a:tailEnd type="arrow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Content Placeholder 2"/>
          <p:cNvSpPr>
            <a:spLocks noGrp="1"/>
          </p:cNvSpPr>
          <p:nvPr>
            <p:ph idx="1"/>
          </p:nvPr>
        </p:nvSpPr>
        <p:spPr>
          <a:xfrm>
            <a:off x="-1" y="990600"/>
            <a:ext cx="4760260" cy="5181600"/>
          </a:xfrm>
        </p:spPr>
        <p:txBody>
          <a:bodyPr/>
          <a:lstStyle/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Example program </a:t>
            </a:r>
            <a:r>
              <a:rPr lang="en-US" sz="2000" dirty="0"/>
              <a:t>copies </a:t>
            </a:r>
            <a:r>
              <a:rPr lang="en-US" sz="2000" dirty="0" err="1" smtClean="0"/>
              <a:t>stdin</a:t>
            </a:r>
            <a:r>
              <a:rPr lang="en-US" sz="2000" dirty="0" smtClean="0"/>
              <a:t> to </a:t>
            </a:r>
            <a:r>
              <a:rPr lang="en-US" sz="2000" dirty="0" err="1"/>
              <a:t>stdout</a:t>
            </a:r>
            <a:r>
              <a:rPr lang="en-US" sz="2000" dirty="0"/>
              <a:t> via the use </a:t>
            </a:r>
            <a:r>
              <a:rPr lang="en-US" sz="2000" dirty="0" smtClean="0"/>
              <a:t>of a multi-threaded </a:t>
            </a:r>
            <a:r>
              <a:rPr lang="en-US" sz="2000" dirty="0" err="1" smtClean="0"/>
              <a:t>ACE_Stream</a:t>
            </a:r>
            <a:r>
              <a:rPr lang="en-US" sz="2000" dirty="0" smtClean="0"/>
              <a:t> that implements a “bounded buffer” as follows</a:t>
            </a:r>
          </a:p>
          <a:p>
            <a:pPr marL="573088" indent="-350838" eaLnBrk="1" hangingPunct="1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An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active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Task</a:t>
            </a:r>
            <a:r>
              <a:rPr lang="en-US" sz="2000" baseline="-25000" dirty="0">
                <a:solidFill>
                  <a:schemeClr val="bg1">
                    <a:lumMod val="75000"/>
                  </a:schemeClr>
                </a:solidFill>
              </a:rPr>
              <a:t>1R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(producer)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reads data from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stdin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&amp; creates message</a:t>
            </a:r>
          </a:p>
          <a:p>
            <a:pPr marL="573088" indent="-350838" eaLnBrk="1" hangingPunct="1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Task</a:t>
            </a:r>
            <a:r>
              <a:rPr lang="en-US" sz="2000" baseline="-25000" dirty="0">
                <a:solidFill>
                  <a:schemeClr val="bg1">
                    <a:lumMod val="75000"/>
                  </a:schemeClr>
                </a:solidFill>
              </a:rPr>
              <a:t>1R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passes the message to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it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another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active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Task</a:t>
            </a:r>
            <a:r>
              <a:rPr lang="en-US" sz="2000" baseline="-25000" dirty="0" smtClean="0">
                <a:solidFill>
                  <a:schemeClr val="bg1">
                    <a:lumMod val="75000"/>
                  </a:schemeClr>
                </a:solidFill>
              </a:rPr>
              <a:t>2R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consumer)</a:t>
            </a:r>
          </a:p>
          <a:p>
            <a:pPr marL="573088" indent="-350838" eaLnBrk="1" hangingPunct="1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sz="2000" dirty="0"/>
              <a:t>Task</a:t>
            </a:r>
            <a:r>
              <a:rPr lang="en-US" sz="2000" baseline="-25000" dirty="0"/>
              <a:t>2R </a:t>
            </a:r>
            <a:r>
              <a:rPr lang="en-US" sz="2000" dirty="0" smtClean="0"/>
              <a:t>inserts the message into a </a:t>
            </a:r>
            <a:br>
              <a:rPr lang="en-US" sz="2000" dirty="0" smtClean="0"/>
            </a:br>
            <a:r>
              <a:rPr lang="en-US" sz="2000" dirty="0" smtClean="0"/>
              <a:t>queue</a:t>
            </a:r>
          </a:p>
        </p:txBody>
      </p:sp>
      <p:sp>
        <p:nvSpPr>
          <p:cNvPr id="46" name="Rectangle 45"/>
          <p:cNvSpPr/>
          <p:nvPr/>
        </p:nvSpPr>
        <p:spPr bwMode="auto">
          <a:xfrm>
            <a:off x="6432095" y="2643590"/>
            <a:ext cx="694028" cy="215444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latin typeface="Arial" charset="0"/>
              </a:rPr>
              <a:t>Q</a:t>
            </a: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ueue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376713" y="2307777"/>
            <a:ext cx="85478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Task</a:t>
            </a:r>
            <a:r>
              <a:rPr lang="en-US" baseline="-25000" dirty="0">
                <a:latin typeface="Arial" pitchFamily="34" charset="0"/>
                <a:cs typeface="Arial" pitchFamily="34" charset="0"/>
              </a:rPr>
              <a:t>2</a:t>
            </a:r>
            <a:r>
              <a:rPr lang="en-US" baseline="-25000" dirty="0" smtClean="0">
                <a:latin typeface="Arial" pitchFamily="34" charset="0"/>
                <a:cs typeface="Arial" pitchFamily="34" charset="0"/>
              </a:rPr>
              <a:t>R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93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ACE Streams Example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 bwMode="auto">
          <a:xfrm>
            <a:off x="4758808" y="2160256"/>
            <a:ext cx="3162121" cy="89669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976179" y="2318111"/>
            <a:ext cx="1300645" cy="583091"/>
          </a:xfrm>
          <a:prstGeom prst="rect">
            <a:avLst/>
          </a:prstGeom>
          <a:solidFill>
            <a:srgbClr val="EFFD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402914" y="2316006"/>
            <a:ext cx="1300645" cy="583091"/>
          </a:xfrm>
          <a:prstGeom prst="rect">
            <a:avLst/>
          </a:prstGeom>
          <a:solidFill>
            <a:srgbClr val="EFFD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78326" y="1652284"/>
            <a:ext cx="206979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Consumer Module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58808" y="5272581"/>
            <a:ext cx="194155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Producer Module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778326" y="4191588"/>
            <a:ext cx="3162121" cy="89669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995697" y="4349442"/>
            <a:ext cx="1300645" cy="583093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422431" y="4347337"/>
            <a:ext cx="1300645" cy="583090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23126" y="4464620"/>
            <a:ext cx="85478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Task</a:t>
            </a:r>
            <a:r>
              <a:rPr lang="en-US" baseline="-25000" dirty="0">
                <a:latin typeface="Arial" pitchFamily="34" charset="0"/>
                <a:cs typeface="Arial" pitchFamily="34" charset="0"/>
              </a:rPr>
              <a:t>1</a:t>
            </a:r>
            <a:r>
              <a:rPr lang="en-US" baseline="-25000" dirty="0" smtClean="0">
                <a:latin typeface="Arial" pitchFamily="34" charset="0"/>
                <a:cs typeface="Arial" pitchFamily="34" charset="0"/>
              </a:rPr>
              <a:t>R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 bwMode="auto">
          <a:xfrm flipH="1">
            <a:off x="7428176" y="2922735"/>
            <a:ext cx="1" cy="1424602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grpSp>
        <p:nvGrpSpPr>
          <p:cNvPr id="53" name="Group 52"/>
          <p:cNvGrpSpPr/>
          <p:nvPr/>
        </p:nvGrpSpPr>
        <p:grpSpPr>
          <a:xfrm>
            <a:off x="7248242" y="2446028"/>
            <a:ext cx="300243" cy="312737"/>
            <a:chOff x="8327572" y="4328206"/>
            <a:chExt cx="300243" cy="312737"/>
          </a:xfrm>
        </p:grpSpPr>
        <p:grpSp>
          <p:nvGrpSpPr>
            <p:cNvPr id="54" name="Group 53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56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5" name="Straight Arrow Connector 54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78" name="Group 77"/>
          <p:cNvGrpSpPr/>
          <p:nvPr/>
        </p:nvGrpSpPr>
        <p:grpSpPr>
          <a:xfrm>
            <a:off x="7320575" y="4449734"/>
            <a:ext cx="300243" cy="312737"/>
            <a:chOff x="8327572" y="4328206"/>
            <a:chExt cx="300243" cy="312737"/>
          </a:xfrm>
        </p:grpSpPr>
        <p:grpSp>
          <p:nvGrpSpPr>
            <p:cNvPr id="79" name="Group 78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81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0" name="Straight Arrow Connector 79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cxnSp>
        <p:nvCxnSpPr>
          <p:cNvPr id="85" name="Straight Arrow Connector 84"/>
          <p:cNvCxnSpPr/>
          <p:nvPr/>
        </p:nvCxnSpPr>
        <p:spPr bwMode="auto">
          <a:xfrm flipH="1">
            <a:off x="7428176" y="4932535"/>
            <a:ext cx="1" cy="704332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70" name="Rectangle 69"/>
          <p:cNvSpPr/>
          <p:nvPr/>
        </p:nvSpPr>
        <p:spPr>
          <a:xfrm>
            <a:off x="7568014" y="5466051"/>
            <a:ext cx="105670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1: read()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8059933" y="4266909"/>
            <a:ext cx="941283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2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: svc()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7568014" y="3713942"/>
            <a:ext cx="915635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3: put()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8059933" y="2253811"/>
            <a:ext cx="941283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4: svc()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7568014" y="1295668"/>
            <a:ext cx="1082348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5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: write()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3" name="Straight Arrow Connector 92"/>
          <p:cNvCxnSpPr/>
          <p:nvPr/>
        </p:nvCxnSpPr>
        <p:spPr bwMode="auto">
          <a:xfrm flipH="1">
            <a:off x="7428176" y="1606033"/>
            <a:ext cx="1" cy="704332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101" name="TextBox 100"/>
          <p:cNvSpPr txBox="1"/>
          <p:nvPr/>
        </p:nvSpPr>
        <p:spPr>
          <a:xfrm>
            <a:off x="7762365" y="1661517"/>
            <a:ext cx="542136" cy="3323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tIns="91440" rtlCol="0" anchor="ctr" anchorCtr="0">
            <a:spAutoFit/>
          </a:bodyPr>
          <a:lstStyle/>
          <a:p>
            <a:r>
              <a:rPr lang="en-US" sz="1400" dirty="0" smtClean="0"/>
              <a:t>MSG</a:t>
            </a:r>
            <a:endParaRPr lang="en-US" sz="1400" dirty="0"/>
          </a:p>
        </p:txBody>
      </p:sp>
      <p:grpSp>
        <p:nvGrpSpPr>
          <p:cNvPr id="102" name="Group 101"/>
          <p:cNvGrpSpPr/>
          <p:nvPr/>
        </p:nvGrpSpPr>
        <p:grpSpPr>
          <a:xfrm rot="5400000">
            <a:off x="7543737" y="1649916"/>
            <a:ext cx="70688" cy="355600"/>
            <a:chOff x="5783150" y="3284748"/>
            <a:chExt cx="70688" cy="355600"/>
          </a:xfrm>
        </p:grpSpPr>
        <p:sp>
          <p:nvSpPr>
            <p:cNvPr id="103" name="Oval 102"/>
            <p:cNvSpPr/>
            <p:nvPr/>
          </p:nvSpPr>
          <p:spPr bwMode="auto">
            <a:xfrm>
              <a:off x="5783150" y="3572969"/>
              <a:ext cx="70688" cy="67379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04" name="Straight Connector 103"/>
            <p:cNvCxnSpPr/>
            <p:nvPr/>
          </p:nvCxnSpPr>
          <p:spPr bwMode="auto">
            <a:xfrm>
              <a:off x="5824844" y="3284748"/>
              <a:ext cx="0" cy="286232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05" name="Freeform 1039"/>
          <p:cNvSpPr>
            <a:spLocks/>
          </p:cNvSpPr>
          <p:nvPr/>
        </p:nvSpPr>
        <p:spPr bwMode="auto">
          <a:xfrm>
            <a:off x="7698679" y="2375416"/>
            <a:ext cx="444500" cy="482600"/>
          </a:xfrm>
          <a:custGeom>
            <a:avLst/>
            <a:gdLst>
              <a:gd name="T0" fmla="*/ 0 w 280"/>
              <a:gd name="T1" fmla="*/ 2147483647 h 304"/>
              <a:gd name="T2" fmla="*/ 2147483647 w 280"/>
              <a:gd name="T3" fmla="*/ 2147483647 h 304"/>
              <a:gd name="T4" fmla="*/ 2147483647 w 280"/>
              <a:gd name="T5" fmla="*/ 2147483647 h 304"/>
              <a:gd name="T6" fmla="*/ 0 w 280"/>
              <a:gd name="T7" fmla="*/ 2147483647 h 304"/>
              <a:gd name="T8" fmla="*/ 0 60000 65536"/>
              <a:gd name="T9" fmla="*/ 0 60000 65536"/>
              <a:gd name="T10" fmla="*/ 0 60000 65536"/>
              <a:gd name="T11" fmla="*/ 0 60000 65536"/>
              <a:gd name="T12" fmla="*/ 0 w 280"/>
              <a:gd name="T13" fmla="*/ 0 h 304"/>
              <a:gd name="T14" fmla="*/ 280 w 280"/>
              <a:gd name="T15" fmla="*/ 304 h 3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0" h="304">
                <a:moveTo>
                  <a:pt x="0" y="40"/>
                </a:moveTo>
                <a:cubicBezTo>
                  <a:pt x="100" y="20"/>
                  <a:pt x="200" y="0"/>
                  <a:pt x="240" y="40"/>
                </a:cubicBezTo>
                <a:cubicBezTo>
                  <a:pt x="280" y="80"/>
                  <a:pt x="280" y="256"/>
                  <a:pt x="240" y="280"/>
                </a:cubicBezTo>
                <a:cubicBezTo>
                  <a:pt x="200" y="304"/>
                  <a:pt x="64" y="200"/>
                  <a:pt x="0" y="184"/>
                </a:cubicBezTo>
              </a:path>
            </a:pathLst>
          </a:custGeom>
          <a:noFill/>
          <a:ln w="19050" cap="sq">
            <a:solidFill>
              <a:schemeClr val="tx1"/>
            </a:solidFill>
            <a:round/>
            <a:headEnd type="none" w="med" len="med"/>
            <a:tailEnd type="arrow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Freeform 1039"/>
          <p:cNvSpPr>
            <a:spLocks/>
          </p:cNvSpPr>
          <p:nvPr/>
        </p:nvSpPr>
        <p:spPr bwMode="auto">
          <a:xfrm>
            <a:off x="7707644" y="4437725"/>
            <a:ext cx="444500" cy="482600"/>
          </a:xfrm>
          <a:custGeom>
            <a:avLst/>
            <a:gdLst>
              <a:gd name="T0" fmla="*/ 0 w 280"/>
              <a:gd name="T1" fmla="*/ 2147483647 h 304"/>
              <a:gd name="T2" fmla="*/ 2147483647 w 280"/>
              <a:gd name="T3" fmla="*/ 2147483647 h 304"/>
              <a:gd name="T4" fmla="*/ 2147483647 w 280"/>
              <a:gd name="T5" fmla="*/ 2147483647 h 304"/>
              <a:gd name="T6" fmla="*/ 0 w 280"/>
              <a:gd name="T7" fmla="*/ 2147483647 h 304"/>
              <a:gd name="T8" fmla="*/ 0 60000 65536"/>
              <a:gd name="T9" fmla="*/ 0 60000 65536"/>
              <a:gd name="T10" fmla="*/ 0 60000 65536"/>
              <a:gd name="T11" fmla="*/ 0 60000 65536"/>
              <a:gd name="T12" fmla="*/ 0 w 280"/>
              <a:gd name="T13" fmla="*/ 0 h 304"/>
              <a:gd name="T14" fmla="*/ 280 w 280"/>
              <a:gd name="T15" fmla="*/ 304 h 3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0" h="304">
                <a:moveTo>
                  <a:pt x="0" y="40"/>
                </a:moveTo>
                <a:cubicBezTo>
                  <a:pt x="100" y="20"/>
                  <a:pt x="200" y="0"/>
                  <a:pt x="240" y="40"/>
                </a:cubicBezTo>
                <a:cubicBezTo>
                  <a:pt x="280" y="80"/>
                  <a:pt x="280" y="256"/>
                  <a:pt x="240" y="280"/>
                </a:cubicBezTo>
                <a:cubicBezTo>
                  <a:pt x="200" y="304"/>
                  <a:pt x="64" y="200"/>
                  <a:pt x="0" y="184"/>
                </a:cubicBezTo>
              </a:path>
            </a:pathLst>
          </a:custGeom>
          <a:noFill/>
          <a:ln w="19050" cap="sq">
            <a:solidFill>
              <a:schemeClr val="tx1"/>
            </a:solidFill>
            <a:round/>
            <a:headEnd type="none" w="med" len="med"/>
            <a:tailEnd type="arrow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Content Placeholder 2"/>
          <p:cNvSpPr>
            <a:spLocks noGrp="1"/>
          </p:cNvSpPr>
          <p:nvPr>
            <p:ph idx="1"/>
          </p:nvPr>
        </p:nvSpPr>
        <p:spPr>
          <a:xfrm>
            <a:off x="-1" y="990600"/>
            <a:ext cx="4688677" cy="5181600"/>
          </a:xfrm>
        </p:spPr>
        <p:txBody>
          <a:bodyPr/>
          <a:lstStyle/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Example program </a:t>
            </a:r>
            <a:r>
              <a:rPr lang="en-US" sz="2000" dirty="0"/>
              <a:t>copies </a:t>
            </a:r>
            <a:r>
              <a:rPr lang="en-US" sz="2000" dirty="0" err="1" smtClean="0"/>
              <a:t>stdin</a:t>
            </a:r>
            <a:r>
              <a:rPr lang="en-US" sz="2000" dirty="0" smtClean="0"/>
              <a:t> to </a:t>
            </a:r>
            <a:r>
              <a:rPr lang="en-US" sz="2000" dirty="0" err="1"/>
              <a:t>stdout</a:t>
            </a:r>
            <a:r>
              <a:rPr lang="en-US" sz="2000" dirty="0"/>
              <a:t> via the use </a:t>
            </a:r>
            <a:r>
              <a:rPr lang="en-US" sz="2000" dirty="0" smtClean="0"/>
              <a:t>of a multi-threaded </a:t>
            </a:r>
            <a:r>
              <a:rPr lang="en-US" sz="2000" dirty="0" err="1" smtClean="0"/>
              <a:t>ACE_Stream</a:t>
            </a:r>
            <a:r>
              <a:rPr lang="en-US" sz="2000" dirty="0" smtClean="0"/>
              <a:t> that implements a “bounded buffer” as follows</a:t>
            </a:r>
          </a:p>
          <a:p>
            <a:pPr marL="573088" indent="-350838" eaLnBrk="1" hangingPunct="1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An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active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Task</a:t>
            </a:r>
            <a:r>
              <a:rPr lang="en-US" sz="2000" baseline="-25000" dirty="0">
                <a:solidFill>
                  <a:schemeClr val="bg1">
                    <a:lumMod val="75000"/>
                  </a:schemeClr>
                </a:solidFill>
              </a:rPr>
              <a:t>1R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(producer)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reads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data from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stdin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&amp; creates message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573088" indent="-350838" eaLnBrk="1" hangingPunct="1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Task</a:t>
            </a:r>
            <a:r>
              <a:rPr lang="en-US" sz="2000" baseline="-25000" dirty="0">
                <a:solidFill>
                  <a:schemeClr val="bg1">
                    <a:lumMod val="75000"/>
                  </a:schemeClr>
                </a:solidFill>
              </a:rPr>
              <a:t>1R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passes the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message to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it another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active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Task</a:t>
            </a:r>
            <a:r>
              <a:rPr lang="en-US" sz="2000" baseline="-25000" dirty="0">
                <a:solidFill>
                  <a:schemeClr val="bg1">
                    <a:lumMod val="75000"/>
                  </a:schemeClr>
                </a:solidFill>
              </a:rPr>
              <a:t>2R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(consumer)</a:t>
            </a:r>
          </a:p>
          <a:p>
            <a:pPr marL="573088" indent="-350838" eaLnBrk="1" hangingPunct="1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Task</a:t>
            </a:r>
            <a:r>
              <a:rPr lang="en-US" sz="2000" baseline="-25000" dirty="0">
                <a:solidFill>
                  <a:schemeClr val="bg1">
                    <a:lumMod val="75000"/>
                  </a:schemeClr>
                </a:solidFill>
              </a:rPr>
              <a:t>2R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inserts the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message into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 queue</a:t>
            </a:r>
          </a:p>
          <a:p>
            <a:pPr marL="573088" indent="-350838" eaLnBrk="1" hangingPunct="1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sz="2000" dirty="0" smtClean="0"/>
              <a:t>Task</a:t>
            </a:r>
            <a:r>
              <a:rPr lang="en-US" sz="2000" baseline="-25000" dirty="0" smtClean="0"/>
              <a:t>2R </a:t>
            </a:r>
            <a:r>
              <a:rPr lang="en-US" sz="2000" dirty="0" smtClean="0"/>
              <a:t>removes the message from </a:t>
            </a:r>
            <a:br>
              <a:rPr lang="en-US" sz="2000" dirty="0" smtClean="0"/>
            </a:br>
            <a:r>
              <a:rPr lang="en-US" sz="2000" dirty="0" smtClean="0"/>
              <a:t>the queue &amp; writes it to </a:t>
            </a:r>
            <a:r>
              <a:rPr lang="en-US" sz="2000" dirty="0" err="1" smtClean="0"/>
              <a:t>stdout</a:t>
            </a:r>
            <a:endParaRPr lang="en-US" sz="2000" dirty="0" smtClean="0"/>
          </a:p>
        </p:txBody>
      </p:sp>
      <p:sp>
        <p:nvSpPr>
          <p:cNvPr id="61" name="Rectangle 60"/>
          <p:cNvSpPr/>
          <p:nvPr/>
        </p:nvSpPr>
        <p:spPr bwMode="auto">
          <a:xfrm>
            <a:off x="6432095" y="2643590"/>
            <a:ext cx="694028" cy="215444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latin typeface="Arial" charset="0"/>
              </a:rPr>
              <a:t>Q</a:t>
            </a: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ueue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376713" y="2307777"/>
            <a:ext cx="85478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Task</a:t>
            </a:r>
            <a:r>
              <a:rPr lang="en-US" baseline="-25000" dirty="0">
                <a:latin typeface="Arial" pitchFamily="34" charset="0"/>
                <a:cs typeface="Arial" pitchFamily="34" charset="0"/>
              </a:rPr>
              <a:t>2</a:t>
            </a:r>
            <a:r>
              <a:rPr lang="en-US" baseline="-25000" dirty="0" smtClean="0">
                <a:latin typeface="Arial" pitchFamily="34" charset="0"/>
                <a:cs typeface="Arial" pitchFamily="34" charset="0"/>
              </a:rPr>
              <a:t>R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31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3"/>
          <p:cNvSpPr>
            <a:spLocks noChangeArrowheads="1"/>
          </p:cNvSpPr>
          <p:nvPr/>
        </p:nvSpPr>
        <p:spPr bwMode="auto">
          <a:xfrm>
            <a:off x="-1" y="1076324"/>
            <a:ext cx="9105901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31775"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231775" algn="l"/>
              </a:tabLst>
            </a:pPr>
            <a:r>
              <a:rPr lang="en-US" sz="2000" b="1" dirty="0"/>
              <a:t>Scope </a:t>
            </a:r>
            <a:r>
              <a:rPr lang="en-US" sz="2000" dirty="0"/>
              <a:t>defines </a:t>
            </a:r>
            <a:r>
              <a:rPr lang="en-US" sz="2000" dirty="0" smtClean="0"/>
              <a:t>the domain </a:t>
            </a:r>
            <a:br>
              <a:rPr lang="en-US" sz="2000" dirty="0" smtClean="0"/>
            </a:br>
            <a:r>
              <a:rPr lang="en-US" sz="2000" dirty="0" smtClean="0"/>
              <a:t>&amp; context of</a:t>
            </a:r>
            <a:r>
              <a:rPr lang="en-US" sz="2000" dirty="0"/>
              <a:t> </a:t>
            </a:r>
            <a:r>
              <a:rPr lang="en-US" sz="2000" dirty="0" smtClean="0"/>
              <a:t>Android &amp; its</a:t>
            </a:r>
            <a:br>
              <a:rPr lang="en-US" sz="2000" dirty="0" smtClean="0"/>
            </a:br>
            <a:r>
              <a:rPr lang="en-US" sz="2000" dirty="0" smtClean="0"/>
              <a:t>various frameworks &amp;</a:t>
            </a:r>
            <a:br>
              <a:rPr lang="en-US" sz="2000" dirty="0" smtClean="0"/>
            </a:br>
            <a:r>
              <a:rPr lang="en-US" sz="2000" dirty="0" smtClean="0"/>
              <a:t>components</a:t>
            </a:r>
          </a:p>
          <a:p>
            <a:pPr marL="231775"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231775" algn="l"/>
              </a:tabLst>
            </a:pPr>
            <a:r>
              <a:rPr lang="en-US" sz="2000" dirty="0"/>
              <a:t>e</a:t>
            </a:r>
            <a:r>
              <a:rPr lang="en-US" sz="2000" dirty="0" smtClean="0"/>
              <a:t>.g.,</a:t>
            </a:r>
          </a:p>
          <a:p>
            <a:pPr marL="460375"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231775" algn="l"/>
              </a:tabLst>
            </a:pPr>
            <a:r>
              <a:rPr lang="en-US" sz="2000" dirty="0" smtClean="0"/>
              <a:t>Resource-constrained </a:t>
            </a:r>
            <a:br>
              <a:rPr lang="en-US" sz="2000" dirty="0" smtClean="0"/>
            </a:br>
            <a:r>
              <a:rPr lang="en-US" sz="2000" dirty="0" smtClean="0"/>
              <a:t>mobile devices</a:t>
            </a:r>
          </a:p>
          <a:p>
            <a:pPr marL="688975" lvl="2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231775" algn="l"/>
              </a:tabLst>
            </a:pPr>
            <a:r>
              <a:rPr lang="en-US" sz="2000" dirty="0" smtClean="0"/>
              <a:t>e.g., limited power, </a:t>
            </a:r>
            <a:br>
              <a:rPr lang="en-US" sz="2000" dirty="0" smtClean="0"/>
            </a:br>
            <a:r>
              <a:rPr lang="en-US" sz="2000" dirty="0" smtClean="0"/>
              <a:t>memory, processors, </a:t>
            </a:r>
            <a:br>
              <a:rPr lang="en-US" sz="2000" dirty="0" smtClean="0"/>
            </a:br>
            <a:r>
              <a:rPr lang="en-US" sz="2000" dirty="0" smtClean="0"/>
              <a:t>network, &amp; price </a:t>
            </a:r>
            <a:br>
              <a:rPr lang="en-US" sz="2000" dirty="0" smtClean="0"/>
            </a:br>
            <a:r>
              <a:rPr lang="en-US" sz="2000" dirty="0" smtClean="0"/>
              <a:t>points</a:t>
            </a:r>
          </a:p>
        </p:txBody>
      </p:sp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>
          <a:xfrm>
            <a:off x="84220" y="530488"/>
            <a:ext cx="8985583" cy="371475"/>
          </a:xfrm>
        </p:spPr>
        <p:txBody>
          <a:bodyPr/>
          <a:lstStyle/>
          <a:p>
            <a:pPr eaLnBrk="1" hangingPunct="1"/>
            <a:r>
              <a:rPr lang="en-US" sz="3200" dirty="0" smtClean="0"/>
              <a:t>Applying SCV to Android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972" y="1098550"/>
            <a:ext cx="5906741" cy="385482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ACE Streams Example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 bwMode="auto">
          <a:xfrm>
            <a:off x="4758808" y="2160256"/>
            <a:ext cx="3162121" cy="89669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976179" y="2318111"/>
            <a:ext cx="1300645" cy="583091"/>
          </a:xfrm>
          <a:prstGeom prst="rect">
            <a:avLst/>
          </a:prstGeom>
          <a:solidFill>
            <a:srgbClr val="EFFD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402914" y="2316006"/>
            <a:ext cx="1300645" cy="583091"/>
          </a:xfrm>
          <a:prstGeom prst="rect">
            <a:avLst/>
          </a:prstGeom>
          <a:solidFill>
            <a:srgbClr val="EFFD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78326" y="1652284"/>
            <a:ext cx="206979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Consumer Module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58808" y="5272581"/>
            <a:ext cx="194155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Producer Module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778326" y="4191588"/>
            <a:ext cx="3162121" cy="89669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995697" y="4349442"/>
            <a:ext cx="1300645" cy="583093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422431" y="4347337"/>
            <a:ext cx="1300645" cy="583090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23126" y="4464620"/>
            <a:ext cx="85478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Task</a:t>
            </a:r>
            <a:r>
              <a:rPr lang="en-US" baseline="-25000" dirty="0">
                <a:latin typeface="Arial" pitchFamily="34" charset="0"/>
                <a:cs typeface="Arial" pitchFamily="34" charset="0"/>
              </a:rPr>
              <a:t>1</a:t>
            </a:r>
            <a:r>
              <a:rPr lang="en-US" baseline="-25000" dirty="0" smtClean="0">
                <a:latin typeface="Arial" pitchFamily="34" charset="0"/>
                <a:cs typeface="Arial" pitchFamily="34" charset="0"/>
              </a:rPr>
              <a:t>R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 bwMode="auto">
          <a:xfrm flipH="1">
            <a:off x="7428176" y="2922735"/>
            <a:ext cx="1" cy="1424602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grpSp>
        <p:nvGrpSpPr>
          <p:cNvPr id="53" name="Group 52"/>
          <p:cNvGrpSpPr/>
          <p:nvPr/>
        </p:nvGrpSpPr>
        <p:grpSpPr>
          <a:xfrm>
            <a:off x="7248242" y="2446028"/>
            <a:ext cx="300243" cy="312737"/>
            <a:chOff x="8327572" y="4328206"/>
            <a:chExt cx="300243" cy="312737"/>
          </a:xfrm>
        </p:grpSpPr>
        <p:grpSp>
          <p:nvGrpSpPr>
            <p:cNvPr id="54" name="Group 53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56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5" name="Straight Arrow Connector 54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cxnSp>
        <p:nvCxnSpPr>
          <p:cNvPr id="67" name="Straight Connector 66"/>
          <p:cNvCxnSpPr/>
          <p:nvPr/>
        </p:nvCxnSpPr>
        <p:spPr bwMode="auto">
          <a:xfrm>
            <a:off x="4995697" y="2318111"/>
            <a:ext cx="1300645" cy="580986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9" name="Straight Connector 68"/>
          <p:cNvCxnSpPr/>
          <p:nvPr/>
        </p:nvCxnSpPr>
        <p:spPr bwMode="auto">
          <a:xfrm flipV="1">
            <a:off x="4976179" y="2318111"/>
            <a:ext cx="1288979" cy="583091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Straight Connector 70"/>
          <p:cNvCxnSpPr/>
          <p:nvPr/>
        </p:nvCxnSpPr>
        <p:spPr bwMode="auto">
          <a:xfrm>
            <a:off x="5005448" y="4349442"/>
            <a:ext cx="1300645" cy="580986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71"/>
          <p:cNvCxnSpPr/>
          <p:nvPr/>
        </p:nvCxnSpPr>
        <p:spPr bwMode="auto">
          <a:xfrm flipV="1">
            <a:off x="4985930" y="4349442"/>
            <a:ext cx="1288979" cy="583091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7" name="Rectangle 76"/>
          <p:cNvSpPr/>
          <p:nvPr/>
        </p:nvSpPr>
        <p:spPr>
          <a:xfrm>
            <a:off x="854150" y="6433209"/>
            <a:ext cx="7214081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This is an example of a </a:t>
            </a:r>
            <a:r>
              <a:rPr lang="en-US" sz="2000" b="1" dirty="0" smtClean="0"/>
              <a:t>Task-based </a:t>
            </a:r>
            <a:r>
              <a:rPr lang="en-US" sz="2000" dirty="0" smtClean="0"/>
              <a:t>concurrency architecture</a:t>
            </a:r>
            <a:endParaRPr lang="en-US" sz="2000" dirty="0"/>
          </a:p>
        </p:txBody>
      </p:sp>
      <p:grpSp>
        <p:nvGrpSpPr>
          <p:cNvPr id="78" name="Group 77"/>
          <p:cNvGrpSpPr/>
          <p:nvPr/>
        </p:nvGrpSpPr>
        <p:grpSpPr>
          <a:xfrm>
            <a:off x="7320575" y="4449734"/>
            <a:ext cx="300243" cy="312737"/>
            <a:chOff x="8327572" y="4328206"/>
            <a:chExt cx="300243" cy="312737"/>
          </a:xfrm>
        </p:grpSpPr>
        <p:grpSp>
          <p:nvGrpSpPr>
            <p:cNvPr id="79" name="Group 78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81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0" name="Straight Arrow Connector 79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cxnSp>
        <p:nvCxnSpPr>
          <p:cNvPr id="85" name="Straight Arrow Connector 84"/>
          <p:cNvCxnSpPr/>
          <p:nvPr/>
        </p:nvCxnSpPr>
        <p:spPr bwMode="auto">
          <a:xfrm flipH="1">
            <a:off x="7428176" y="4932535"/>
            <a:ext cx="1" cy="704332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70" name="Rectangle 69"/>
          <p:cNvSpPr/>
          <p:nvPr/>
        </p:nvSpPr>
        <p:spPr>
          <a:xfrm>
            <a:off x="7568014" y="5466051"/>
            <a:ext cx="105670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1: read()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8059933" y="4266909"/>
            <a:ext cx="941283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2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: svc()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7568014" y="3713942"/>
            <a:ext cx="915635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3: put()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8059933" y="2253811"/>
            <a:ext cx="941283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4: svc()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7568014" y="1295668"/>
            <a:ext cx="1082348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5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: write()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3" name="Straight Arrow Connector 92"/>
          <p:cNvCxnSpPr/>
          <p:nvPr/>
        </p:nvCxnSpPr>
        <p:spPr bwMode="auto">
          <a:xfrm flipH="1">
            <a:off x="7428176" y="1606033"/>
            <a:ext cx="1" cy="704332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105" name="Freeform 1039"/>
          <p:cNvSpPr>
            <a:spLocks/>
          </p:cNvSpPr>
          <p:nvPr/>
        </p:nvSpPr>
        <p:spPr bwMode="auto">
          <a:xfrm>
            <a:off x="7698679" y="2375416"/>
            <a:ext cx="444500" cy="482600"/>
          </a:xfrm>
          <a:custGeom>
            <a:avLst/>
            <a:gdLst>
              <a:gd name="T0" fmla="*/ 0 w 280"/>
              <a:gd name="T1" fmla="*/ 2147483647 h 304"/>
              <a:gd name="T2" fmla="*/ 2147483647 w 280"/>
              <a:gd name="T3" fmla="*/ 2147483647 h 304"/>
              <a:gd name="T4" fmla="*/ 2147483647 w 280"/>
              <a:gd name="T5" fmla="*/ 2147483647 h 304"/>
              <a:gd name="T6" fmla="*/ 0 w 280"/>
              <a:gd name="T7" fmla="*/ 2147483647 h 304"/>
              <a:gd name="T8" fmla="*/ 0 60000 65536"/>
              <a:gd name="T9" fmla="*/ 0 60000 65536"/>
              <a:gd name="T10" fmla="*/ 0 60000 65536"/>
              <a:gd name="T11" fmla="*/ 0 60000 65536"/>
              <a:gd name="T12" fmla="*/ 0 w 280"/>
              <a:gd name="T13" fmla="*/ 0 h 304"/>
              <a:gd name="T14" fmla="*/ 280 w 280"/>
              <a:gd name="T15" fmla="*/ 304 h 3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0" h="304">
                <a:moveTo>
                  <a:pt x="0" y="40"/>
                </a:moveTo>
                <a:cubicBezTo>
                  <a:pt x="100" y="20"/>
                  <a:pt x="200" y="0"/>
                  <a:pt x="240" y="40"/>
                </a:cubicBezTo>
                <a:cubicBezTo>
                  <a:pt x="280" y="80"/>
                  <a:pt x="280" y="256"/>
                  <a:pt x="240" y="280"/>
                </a:cubicBezTo>
                <a:cubicBezTo>
                  <a:pt x="200" y="304"/>
                  <a:pt x="64" y="200"/>
                  <a:pt x="0" y="184"/>
                </a:cubicBezTo>
              </a:path>
            </a:pathLst>
          </a:custGeom>
          <a:noFill/>
          <a:ln w="19050" cap="sq">
            <a:solidFill>
              <a:schemeClr val="tx1"/>
            </a:solidFill>
            <a:round/>
            <a:headEnd type="none" w="med" len="med"/>
            <a:tailEnd type="arrow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Freeform 1039"/>
          <p:cNvSpPr>
            <a:spLocks/>
          </p:cNvSpPr>
          <p:nvPr/>
        </p:nvSpPr>
        <p:spPr bwMode="auto">
          <a:xfrm>
            <a:off x="7707644" y="4437725"/>
            <a:ext cx="444500" cy="482600"/>
          </a:xfrm>
          <a:custGeom>
            <a:avLst/>
            <a:gdLst>
              <a:gd name="T0" fmla="*/ 0 w 280"/>
              <a:gd name="T1" fmla="*/ 2147483647 h 304"/>
              <a:gd name="T2" fmla="*/ 2147483647 w 280"/>
              <a:gd name="T3" fmla="*/ 2147483647 h 304"/>
              <a:gd name="T4" fmla="*/ 2147483647 w 280"/>
              <a:gd name="T5" fmla="*/ 2147483647 h 304"/>
              <a:gd name="T6" fmla="*/ 0 w 280"/>
              <a:gd name="T7" fmla="*/ 2147483647 h 304"/>
              <a:gd name="T8" fmla="*/ 0 60000 65536"/>
              <a:gd name="T9" fmla="*/ 0 60000 65536"/>
              <a:gd name="T10" fmla="*/ 0 60000 65536"/>
              <a:gd name="T11" fmla="*/ 0 60000 65536"/>
              <a:gd name="T12" fmla="*/ 0 w 280"/>
              <a:gd name="T13" fmla="*/ 0 h 304"/>
              <a:gd name="T14" fmla="*/ 280 w 280"/>
              <a:gd name="T15" fmla="*/ 304 h 3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0" h="304">
                <a:moveTo>
                  <a:pt x="0" y="40"/>
                </a:moveTo>
                <a:cubicBezTo>
                  <a:pt x="100" y="20"/>
                  <a:pt x="200" y="0"/>
                  <a:pt x="240" y="40"/>
                </a:cubicBezTo>
                <a:cubicBezTo>
                  <a:pt x="280" y="80"/>
                  <a:pt x="280" y="256"/>
                  <a:pt x="240" y="280"/>
                </a:cubicBezTo>
                <a:cubicBezTo>
                  <a:pt x="200" y="304"/>
                  <a:pt x="64" y="200"/>
                  <a:pt x="0" y="184"/>
                </a:cubicBezTo>
              </a:path>
            </a:pathLst>
          </a:custGeom>
          <a:noFill/>
          <a:ln w="19050" cap="sq">
            <a:solidFill>
              <a:schemeClr val="tx1"/>
            </a:solidFill>
            <a:round/>
            <a:headEnd type="none" w="med" len="med"/>
            <a:tailEnd type="arrow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Content Placeholder 2"/>
          <p:cNvSpPr>
            <a:spLocks noGrp="1"/>
          </p:cNvSpPr>
          <p:nvPr>
            <p:ph idx="1"/>
          </p:nvPr>
        </p:nvSpPr>
        <p:spPr>
          <a:xfrm>
            <a:off x="-1" y="990600"/>
            <a:ext cx="4814048" cy="5181600"/>
          </a:xfrm>
        </p:spPr>
        <p:txBody>
          <a:bodyPr/>
          <a:lstStyle/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Example program </a:t>
            </a:r>
            <a:r>
              <a:rPr lang="en-US" sz="2000" dirty="0"/>
              <a:t>copies </a:t>
            </a:r>
            <a:r>
              <a:rPr lang="en-US" sz="2000" dirty="0" err="1" smtClean="0"/>
              <a:t>stdin</a:t>
            </a:r>
            <a:r>
              <a:rPr lang="en-US" sz="2000" dirty="0" smtClean="0"/>
              <a:t> to </a:t>
            </a:r>
            <a:r>
              <a:rPr lang="en-US" sz="2000" dirty="0" err="1"/>
              <a:t>stdout</a:t>
            </a:r>
            <a:r>
              <a:rPr lang="en-US" sz="2000" dirty="0"/>
              <a:t> via the use </a:t>
            </a:r>
            <a:r>
              <a:rPr lang="en-US" sz="2000" dirty="0" smtClean="0"/>
              <a:t>of a multi-threaded </a:t>
            </a:r>
            <a:r>
              <a:rPr lang="en-US" sz="2000" dirty="0" err="1" smtClean="0"/>
              <a:t>ACE_Stream</a:t>
            </a:r>
            <a:r>
              <a:rPr lang="en-US" sz="2000" dirty="0" smtClean="0"/>
              <a:t> that implements a “bounded buffer” as follows</a:t>
            </a:r>
          </a:p>
          <a:p>
            <a:pPr marL="573088" indent="-350838" eaLnBrk="1" hangingPunct="1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An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active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Task</a:t>
            </a:r>
            <a:r>
              <a:rPr lang="en-US" sz="2000" baseline="-25000" dirty="0">
                <a:solidFill>
                  <a:schemeClr val="bg1">
                    <a:lumMod val="75000"/>
                  </a:schemeClr>
                </a:solidFill>
              </a:rPr>
              <a:t>1R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(producer)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reads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data from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stdin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&amp; creates message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573088" indent="-350838" eaLnBrk="1" hangingPunct="1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Task</a:t>
            </a:r>
            <a:r>
              <a:rPr lang="en-US" sz="2000" baseline="-25000" dirty="0">
                <a:solidFill>
                  <a:schemeClr val="bg1">
                    <a:lumMod val="75000"/>
                  </a:schemeClr>
                </a:solidFill>
              </a:rPr>
              <a:t>1R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passes the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message to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it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another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active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Task</a:t>
            </a:r>
            <a:r>
              <a:rPr lang="en-US" sz="2000" baseline="-25000" dirty="0">
                <a:solidFill>
                  <a:schemeClr val="bg1">
                    <a:lumMod val="75000"/>
                  </a:schemeClr>
                </a:solidFill>
              </a:rPr>
              <a:t>2R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(consumer)</a:t>
            </a:r>
          </a:p>
          <a:p>
            <a:pPr marL="573088" indent="-350838" eaLnBrk="1" hangingPunct="1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Task</a:t>
            </a:r>
            <a:r>
              <a:rPr lang="en-US" sz="2000" baseline="-25000" dirty="0">
                <a:solidFill>
                  <a:schemeClr val="bg1">
                    <a:lumMod val="75000"/>
                  </a:schemeClr>
                </a:solidFill>
              </a:rPr>
              <a:t>2R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inserts the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message into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queue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573088" indent="-350838" eaLnBrk="1" hangingPunct="1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Task</a:t>
            </a:r>
            <a:r>
              <a:rPr lang="en-US" sz="2000" baseline="-25000" dirty="0" smtClean="0">
                <a:solidFill>
                  <a:schemeClr val="bg1">
                    <a:lumMod val="75000"/>
                  </a:schemeClr>
                </a:solidFill>
              </a:rPr>
              <a:t>2R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removes the message from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the queue &amp; writes it to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stdout</a:t>
            </a:r>
            <a:endParaRPr lang="en-US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Since </a:t>
            </a:r>
            <a:r>
              <a:rPr lang="en-US" sz="2000" dirty="0"/>
              <a:t>the </a:t>
            </a:r>
            <a:r>
              <a:rPr lang="en-US" sz="2000" dirty="0" smtClean="0"/>
              <a:t>data/control </a:t>
            </a:r>
            <a:r>
              <a:rPr lang="en-US" sz="2000" dirty="0"/>
              <a:t>flow </a:t>
            </a:r>
            <a:r>
              <a:rPr lang="en-US" sz="2000" dirty="0" smtClean="0"/>
              <a:t>is </a:t>
            </a:r>
            <a:r>
              <a:rPr lang="en-US" sz="2000" dirty="0" err="1" smtClean="0"/>
              <a:t>uni</a:t>
            </a:r>
            <a:r>
              <a:rPr lang="en-US" sz="2000" dirty="0" smtClean="0"/>
              <a:t>-directional the “write” </a:t>
            </a:r>
            <a:r>
              <a:rPr lang="en-US" sz="2000" dirty="0" err="1"/>
              <a:t>ACE_Task</a:t>
            </a:r>
            <a:r>
              <a:rPr lang="en-US" sz="2000" dirty="0"/>
              <a:t> </a:t>
            </a:r>
            <a:r>
              <a:rPr lang="en-US" sz="2000" dirty="0" smtClean="0"/>
              <a:t>is ignored</a:t>
            </a:r>
            <a:endParaRPr lang="en-US" sz="2000" dirty="0"/>
          </a:p>
        </p:txBody>
      </p:sp>
      <p:sp>
        <p:nvSpPr>
          <p:cNvPr id="61" name="Rectangle 60"/>
          <p:cNvSpPr/>
          <p:nvPr/>
        </p:nvSpPr>
        <p:spPr bwMode="auto">
          <a:xfrm>
            <a:off x="6432095" y="2643590"/>
            <a:ext cx="694028" cy="215444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latin typeface="Arial" charset="0"/>
              </a:rPr>
              <a:t>Q</a:t>
            </a: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ueue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376713" y="2307777"/>
            <a:ext cx="85478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Task</a:t>
            </a:r>
            <a:r>
              <a:rPr lang="en-US" baseline="-25000" dirty="0">
                <a:latin typeface="Arial" pitchFamily="34" charset="0"/>
                <a:cs typeface="Arial" pitchFamily="34" charset="0"/>
              </a:rPr>
              <a:t>2</a:t>
            </a:r>
            <a:r>
              <a:rPr lang="en-US" baseline="-25000" dirty="0" smtClean="0">
                <a:latin typeface="Arial" pitchFamily="34" charset="0"/>
                <a:cs typeface="Arial" pitchFamily="34" charset="0"/>
              </a:rPr>
              <a:t>R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762365" y="1661517"/>
            <a:ext cx="542136" cy="3323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tIns="91440" rtlCol="0" anchor="ctr" anchorCtr="0">
            <a:spAutoFit/>
          </a:bodyPr>
          <a:lstStyle/>
          <a:p>
            <a:r>
              <a:rPr lang="en-US" sz="1400" dirty="0" smtClean="0"/>
              <a:t>MSG</a:t>
            </a:r>
            <a:endParaRPr lang="en-US" sz="1400" dirty="0"/>
          </a:p>
        </p:txBody>
      </p:sp>
      <p:grpSp>
        <p:nvGrpSpPr>
          <p:cNvPr id="64" name="Group 63"/>
          <p:cNvGrpSpPr/>
          <p:nvPr/>
        </p:nvGrpSpPr>
        <p:grpSpPr>
          <a:xfrm rot="5400000">
            <a:off x="7543737" y="1649916"/>
            <a:ext cx="70688" cy="355600"/>
            <a:chOff x="5783150" y="3284748"/>
            <a:chExt cx="70688" cy="355600"/>
          </a:xfrm>
        </p:grpSpPr>
        <p:sp>
          <p:nvSpPr>
            <p:cNvPr id="65" name="Oval 64"/>
            <p:cNvSpPr/>
            <p:nvPr/>
          </p:nvSpPr>
          <p:spPr bwMode="auto">
            <a:xfrm>
              <a:off x="5783150" y="3572969"/>
              <a:ext cx="70688" cy="67379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 bwMode="auto">
            <a:xfrm>
              <a:off x="5824844" y="3284748"/>
              <a:ext cx="0" cy="286232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58700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Producer Class Definition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376513" y="833715"/>
            <a:ext cx="7951697" cy="5521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typedef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ACE_Stream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&lt;ACE_MT_SYNCH&gt;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MT_Stream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b="1" dirty="0" err="1">
                <a:latin typeface="Courier New" pitchFamily="49" charset="0"/>
                <a:cs typeface="Courier New" pitchFamily="49" charset="0"/>
              </a:rPr>
              <a:t>typedef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ACE_Module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&lt;ACE_MT_SYNCH&gt;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MT_Module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b="1" dirty="0" err="1">
                <a:latin typeface="Courier New" pitchFamily="49" charset="0"/>
                <a:cs typeface="Courier New" pitchFamily="49" charset="0"/>
              </a:rPr>
              <a:t>typedef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ACE_Task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&lt;ACE_MT_SYNCH&gt;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MT_Task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Producer : public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MT_Task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{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public: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//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Initialize Producer.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virtual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open (void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*) {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activate ();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}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//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Read data from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stdin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&amp; pass upstream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virtual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svc (void);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//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4" name="Rectangle 3"/>
          <p:cNvSpPr/>
          <p:nvPr/>
        </p:nvSpPr>
        <p:spPr>
          <a:xfrm>
            <a:off x="6614394" y="1319337"/>
            <a:ext cx="23951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Define thread-safe </a:t>
            </a:r>
            <a:r>
              <a:rPr lang="en-US" b="1" dirty="0" err="1" smtClean="0">
                <a:solidFill>
                  <a:srgbClr val="336699"/>
                </a:solidFill>
              </a:rPr>
              <a:t>typedefs</a:t>
            </a:r>
            <a:r>
              <a:rPr lang="en-US" b="1" dirty="0" smtClean="0">
                <a:solidFill>
                  <a:srgbClr val="336699"/>
                </a:solidFill>
              </a:rPr>
              <a:t> using C++ traits</a:t>
            </a:r>
            <a:endParaRPr lang="en-US" dirty="0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 rot="5400000" flipH="1" flipV="1">
            <a:off x="2233529" y="3876688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34992" y="3994848"/>
            <a:ext cx="33506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Make the Producer run as an active object</a:t>
            </a:r>
            <a:endParaRPr lang="en-US" dirty="0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 rot="5400000" flipH="1" flipV="1">
            <a:off x="5968952" y="1801341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5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/>
      <p:bldP spid="8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Producer::svc() Implementation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152400" y="1495684"/>
            <a:ext cx="8713697" cy="491903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Producer::svc (void) {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for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(;;) {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ACE_Message_Block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mb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= new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ACE_Message_Block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(BUFSIZ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ssize_t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n = ACE_OS::read (ACE_STDIN,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mb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wr_ptr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(),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                   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mb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&gt;size ());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(n &lt;= 0) {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mb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&gt;length (0);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this-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put_next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mb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break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}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else {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mb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wr_ptr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(n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this-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put_next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mb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}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}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 rot="16200000" flipH="1">
            <a:off x="1506163" y="1080839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65418" y="979828"/>
            <a:ext cx="68289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Runs as an active object in a separate thread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472084" y="1495684"/>
            <a:ext cx="3801041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36699"/>
                </a:solidFill>
              </a:rPr>
              <a:t>Allocate a new </a:t>
            </a:r>
            <a:r>
              <a:rPr lang="en-US" b="1" dirty="0" smtClean="0">
                <a:solidFill>
                  <a:srgbClr val="336699"/>
                </a:solidFill>
              </a:rPr>
              <a:t>message &amp; read</a:t>
            </a:r>
            <a:br>
              <a:rPr lang="en-US" b="1" dirty="0" smtClean="0">
                <a:solidFill>
                  <a:srgbClr val="336699"/>
                </a:solidFill>
              </a:rPr>
            </a:br>
            <a:r>
              <a:rPr lang="en-US" b="1" dirty="0" smtClean="0">
                <a:solidFill>
                  <a:srgbClr val="336699"/>
                </a:solidFill>
              </a:rPr>
              <a:t>buffer of data from </a:t>
            </a:r>
            <a:r>
              <a:rPr lang="en-US" b="1" dirty="0" err="1" smtClean="0">
                <a:solidFill>
                  <a:srgbClr val="336699"/>
                </a:solidFill>
              </a:rPr>
              <a:t>stdin</a:t>
            </a:r>
            <a:endParaRPr lang="en-US" b="1" dirty="0">
              <a:solidFill>
                <a:srgbClr val="336699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63942" y="3311876"/>
            <a:ext cx="493058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6699"/>
                </a:solidFill>
              </a:rPr>
              <a:t>Keep reading </a:t>
            </a:r>
            <a:r>
              <a:rPr lang="en-US" b="1" dirty="0" err="1">
                <a:solidFill>
                  <a:srgbClr val="336699"/>
                </a:solidFill>
              </a:rPr>
              <a:t>stdin</a:t>
            </a:r>
            <a:r>
              <a:rPr lang="en-US" b="1" dirty="0">
                <a:solidFill>
                  <a:srgbClr val="336699"/>
                </a:solidFill>
              </a:rPr>
              <a:t>, until we reach </a:t>
            </a:r>
            <a:r>
              <a:rPr lang="en-US" b="1" dirty="0" smtClean="0">
                <a:solidFill>
                  <a:srgbClr val="336699"/>
                </a:solidFill>
              </a:rPr>
              <a:t>EOF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07585" y="4381394"/>
            <a:ext cx="5084292" cy="651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336699"/>
                </a:solidFill>
              </a:rPr>
              <a:t>Send </a:t>
            </a:r>
            <a:r>
              <a:rPr lang="en-US" b="1" dirty="0">
                <a:solidFill>
                  <a:srgbClr val="336699"/>
                </a:solidFill>
              </a:rPr>
              <a:t>shutdown message to other</a:t>
            </a:r>
          </a:p>
          <a:p>
            <a:r>
              <a:rPr lang="en-US" b="1" dirty="0" smtClean="0">
                <a:solidFill>
                  <a:srgbClr val="336699"/>
                </a:solidFill>
              </a:rPr>
              <a:t>thread &amp; exit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 rot="16200000" flipH="1">
            <a:off x="3915523" y="1654528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" name="Left Arrow 10"/>
          <p:cNvSpPr/>
          <p:nvPr/>
        </p:nvSpPr>
        <p:spPr bwMode="auto">
          <a:xfrm>
            <a:off x="2609517" y="3307880"/>
            <a:ext cx="636495" cy="283880"/>
          </a:xfrm>
          <a:prstGeom prst="leftArrow">
            <a:avLst>
              <a:gd name="adj1" fmla="val 50000"/>
              <a:gd name="adj2" fmla="val 47375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918800" y="5766585"/>
            <a:ext cx="4572000" cy="3416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6699"/>
                </a:solidFill>
              </a:rPr>
              <a:t>Send the message to the other thread</a:t>
            </a: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 rot="5400000" flipH="1" flipV="1">
            <a:off x="2391559" y="5541953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 rot="5400000" flipH="1" flipV="1">
            <a:off x="3253950" y="4265638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96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0" grpId="0" animBg="1"/>
      <p:bldP spid="11" grpId="0" animBg="1"/>
      <p:bldP spid="13" grpId="0"/>
      <p:bldP spid="15" grpId="0" animBg="1"/>
      <p:bldP spid="16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Consumer Class Definition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143428" y="1599095"/>
            <a:ext cx="8866097" cy="460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Consumer : public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MT_Task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{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public: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//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Initialize Consumer.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virtual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open (void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*) {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activate ();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}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virtual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put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ACE_Message_Block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mb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ACE_Time_Value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*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tv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 {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putq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mb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tv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//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Receive message from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downstream &amp;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print to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stdout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virtual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svc (void);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  <p:sp>
        <p:nvSpPr>
          <p:cNvPr id="3" name="Rectangle 2"/>
          <p:cNvSpPr/>
          <p:nvPr/>
        </p:nvSpPr>
        <p:spPr>
          <a:xfrm>
            <a:off x="2413649" y="4535333"/>
            <a:ext cx="63448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err="1" smtClean="0">
                <a:solidFill>
                  <a:srgbClr val="336699"/>
                </a:solidFill>
              </a:rPr>
              <a:t>Enqueue</a:t>
            </a:r>
            <a:r>
              <a:rPr lang="en-US" b="1" dirty="0" smtClean="0">
                <a:solidFill>
                  <a:srgbClr val="336699"/>
                </a:solidFill>
              </a:rPr>
              <a:t> </a:t>
            </a:r>
            <a:r>
              <a:rPr lang="en-US" b="1" dirty="0">
                <a:solidFill>
                  <a:srgbClr val="336699"/>
                </a:solidFill>
              </a:rPr>
              <a:t>the message on </a:t>
            </a:r>
            <a:r>
              <a:rPr lang="en-US" b="1" dirty="0" smtClean="0">
                <a:solidFill>
                  <a:srgbClr val="336699"/>
                </a:solidFill>
              </a:rPr>
              <a:t>the </a:t>
            </a:r>
            <a:r>
              <a:rPr lang="en-US" b="1" dirty="0" err="1" smtClean="0">
                <a:solidFill>
                  <a:srgbClr val="336699"/>
                </a:solidFill>
              </a:rPr>
              <a:t>Message_Queue</a:t>
            </a:r>
            <a:r>
              <a:rPr lang="en-US" b="1" dirty="0">
                <a:solidFill>
                  <a:srgbClr val="336699"/>
                </a:solidFill>
              </a:rPr>
              <a:t> </a:t>
            </a:r>
            <a:r>
              <a:rPr lang="en-US" b="1" dirty="0" smtClean="0">
                <a:solidFill>
                  <a:srgbClr val="336699"/>
                </a:solidFill>
              </a:rPr>
              <a:t>for </a:t>
            </a:r>
            <a:r>
              <a:rPr lang="en-US" b="1" dirty="0">
                <a:solidFill>
                  <a:srgbClr val="336699"/>
                </a:solidFill>
              </a:rPr>
              <a:t>subsequent processing in </a:t>
            </a:r>
            <a:r>
              <a:rPr lang="en-US" b="1" dirty="0" smtClean="0">
                <a:solidFill>
                  <a:srgbClr val="336699"/>
                </a:solidFill>
              </a:rPr>
              <a:t>svc() hook method</a:t>
            </a:r>
            <a:endParaRPr lang="en-US" b="1" dirty="0">
              <a:solidFill>
                <a:srgbClr val="336699"/>
              </a:solidFill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 rot="5400000" flipH="1" flipV="1">
            <a:off x="1826745" y="4431023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81390" y="2931112"/>
            <a:ext cx="52129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Make the Consumer run as an active object</a:t>
            </a:r>
            <a:endParaRPr lang="en-US" dirty="0"/>
          </a:p>
        </p:txBody>
      </p:sp>
      <p:sp>
        <p:nvSpPr>
          <p:cNvPr id="8" name="Left Arrow 7"/>
          <p:cNvSpPr/>
          <p:nvPr/>
        </p:nvSpPr>
        <p:spPr bwMode="auto">
          <a:xfrm>
            <a:off x="2777707" y="2931112"/>
            <a:ext cx="636495" cy="283880"/>
          </a:xfrm>
          <a:prstGeom prst="leftArrow">
            <a:avLst>
              <a:gd name="adj1" fmla="val 50000"/>
              <a:gd name="adj2" fmla="val 47375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>
              <a:solidFill>
                <a:srgbClr val="0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5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7" grpId="0"/>
      <p:bldP spid="8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Consumer::svc() Implementation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430302" y="1389529"/>
            <a:ext cx="8713697" cy="460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Consumer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::svc (void) {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ACE_Message_Block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mb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= 0;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for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(;;) {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result =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getq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mb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(result == -1) break;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length =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mb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-&gt;length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(length &gt; 0)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ACE_OS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::write (ACE_STDOUT,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mb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rd_ptr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(), length);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mb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&gt;release ();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if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(length == 0) break;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}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25033" y="2326708"/>
            <a:ext cx="37382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Keep </a:t>
            </a:r>
            <a:r>
              <a:rPr lang="en-US" b="1" dirty="0">
                <a:solidFill>
                  <a:srgbClr val="336699"/>
                </a:solidFill>
              </a:rPr>
              <a:t>looping, </a:t>
            </a:r>
            <a:r>
              <a:rPr lang="en-US" b="1" dirty="0" smtClean="0">
                <a:solidFill>
                  <a:srgbClr val="336699"/>
                </a:solidFill>
              </a:rPr>
              <a:t>blocking until there’s a message on the queue &amp; then write it to </a:t>
            </a:r>
            <a:r>
              <a:rPr lang="en-US" b="1" dirty="0" err="1" smtClean="0">
                <a:solidFill>
                  <a:srgbClr val="336699"/>
                </a:solidFill>
              </a:rPr>
              <a:t>stdout</a:t>
            </a:r>
            <a:endParaRPr lang="en-US" b="1" dirty="0">
              <a:solidFill>
                <a:srgbClr val="336699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3515" y="5593316"/>
            <a:ext cx="53698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solidFill>
                  <a:srgbClr val="336699"/>
                </a:solidFill>
              </a:rPr>
              <a:t>The Producer sends a 0-sized message to </a:t>
            </a:r>
            <a:r>
              <a:rPr lang="en-US" b="1" dirty="0" smtClean="0">
                <a:solidFill>
                  <a:srgbClr val="336699"/>
                </a:solidFill>
              </a:rPr>
              <a:t>inform the </a:t>
            </a:r>
            <a:r>
              <a:rPr lang="en-US" b="1" dirty="0">
                <a:solidFill>
                  <a:srgbClr val="336699"/>
                </a:solidFill>
              </a:rPr>
              <a:t>Consumer to stop reading </a:t>
            </a:r>
            <a:r>
              <a:rPr lang="en-US" b="1" dirty="0" smtClean="0">
                <a:solidFill>
                  <a:srgbClr val="336699"/>
                </a:solidFill>
              </a:rPr>
              <a:t>&amp; exit</a:t>
            </a:r>
            <a:endParaRPr lang="en-US" b="1" dirty="0">
              <a:solidFill>
                <a:srgbClr val="336699"/>
              </a:solidFill>
            </a:endParaRPr>
          </a:p>
        </p:txBody>
      </p:sp>
      <p:sp>
        <p:nvSpPr>
          <p:cNvPr id="7" name="Left Arrow 6"/>
          <p:cNvSpPr/>
          <p:nvPr/>
        </p:nvSpPr>
        <p:spPr bwMode="auto">
          <a:xfrm>
            <a:off x="4540617" y="2646433"/>
            <a:ext cx="636495" cy="283880"/>
          </a:xfrm>
          <a:prstGeom prst="leftArrow">
            <a:avLst>
              <a:gd name="adj1" fmla="val 50000"/>
              <a:gd name="adj2" fmla="val 47375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 rot="5400000" flipH="1" flipV="1">
            <a:off x="2470664" y="5385177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9" name="Left Arrow 8"/>
          <p:cNvSpPr/>
          <p:nvPr/>
        </p:nvSpPr>
        <p:spPr bwMode="auto">
          <a:xfrm rot="16200000">
            <a:off x="5384795" y="3453016"/>
            <a:ext cx="636495" cy="283880"/>
          </a:xfrm>
          <a:prstGeom prst="leftArrow">
            <a:avLst>
              <a:gd name="adj1" fmla="val 50000"/>
              <a:gd name="adj2" fmla="val 47375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>
              <a:solidFill>
                <a:srgbClr val="0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88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 animBg="1"/>
      <p:bldP spid="8" grpId="0" animBg="1"/>
      <p:bldP spid="9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Main Driver Program for the Example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152400" y="1103506"/>
            <a:ext cx="8713697" cy="430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main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argc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, char *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[])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MT_Stream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stream;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stream.push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(new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MT_Module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Consumer",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0, new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Consumer);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stream.push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(new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MT_Module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Producer",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0, new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Producer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));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ACE_Thread_Manager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::instance ()-&gt;wait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return 0;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3" name="Rectangle 2"/>
          <p:cNvSpPr/>
          <p:nvPr/>
        </p:nvSpPr>
        <p:spPr>
          <a:xfrm>
            <a:off x="2739966" y="1625632"/>
            <a:ext cx="52457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solidFill>
                  <a:srgbClr val="336699"/>
                </a:solidFill>
              </a:rPr>
              <a:t>Create Producer &amp; Consumer Modules &amp; </a:t>
            </a:r>
            <a:r>
              <a:rPr lang="en-US" b="1" dirty="0" smtClean="0">
                <a:solidFill>
                  <a:srgbClr val="336699"/>
                </a:solidFill>
              </a:rPr>
              <a:t>push </a:t>
            </a:r>
            <a:r>
              <a:rPr lang="en-US" b="1" dirty="0">
                <a:solidFill>
                  <a:srgbClr val="336699"/>
                </a:solidFill>
              </a:rPr>
              <a:t>them onto the </a:t>
            </a:r>
            <a:r>
              <a:rPr lang="en-US" b="1" dirty="0" smtClean="0">
                <a:solidFill>
                  <a:srgbClr val="336699"/>
                </a:solidFill>
              </a:rPr>
              <a:t>Stream, which calls the open() hook methods on their reader Tasks</a:t>
            </a:r>
            <a:endParaRPr lang="en-US" b="1" dirty="0">
              <a:solidFill>
                <a:srgbClr val="336699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6972" y="4993670"/>
            <a:ext cx="41416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Barrier </a:t>
            </a:r>
            <a:r>
              <a:rPr lang="en-US" b="1" dirty="0">
                <a:solidFill>
                  <a:srgbClr val="336699"/>
                </a:solidFill>
              </a:rPr>
              <a:t>synchronization: wait </a:t>
            </a:r>
            <a:r>
              <a:rPr lang="en-US" b="1" dirty="0" smtClean="0">
                <a:solidFill>
                  <a:srgbClr val="336699"/>
                </a:solidFill>
              </a:rPr>
              <a:t>for threads</a:t>
            </a:r>
            <a:r>
              <a:rPr lang="en-US" b="1" dirty="0">
                <a:solidFill>
                  <a:srgbClr val="336699"/>
                </a:solidFill>
              </a:rPr>
              <a:t> </a:t>
            </a:r>
            <a:r>
              <a:rPr lang="en-US" b="1" dirty="0" smtClean="0">
                <a:solidFill>
                  <a:srgbClr val="336699"/>
                </a:solidFill>
              </a:rPr>
              <a:t>in </a:t>
            </a:r>
            <a:r>
              <a:rPr lang="en-US" b="1" dirty="0" err="1" smtClean="0">
                <a:solidFill>
                  <a:srgbClr val="336699"/>
                </a:solidFill>
              </a:rPr>
              <a:t>ACE_Tasks</a:t>
            </a:r>
            <a:r>
              <a:rPr lang="en-US" b="1" dirty="0" smtClean="0">
                <a:solidFill>
                  <a:srgbClr val="336699"/>
                </a:solidFill>
              </a:rPr>
              <a:t> </a:t>
            </a:r>
            <a:r>
              <a:rPr lang="en-US" b="1" dirty="0">
                <a:solidFill>
                  <a:srgbClr val="336699"/>
                </a:solidFill>
              </a:rPr>
              <a:t>to exit, then </a:t>
            </a:r>
            <a:r>
              <a:rPr lang="en-US" b="1" dirty="0" smtClean="0">
                <a:solidFill>
                  <a:srgbClr val="336699"/>
                </a:solidFill>
              </a:rPr>
              <a:t>return from the </a:t>
            </a:r>
            <a:r>
              <a:rPr lang="en-US" b="1" dirty="0">
                <a:solidFill>
                  <a:srgbClr val="336699"/>
                </a:solidFill>
              </a:rPr>
              <a:t>main </a:t>
            </a:r>
            <a:r>
              <a:rPr lang="en-US" b="1" dirty="0" smtClean="0">
                <a:solidFill>
                  <a:srgbClr val="336699"/>
                </a:solidFill>
              </a:rPr>
              <a:t>thread</a:t>
            </a:r>
            <a:endParaRPr lang="en-US" b="1" dirty="0">
              <a:solidFill>
                <a:srgbClr val="336699"/>
              </a:solidFill>
            </a:endParaRPr>
          </a:p>
        </p:txBody>
      </p:sp>
      <p:sp>
        <p:nvSpPr>
          <p:cNvPr id="8" name="Left Arrow 7"/>
          <p:cNvSpPr/>
          <p:nvPr/>
        </p:nvSpPr>
        <p:spPr bwMode="auto">
          <a:xfrm>
            <a:off x="3333809" y="3752164"/>
            <a:ext cx="636495" cy="283880"/>
          </a:xfrm>
          <a:prstGeom prst="leftArrow">
            <a:avLst>
              <a:gd name="adj1" fmla="val 50000"/>
              <a:gd name="adj2" fmla="val 47375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 rot="16200000" flipH="1">
            <a:off x="2129673" y="2029099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96871" y="357093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solidFill>
                  <a:srgbClr val="336699"/>
                </a:solidFill>
              </a:rPr>
              <a:t>All processing is performed in the Stream after push() calls complete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 rot="16200000" flipV="1">
            <a:off x="5175030" y="4798849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55010" y="6426534"/>
            <a:ext cx="7204266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Note the “inversion of control” in the ACE Streams framework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2923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 animBg="1"/>
      <p:bldP spid="9" grpId="0" animBg="1"/>
      <p:bldP spid="10" grpId="0"/>
      <p:bldP spid="11" grpId="0" animBg="1"/>
      <p:bldP spid="12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Summary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152400" y="1192306"/>
            <a:ext cx="3361765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Structuring </a:t>
            </a:r>
            <a:r>
              <a:rPr lang="en-US" sz="2000" dirty="0" err="1" smtClean="0">
                <a:latin typeface="+mn-lt"/>
                <a:ea typeface="+mn-ea"/>
                <a:cs typeface="+mn-cs"/>
              </a:rPr>
              <a:t>ACE_Tasks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 </a:t>
            </a:r>
            <a:r>
              <a:rPr lang="en-US" sz="2000" dirty="0">
                <a:latin typeface="+mn-lt"/>
                <a:ea typeface="+mn-ea"/>
                <a:cs typeface="+mn-cs"/>
              </a:rPr>
              <a:t>via an </a:t>
            </a:r>
            <a:r>
              <a:rPr lang="en-US" sz="2000" dirty="0" err="1">
                <a:latin typeface="+mn-lt"/>
                <a:ea typeface="+mn-ea"/>
                <a:cs typeface="+mn-cs"/>
              </a:rPr>
              <a:t>ACE_Stream</a:t>
            </a:r>
            <a:r>
              <a:rPr lang="en-US" sz="2000" dirty="0">
                <a:latin typeface="+mn-lt"/>
                <a:ea typeface="+mn-ea"/>
                <a:cs typeface="+mn-cs"/>
              </a:rPr>
              <a:t>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allows “</a:t>
            </a:r>
            <a:r>
              <a:rPr lang="en-US" sz="2000" dirty="0" err="1" smtClean="0">
                <a:latin typeface="+mn-lt"/>
                <a:ea typeface="+mn-ea"/>
                <a:cs typeface="+mn-cs"/>
              </a:rPr>
              <a:t>interpositioning</a:t>
            </a:r>
            <a:r>
              <a:rPr lang="en-US" sz="2000" dirty="0">
                <a:latin typeface="+mn-lt"/>
                <a:ea typeface="+mn-ea"/>
                <a:cs typeface="+mn-cs"/>
              </a:rPr>
              <a:t>”</a:t>
            </a:r>
          </a:p>
          <a:p>
            <a:pPr marL="457200" indent="-233363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i.e</a:t>
            </a:r>
            <a:r>
              <a:rPr lang="en-US" sz="2000" dirty="0">
                <a:latin typeface="+mn-lt"/>
                <a:ea typeface="+mn-ea"/>
                <a:cs typeface="+mn-cs"/>
              </a:rPr>
              <a:t>., similar to adding a filter in a UNIX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pipeline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65238" y="1581464"/>
            <a:ext cx="206979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Consumer Module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65238" y="3613238"/>
            <a:ext cx="194155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Producer Module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3843457" y="3334654"/>
            <a:ext cx="3162121" cy="896695"/>
            <a:chOff x="3763566" y="3334654"/>
            <a:chExt cx="3162121" cy="896695"/>
          </a:xfrm>
        </p:grpSpPr>
        <p:sp>
          <p:nvSpPr>
            <p:cNvPr id="11" name="Rectangle 10"/>
            <p:cNvSpPr/>
            <p:nvPr/>
          </p:nvSpPr>
          <p:spPr bwMode="auto">
            <a:xfrm>
              <a:off x="3763566" y="3334654"/>
              <a:ext cx="3162121" cy="8966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3980937" y="3492508"/>
              <a:ext cx="1300645" cy="583093"/>
            </a:xfrm>
            <a:prstGeom prst="rect">
              <a:avLst/>
            </a:prstGeom>
            <a:solidFill>
              <a:srgbClr val="FFFF99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5407671" y="3490403"/>
              <a:ext cx="1300645" cy="583090"/>
            </a:xfrm>
            <a:prstGeom prst="rect">
              <a:avLst/>
            </a:prstGeom>
            <a:solidFill>
              <a:srgbClr val="FFFF99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408366" y="3607686"/>
              <a:ext cx="854786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Task</a:t>
              </a:r>
              <a:r>
                <a:rPr lang="en-US" baseline="-25000" dirty="0">
                  <a:latin typeface="Arial" pitchFamily="34" charset="0"/>
                  <a:cs typeface="Arial" pitchFamily="34" charset="0"/>
                </a:rPr>
                <a:t>1</a:t>
              </a:r>
              <a:r>
                <a:rPr lang="en-US" baseline="-25000" dirty="0" smtClean="0">
                  <a:latin typeface="Arial" pitchFamily="34" charset="0"/>
                  <a:cs typeface="Arial" pitchFamily="34" charset="0"/>
                </a:rPr>
                <a:t>R</a:t>
              </a:r>
              <a:endParaRPr lang="en-US" baseline="-25000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 bwMode="auto">
            <a:xfrm>
              <a:off x="3990688" y="3492508"/>
              <a:ext cx="1300645" cy="580986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 flipV="1">
              <a:off x="3971170" y="3492508"/>
              <a:ext cx="1288979" cy="583091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27" name="Group 26"/>
            <p:cNvGrpSpPr/>
            <p:nvPr/>
          </p:nvGrpSpPr>
          <p:grpSpPr>
            <a:xfrm>
              <a:off x="6305815" y="3592800"/>
              <a:ext cx="300243" cy="312737"/>
              <a:chOff x="8327572" y="4328206"/>
              <a:chExt cx="300243" cy="312737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8472240" y="4328206"/>
                <a:ext cx="155575" cy="312737"/>
                <a:chOff x="7723835" y="1770063"/>
                <a:chExt cx="155575" cy="312737"/>
              </a:xfrm>
            </p:grpSpPr>
            <p:sp>
              <p:nvSpPr>
                <p:cNvPr id="30" name="Freeform 99"/>
                <p:cNvSpPr>
                  <a:spLocks/>
                </p:cNvSpPr>
                <p:nvPr/>
              </p:nvSpPr>
              <p:spPr bwMode="auto">
                <a:xfrm>
                  <a:off x="7723835" y="1770063"/>
                  <a:ext cx="155575" cy="290512"/>
                </a:xfrm>
                <a:custGeom>
                  <a:avLst/>
                  <a:gdLst>
                    <a:gd name="T0" fmla="*/ 2147483647 w 98"/>
                    <a:gd name="T1" fmla="*/ 0 h 183"/>
                    <a:gd name="T2" fmla="*/ 2147483647 w 98"/>
                    <a:gd name="T3" fmla="*/ 2147483647 h 183"/>
                    <a:gd name="T4" fmla="*/ 0 w 98"/>
                    <a:gd name="T5" fmla="*/ 2147483647 h 183"/>
                    <a:gd name="T6" fmla="*/ 0 w 98"/>
                    <a:gd name="T7" fmla="*/ 2147483647 h 183"/>
                    <a:gd name="T8" fmla="*/ 2147483647 w 98"/>
                    <a:gd name="T9" fmla="*/ 2147483647 h 183"/>
                    <a:gd name="T10" fmla="*/ 2147483647 w 98"/>
                    <a:gd name="T11" fmla="*/ 2147483647 h 183"/>
                    <a:gd name="T12" fmla="*/ 2147483647 w 98"/>
                    <a:gd name="T13" fmla="*/ 2147483647 h 183"/>
                    <a:gd name="T14" fmla="*/ 2147483647 w 98"/>
                    <a:gd name="T15" fmla="*/ 2147483647 h 183"/>
                    <a:gd name="T16" fmla="*/ 2147483647 w 98"/>
                    <a:gd name="T17" fmla="*/ 2147483647 h 183"/>
                    <a:gd name="T18" fmla="*/ 2147483647 w 98"/>
                    <a:gd name="T19" fmla="*/ 2147483647 h 183"/>
                    <a:gd name="T20" fmla="*/ 2147483647 w 98"/>
                    <a:gd name="T21" fmla="*/ 2147483647 h 183"/>
                    <a:gd name="T22" fmla="*/ 2147483647 w 98"/>
                    <a:gd name="T23" fmla="*/ 2147483647 h 183"/>
                    <a:gd name="T24" fmla="*/ 2147483647 w 98"/>
                    <a:gd name="T25" fmla="*/ 2147483647 h 183"/>
                    <a:gd name="T26" fmla="*/ 2147483647 w 98"/>
                    <a:gd name="T27" fmla="*/ 2147483647 h 183"/>
                    <a:gd name="T28" fmla="*/ 2147483647 w 98"/>
                    <a:gd name="T29" fmla="*/ 2147483647 h 183"/>
                    <a:gd name="T30" fmla="*/ 2147483647 w 98"/>
                    <a:gd name="T31" fmla="*/ 2147483647 h 183"/>
                    <a:gd name="T32" fmla="*/ 2147483647 w 98"/>
                    <a:gd name="T33" fmla="*/ 2147483647 h 183"/>
                    <a:gd name="T34" fmla="*/ 2147483647 w 98"/>
                    <a:gd name="T35" fmla="*/ 0 h 183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98"/>
                    <a:gd name="T55" fmla="*/ 0 h 183"/>
                    <a:gd name="T56" fmla="*/ 98 w 98"/>
                    <a:gd name="T57" fmla="*/ 183 h 183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98" h="183">
                      <a:moveTo>
                        <a:pt x="98" y="0"/>
                      </a:moveTo>
                      <a:lnTo>
                        <a:pt x="14" y="42"/>
                      </a:lnTo>
                      <a:lnTo>
                        <a:pt x="0" y="56"/>
                      </a:lnTo>
                      <a:lnTo>
                        <a:pt x="42" y="70"/>
                      </a:lnTo>
                      <a:lnTo>
                        <a:pt x="84" y="84"/>
                      </a:lnTo>
                      <a:lnTo>
                        <a:pt x="84" y="99"/>
                      </a:lnTo>
                      <a:lnTo>
                        <a:pt x="42" y="113"/>
                      </a:lnTo>
                      <a:lnTo>
                        <a:pt x="14" y="127"/>
                      </a:lnTo>
                      <a:lnTo>
                        <a:pt x="14" y="141"/>
                      </a:lnTo>
                      <a:lnTo>
                        <a:pt x="42" y="155"/>
                      </a:lnTo>
                      <a:lnTo>
                        <a:pt x="70" y="155"/>
                      </a:lnTo>
                      <a:lnTo>
                        <a:pt x="70" y="169"/>
                      </a:lnTo>
                      <a:lnTo>
                        <a:pt x="28" y="183"/>
                      </a:lnTo>
                      <a:lnTo>
                        <a:pt x="98" y="0"/>
                      </a:lnTo>
                      <a:close/>
                    </a:path>
                  </a:pathLst>
                </a:custGeom>
                <a:blipFill dpi="0" rotWithShape="0">
                  <a:blip r:embed="rId3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Freeform 100"/>
                <p:cNvSpPr>
                  <a:spLocks/>
                </p:cNvSpPr>
                <p:nvPr/>
              </p:nvSpPr>
              <p:spPr bwMode="auto">
                <a:xfrm>
                  <a:off x="7723835" y="1770063"/>
                  <a:ext cx="155575" cy="268287"/>
                </a:xfrm>
                <a:custGeom>
                  <a:avLst/>
                  <a:gdLst>
                    <a:gd name="T0" fmla="*/ 2147483647 w 98"/>
                    <a:gd name="T1" fmla="*/ 2147483647 h 169"/>
                    <a:gd name="T2" fmla="*/ 2147483647 w 98"/>
                    <a:gd name="T3" fmla="*/ 2147483647 h 169"/>
                    <a:gd name="T4" fmla="*/ 2147483647 w 98"/>
                    <a:gd name="T5" fmla="*/ 2147483647 h 169"/>
                    <a:gd name="T6" fmla="*/ 2147483647 w 98"/>
                    <a:gd name="T7" fmla="*/ 2147483647 h 169"/>
                    <a:gd name="T8" fmla="*/ 0 w 98"/>
                    <a:gd name="T9" fmla="*/ 2147483647 h 169"/>
                    <a:gd name="T10" fmla="*/ 2147483647 w 98"/>
                    <a:gd name="T11" fmla="*/ 2147483647 h 169"/>
                    <a:gd name="T12" fmla="*/ 2147483647 w 98"/>
                    <a:gd name="T13" fmla="*/ 2147483647 h 169"/>
                    <a:gd name="T14" fmla="*/ 2147483647 w 98"/>
                    <a:gd name="T15" fmla="*/ 2147483647 h 169"/>
                    <a:gd name="T16" fmla="*/ 2147483647 w 98"/>
                    <a:gd name="T17" fmla="*/ 2147483647 h 169"/>
                    <a:gd name="T18" fmla="*/ 2147483647 w 98"/>
                    <a:gd name="T19" fmla="*/ 2147483647 h 169"/>
                    <a:gd name="T20" fmla="*/ 2147483647 w 98"/>
                    <a:gd name="T21" fmla="*/ 2147483647 h 169"/>
                    <a:gd name="T22" fmla="*/ 2147483647 w 98"/>
                    <a:gd name="T23" fmla="*/ 2147483647 h 169"/>
                    <a:gd name="T24" fmla="*/ 2147483647 w 98"/>
                    <a:gd name="T25" fmla="*/ 2147483647 h 169"/>
                    <a:gd name="T26" fmla="*/ 2147483647 w 98"/>
                    <a:gd name="T27" fmla="*/ 2147483647 h 169"/>
                    <a:gd name="T28" fmla="*/ 2147483647 w 98"/>
                    <a:gd name="T29" fmla="*/ 2147483647 h 169"/>
                    <a:gd name="T30" fmla="*/ 2147483647 w 98"/>
                    <a:gd name="T31" fmla="*/ 2147483647 h 169"/>
                    <a:gd name="T32" fmla="*/ 2147483647 w 98"/>
                    <a:gd name="T33" fmla="*/ 2147483647 h 169"/>
                    <a:gd name="T34" fmla="*/ 2147483647 w 98"/>
                    <a:gd name="T35" fmla="*/ 2147483647 h 169"/>
                    <a:gd name="T36" fmla="*/ 2147483647 w 98"/>
                    <a:gd name="T37" fmla="*/ 2147483647 h 169"/>
                    <a:gd name="T38" fmla="*/ 2147483647 w 98"/>
                    <a:gd name="T39" fmla="*/ 2147483647 h 169"/>
                    <a:gd name="T40" fmla="*/ 2147483647 w 98"/>
                    <a:gd name="T41" fmla="*/ 2147483647 h 169"/>
                    <a:gd name="T42" fmla="*/ 2147483647 w 98"/>
                    <a:gd name="T43" fmla="*/ 2147483647 h 169"/>
                    <a:gd name="T44" fmla="*/ 2147483647 w 98"/>
                    <a:gd name="T45" fmla="*/ 2147483647 h 169"/>
                    <a:gd name="T46" fmla="*/ 2147483647 w 98"/>
                    <a:gd name="T47" fmla="*/ 2147483647 h 169"/>
                    <a:gd name="T48" fmla="*/ 2147483647 w 98"/>
                    <a:gd name="T49" fmla="*/ 2147483647 h 169"/>
                    <a:gd name="T50" fmla="*/ 2147483647 w 98"/>
                    <a:gd name="T51" fmla="*/ 2147483647 h 169"/>
                    <a:gd name="T52" fmla="*/ 2147483647 w 98"/>
                    <a:gd name="T53" fmla="*/ 2147483647 h 169"/>
                    <a:gd name="T54" fmla="*/ 2147483647 w 98"/>
                    <a:gd name="T55" fmla="*/ 2147483647 h 169"/>
                    <a:gd name="T56" fmla="*/ 2147483647 w 98"/>
                    <a:gd name="T57" fmla="*/ 2147483647 h 169"/>
                    <a:gd name="T58" fmla="*/ 2147483647 w 98"/>
                    <a:gd name="T59" fmla="*/ 2147483647 h 169"/>
                    <a:gd name="T60" fmla="*/ 2147483647 w 98"/>
                    <a:gd name="T61" fmla="*/ 2147483647 h 169"/>
                    <a:gd name="T62" fmla="*/ 2147483647 w 98"/>
                    <a:gd name="T63" fmla="*/ 2147483647 h 169"/>
                    <a:gd name="T64" fmla="*/ 2147483647 w 98"/>
                    <a:gd name="T65" fmla="*/ 2147483647 h 169"/>
                    <a:gd name="T66" fmla="*/ 2147483647 w 98"/>
                    <a:gd name="T67" fmla="*/ 2147483647 h 169"/>
                    <a:gd name="T68" fmla="*/ 2147483647 w 98"/>
                    <a:gd name="T69" fmla="*/ 2147483647 h 169"/>
                    <a:gd name="T70" fmla="*/ 2147483647 w 98"/>
                    <a:gd name="T71" fmla="*/ 2147483647 h 169"/>
                    <a:gd name="T72" fmla="*/ 2147483647 w 98"/>
                    <a:gd name="T73" fmla="*/ 2147483647 h 169"/>
                    <a:gd name="T74" fmla="*/ 0 w 98"/>
                    <a:gd name="T75" fmla="*/ 2147483647 h 169"/>
                    <a:gd name="T76" fmla="*/ 0 w 98"/>
                    <a:gd name="T77" fmla="*/ 2147483647 h 169"/>
                    <a:gd name="T78" fmla="*/ 0 w 98"/>
                    <a:gd name="T79" fmla="*/ 2147483647 h 169"/>
                    <a:gd name="T80" fmla="*/ 2147483647 w 98"/>
                    <a:gd name="T81" fmla="*/ 2147483647 h 169"/>
                    <a:gd name="T82" fmla="*/ 2147483647 w 98"/>
                    <a:gd name="T83" fmla="*/ 0 h 169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98"/>
                    <a:gd name="T127" fmla="*/ 0 h 169"/>
                    <a:gd name="T128" fmla="*/ 98 w 98"/>
                    <a:gd name="T129" fmla="*/ 169 h 169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98" h="169">
                      <a:moveTo>
                        <a:pt x="98" y="14"/>
                      </a:moveTo>
                      <a:lnTo>
                        <a:pt x="14" y="56"/>
                      </a:lnTo>
                      <a:lnTo>
                        <a:pt x="28" y="56"/>
                      </a:lnTo>
                      <a:lnTo>
                        <a:pt x="14" y="70"/>
                      </a:lnTo>
                      <a:lnTo>
                        <a:pt x="0" y="56"/>
                      </a:lnTo>
                      <a:lnTo>
                        <a:pt x="42" y="70"/>
                      </a:lnTo>
                      <a:lnTo>
                        <a:pt x="84" y="84"/>
                      </a:lnTo>
                      <a:lnTo>
                        <a:pt x="98" y="84"/>
                      </a:lnTo>
                      <a:lnTo>
                        <a:pt x="98" y="99"/>
                      </a:lnTo>
                      <a:lnTo>
                        <a:pt x="84" y="113"/>
                      </a:lnTo>
                      <a:lnTo>
                        <a:pt x="42" y="127"/>
                      </a:lnTo>
                      <a:lnTo>
                        <a:pt x="14" y="141"/>
                      </a:lnTo>
                      <a:lnTo>
                        <a:pt x="28" y="127"/>
                      </a:lnTo>
                      <a:lnTo>
                        <a:pt x="28" y="141"/>
                      </a:lnTo>
                      <a:lnTo>
                        <a:pt x="14" y="141"/>
                      </a:lnTo>
                      <a:lnTo>
                        <a:pt x="42" y="155"/>
                      </a:lnTo>
                      <a:lnTo>
                        <a:pt x="70" y="155"/>
                      </a:lnTo>
                      <a:lnTo>
                        <a:pt x="84" y="155"/>
                      </a:lnTo>
                      <a:lnTo>
                        <a:pt x="84" y="169"/>
                      </a:lnTo>
                      <a:lnTo>
                        <a:pt x="70" y="169"/>
                      </a:lnTo>
                      <a:lnTo>
                        <a:pt x="70" y="155"/>
                      </a:lnTo>
                      <a:lnTo>
                        <a:pt x="70" y="169"/>
                      </a:lnTo>
                      <a:lnTo>
                        <a:pt x="42" y="169"/>
                      </a:lnTo>
                      <a:lnTo>
                        <a:pt x="14" y="155"/>
                      </a:lnTo>
                      <a:lnTo>
                        <a:pt x="14" y="141"/>
                      </a:lnTo>
                      <a:lnTo>
                        <a:pt x="14" y="127"/>
                      </a:lnTo>
                      <a:lnTo>
                        <a:pt x="42" y="113"/>
                      </a:lnTo>
                      <a:lnTo>
                        <a:pt x="84" y="99"/>
                      </a:lnTo>
                      <a:lnTo>
                        <a:pt x="84" y="84"/>
                      </a:lnTo>
                      <a:lnTo>
                        <a:pt x="84" y="99"/>
                      </a:lnTo>
                      <a:lnTo>
                        <a:pt x="42" y="84"/>
                      </a:lnTo>
                      <a:lnTo>
                        <a:pt x="0" y="70"/>
                      </a:lnTo>
                      <a:lnTo>
                        <a:pt x="0" y="56"/>
                      </a:lnTo>
                      <a:lnTo>
                        <a:pt x="14" y="42"/>
                      </a:lnTo>
                      <a:lnTo>
                        <a:pt x="98" y="0"/>
                      </a:lnTo>
                      <a:lnTo>
                        <a:pt x="98" y="14"/>
                      </a:lnTo>
                      <a:close/>
                    </a:path>
                  </a:pathLst>
                </a:custGeom>
                <a:blipFill dpi="0" rotWithShape="0">
                  <a:blip r:embed="rId4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Freeform 101"/>
                <p:cNvSpPr>
                  <a:spLocks/>
                </p:cNvSpPr>
                <p:nvPr/>
              </p:nvSpPr>
              <p:spPr bwMode="auto">
                <a:xfrm>
                  <a:off x="7834960" y="2038350"/>
                  <a:ext cx="22225" cy="22225"/>
                </a:xfrm>
                <a:custGeom>
                  <a:avLst/>
                  <a:gdLst>
                    <a:gd name="T0" fmla="*/ 2147483647 w 14"/>
                    <a:gd name="T1" fmla="*/ 0 h 14"/>
                    <a:gd name="T2" fmla="*/ 2147483647 w 14"/>
                    <a:gd name="T3" fmla="*/ 0 h 14"/>
                    <a:gd name="T4" fmla="*/ 0 w 14"/>
                    <a:gd name="T5" fmla="*/ 2147483647 h 14"/>
                    <a:gd name="T6" fmla="*/ 0 w 14"/>
                    <a:gd name="T7" fmla="*/ 0 h 14"/>
                    <a:gd name="T8" fmla="*/ 0 w 14"/>
                    <a:gd name="T9" fmla="*/ 0 h 14"/>
                    <a:gd name="T10" fmla="*/ 0 w 14"/>
                    <a:gd name="T11" fmla="*/ 0 h 14"/>
                    <a:gd name="T12" fmla="*/ 2147483647 w 14"/>
                    <a:gd name="T13" fmla="*/ 0 h 1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4"/>
                    <a:gd name="T22" fmla="*/ 0 h 14"/>
                    <a:gd name="T23" fmla="*/ 14 w 14"/>
                    <a:gd name="T24" fmla="*/ 14 h 1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4" h="14">
                      <a:moveTo>
                        <a:pt x="14" y="0"/>
                      </a:moveTo>
                      <a:lnTo>
                        <a:pt x="14" y="0"/>
                      </a:lnTo>
                      <a:lnTo>
                        <a:pt x="0" y="14"/>
                      </a:lnTo>
                      <a:lnTo>
                        <a:pt x="0" y="0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blipFill dpi="0" rotWithShape="0">
                  <a:blip r:embed="rId4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Freeform 102"/>
                <p:cNvSpPr>
                  <a:spLocks/>
                </p:cNvSpPr>
                <p:nvPr/>
              </p:nvSpPr>
              <p:spPr bwMode="auto">
                <a:xfrm>
                  <a:off x="7768285" y="2038350"/>
                  <a:ext cx="66675" cy="44450"/>
                </a:xfrm>
                <a:custGeom>
                  <a:avLst/>
                  <a:gdLst>
                    <a:gd name="T0" fmla="*/ 2147483647 w 42"/>
                    <a:gd name="T1" fmla="*/ 2147483647 h 28"/>
                    <a:gd name="T2" fmla="*/ 2147483647 w 42"/>
                    <a:gd name="T3" fmla="*/ 0 h 28"/>
                    <a:gd name="T4" fmla="*/ 0 w 42"/>
                    <a:gd name="T5" fmla="*/ 2147483647 h 28"/>
                    <a:gd name="T6" fmla="*/ 0 w 42"/>
                    <a:gd name="T7" fmla="*/ 2147483647 h 28"/>
                    <a:gd name="T8" fmla="*/ 2147483647 w 42"/>
                    <a:gd name="T9" fmla="*/ 2147483647 h 2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2"/>
                    <a:gd name="T16" fmla="*/ 0 h 28"/>
                    <a:gd name="T17" fmla="*/ 42 w 42"/>
                    <a:gd name="T18" fmla="*/ 28 h 2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2" h="28">
                      <a:moveTo>
                        <a:pt x="42" y="14"/>
                      </a:moveTo>
                      <a:lnTo>
                        <a:pt x="42" y="0"/>
                      </a:lnTo>
                      <a:lnTo>
                        <a:pt x="0" y="14"/>
                      </a:lnTo>
                      <a:lnTo>
                        <a:pt x="0" y="28"/>
                      </a:lnTo>
                      <a:lnTo>
                        <a:pt x="42" y="14"/>
                      </a:lnTo>
                      <a:close/>
                    </a:path>
                  </a:pathLst>
                </a:custGeom>
                <a:blipFill dpi="0" rotWithShape="0">
                  <a:blip r:embed="rId4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29" name="Straight Arrow Connector 28"/>
              <p:cNvCxnSpPr/>
              <p:nvPr/>
            </p:nvCxnSpPr>
            <p:spPr bwMode="auto">
              <a:xfrm>
                <a:off x="8327572" y="4484348"/>
                <a:ext cx="167346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</p:grpSp>
      <p:grpSp>
        <p:nvGrpSpPr>
          <p:cNvPr id="63" name="Group 62"/>
          <p:cNvGrpSpPr/>
          <p:nvPr/>
        </p:nvGrpSpPr>
        <p:grpSpPr>
          <a:xfrm>
            <a:off x="3843457" y="1321252"/>
            <a:ext cx="3162121" cy="896695"/>
            <a:chOff x="3744048" y="1321252"/>
            <a:chExt cx="3162121" cy="896695"/>
          </a:xfrm>
        </p:grpSpPr>
        <p:sp>
          <p:nvSpPr>
            <p:cNvPr id="6" name="Rectangle 5"/>
            <p:cNvSpPr/>
            <p:nvPr/>
          </p:nvSpPr>
          <p:spPr bwMode="auto">
            <a:xfrm>
              <a:off x="3744048" y="1321252"/>
              <a:ext cx="3162121" cy="8966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3961419" y="1479107"/>
              <a:ext cx="1300645" cy="583091"/>
            </a:xfrm>
            <a:prstGeom prst="rect">
              <a:avLst/>
            </a:prstGeom>
            <a:solidFill>
              <a:srgbClr val="EFFD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5388154" y="1477002"/>
              <a:ext cx="1300645" cy="583091"/>
            </a:xfrm>
            <a:prstGeom prst="rect">
              <a:avLst/>
            </a:prstGeom>
            <a:solidFill>
              <a:srgbClr val="EFFD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6233482" y="1607024"/>
              <a:ext cx="300243" cy="312737"/>
              <a:chOff x="8327572" y="4328206"/>
              <a:chExt cx="300243" cy="312737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8472240" y="4328206"/>
                <a:ext cx="155575" cy="312737"/>
                <a:chOff x="7723835" y="1770063"/>
                <a:chExt cx="155575" cy="312737"/>
              </a:xfrm>
            </p:grpSpPr>
            <p:sp>
              <p:nvSpPr>
                <p:cNvPr id="19" name="Freeform 99"/>
                <p:cNvSpPr>
                  <a:spLocks/>
                </p:cNvSpPr>
                <p:nvPr/>
              </p:nvSpPr>
              <p:spPr bwMode="auto">
                <a:xfrm>
                  <a:off x="7723835" y="1770063"/>
                  <a:ext cx="155575" cy="290512"/>
                </a:xfrm>
                <a:custGeom>
                  <a:avLst/>
                  <a:gdLst>
                    <a:gd name="T0" fmla="*/ 2147483647 w 98"/>
                    <a:gd name="T1" fmla="*/ 0 h 183"/>
                    <a:gd name="T2" fmla="*/ 2147483647 w 98"/>
                    <a:gd name="T3" fmla="*/ 2147483647 h 183"/>
                    <a:gd name="T4" fmla="*/ 0 w 98"/>
                    <a:gd name="T5" fmla="*/ 2147483647 h 183"/>
                    <a:gd name="T6" fmla="*/ 0 w 98"/>
                    <a:gd name="T7" fmla="*/ 2147483647 h 183"/>
                    <a:gd name="T8" fmla="*/ 2147483647 w 98"/>
                    <a:gd name="T9" fmla="*/ 2147483647 h 183"/>
                    <a:gd name="T10" fmla="*/ 2147483647 w 98"/>
                    <a:gd name="T11" fmla="*/ 2147483647 h 183"/>
                    <a:gd name="T12" fmla="*/ 2147483647 w 98"/>
                    <a:gd name="T13" fmla="*/ 2147483647 h 183"/>
                    <a:gd name="T14" fmla="*/ 2147483647 w 98"/>
                    <a:gd name="T15" fmla="*/ 2147483647 h 183"/>
                    <a:gd name="T16" fmla="*/ 2147483647 w 98"/>
                    <a:gd name="T17" fmla="*/ 2147483647 h 183"/>
                    <a:gd name="T18" fmla="*/ 2147483647 w 98"/>
                    <a:gd name="T19" fmla="*/ 2147483647 h 183"/>
                    <a:gd name="T20" fmla="*/ 2147483647 w 98"/>
                    <a:gd name="T21" fmla="*/ 2147483647 h 183"/>
                    <a:gd name="T22" fmla="*/ 2147483647 w 98"/>
                    <a:gd name="T23" fmla="*/ 2147483647 h 183"/>
                    <a:gd name="T24" fmla="*/ 2147483647 w 98"/>
                    <a:gd name="T25" fmla="*/ 2147483647 h 183"/>
                    <a:gd name="T26" fmla="*/ 2147483647 w 98"/>
                    <a:gd name="T27" fmla="*/ 2147483647 h 183"/>
                    <a:gd name="T28" fmla="*/ 2147483647 w 98"/>
                    <a:gd name="T29" fmla="*/ 2147483647 h 183"/>
                    <a:gd name="T30" fmla="*/ 2147483647 w 98"/>
                    <a:gd name="T31" fmla="*/ 2147483647 h 183"/>
                    <a:gd name="T32" fmla="*/ 2147483647 w 98"/>
                    <a:gd name="T33" fmla="*/ 2147483647 h 183"/>
                    <a:gd name="T34" fmla="*/ 2147483647 w 98"/>
                    <a:gd name="T35" fmla="*/ 0 h 183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98"/>
                    <a:gd name="T55" fmla="*/ 0 h 183"/>
                    <a:gd name="T56" fmla="*/ 98 w 98"/>
                    <a:gd name="T57" fmla="*/ 183 h 183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98" h="183">
                      <a:moveTo>
                        <a:pt x="98" y="0"/>
                      </a:moveTo>
                      <a:lnTo>
                        <a:pt x="14" y="42"/>
                      </a:lnTo>
                      <a:lnTo>
                        <a:pt x="0" y="56"/>
                      </a:lnTo>
                      <a:lnTo>
                        <a:pt x="42" y="70"/>
                      </a:lnTo>
                      <a:lnTo>
                        <a:pt x="84" y="84"/>
                      </a:lnTo>
                      <a:lnTo>
                        <a:pt x="84" y="99"/>
                      </a:lnTo>
                      <a:lnTo>
                        <a:pt x="42" y="113"/>
                      </a:lnTo>
                      <a:lnTo>
                        <a:pt x="14" y="127"/>
                      </a:lnTo>
                      <a:lnTo>
                        <a:pt x="14" y="141"/>
                      </a:lnTo>
                      <a:lnTo>
                        <a:pt x="42" y="155"/>
                      </a:lnTo>
                      <a:lnTo>
                        <a:pt x="70" y="155"/>
                      </a:lnTo>
                      <a:lnTo>
                        <a:pt x="70" y="169"/>
                      </a:lnTo>
                      <a:lnTo>
                        <a:pt x="28" y="183"/>
                      </a:lnTo>
                      <a:lnTo>
                        <a:pt x="98" y="0"/>
                      </a:lnTo>
                      <a:close/>
                    </a:path>
                  </a:pathLst>
                </a:custGeom>
                <a:blipFill dpi="0" rotWithShape="0">
                  <a:blip r:embed="rId3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" name="Freeform 100"/>
                <p:cNvSpPr>
                  <a:spLocks/>
                </p:cNvSpPr>
                <p:nvPr/>
              </p:nvSpPr>
              <p:spPr bwMode="auto">
                <a:xfrm>
                  <a:off x="7723835" y="1770063"/>
                  <a:ext cx="155575" cy="268287"/>
                </a:xfrm>
                <a:custGeom>
                  <a:avLst/>
                  <a:gdLst>
                    <a:gd name="T0" fmla="*/ 2147483647 w 98"/>
                    <a:gd name="T1" fmla="*/ 2147483647 h 169"/>
                    <a:gd name="T2" fmla="*/ 2147483647 w 98"/>
                    <a:gd name="T3" fmla="*/ 2147483647 h 169"/>
                    <a:gd name="T4" fmla="*/ 2147483647 w 98"/>
                    <a:gd name="T5" fmla="*/ 2147483647 h 169"/>
                    <a:gd name="T6" fmla="*/ 2147483647 w 98"/>
                    <a:gd name="T7" fmla="*/ 2147483647 h 169"/>
                    <a:gd name="T8" fmla="*/ 0 w 98"/>
                    <a:gd name="T9" fmla="*/ 2147483647 h 169"/>
                    <a:gd name="T10" fmla="*/ 2147483647 w 98"/>
                    <a:gd name="T11" fmla="*/ 2147483647 h 169"/>
                    <a:gd name="T12" fmla="*/ 2147483647 w 98"/>
                    <a:gd name="T13" fmla="*/ 2147483647 h 169"/>
                    <a:gd name="T14" fmla="*/ 2147483647 w 98"/>
                    <a:gd name="T15" fmla="*/ 2147483647 h 169"/>
                    <a:gd name="T16" fmla="*/ 2147483647 w 98"/>
                    <a:gd name="T17" fmla="*/ 2147483647 h 169"/>
                    <a:gd name="T18" fmla="*/ 2147483647 w 98"/>
                    <a:gd name="T19" fmla="*/ 2147483647 h 169"/>
                    <a:gd name="T20" fmla="*/ 2147483647 w 98"/>
                    <a:gd name="T21" fmla="*/ 2147483647 h 169"/>
                    <a:gd name="T22" fmla="*/ 2147483647 w 98"/>
                    <a:gd name="T23" fmla="*/ 2147483647 h 169"/>
                    <a:gd name="T24" fmla="*/ 2147483647 w 98"/>
                    <a:gd name="T25" fmla="*/ 2147483647 h 169"/>
                    <a:gd name="T26" fmla="*/ 2147483647 w 98"/>
                    <a:gd name="T27" fmla="*/ 2147483647 h 169"/>
                    <a:gd name="T28" fmla="*/ 2147483647 w 98"/>
                    <a:gd name="T29" fmla="*/ 2147483647 h 169"/>
                    <a:gd name="T30" fmla="*/ 2147483647 w 98"/>
                    <a:gd name="T31" fmla="*/ 2147483647 h 169"/>
                    <a:gd name="T32" fmla="*/ 2147483647 w 98"/>
                    <a:gd name="T33" fmla="*/ 2147483647 h 169"/>
                    <a:gd name="T34" fmla="*/ 2147483647 w 98"/>
                    <a:gd name="T35" fmla="*/ 2147483647 h 169"/>
                    <a:gd name="T36" fmla="*/ 2147483647 w 98"/>
                    <a:gd name="T37" fmla="*/ 2147483647 h 169"/>
                    <a:gd name="T38" fmla="*/ 2147483647 w 98"/>
                    <a:gd name="T39" fmla="*/ 2147483647 h 169"/>
                    <a:gd name="T40" fmla="*/ 2147483647 w 98"/>
                    <a:gd name="T41" fmla="*/ 2147483647 h 169"/>
                    <a:gd name="T42" fmla="*/ 2147483647 w 98"/>
                    <a:gd name="T43" fmla="*/ 2147483647 h 169"/>
                    <a:gd name="T44" fmla="*/ 2147483647 w 98"/>
                    <a:gd name="T45" fmla="*/ 2147483647 h 169"/>
                    <a:gd name="T46" fmla="*/ 2147483647 w 98"/>
                    <a:gd name="T47" fmla="*/ 2147483647 h 169"/>
                    <a:gd name="T48" fmla="*/ 2147483647 w 98"/>
                    <a:gd name="T49" fmla="*/ 2147483647 h 169"/>
                    <a:gd name="T50" fmla="*/ 2147483647 w 98"/>
                    <a:gd name="T51" fmla="*/ 2147483647 h 169"/>
                    <a:gd name="T52" fmla="*/ 2147483647 w 98"/>
                    <a:gd name="T53" fmla="*/ 2147483647 h 169"/>
                    <a:gd name="T54" fmla="*/ 2147483647 w 98"/>
                    <a:gd name="T55" fmla="*/ 2147483647 h 169"/>
                    <a:gd name="T56" fmla="*/ 2147483647 w 98"/>
                    <a:gd name="T57" fmla="*/ 2147483647 h 169"/>
                    <a:gd name="T58" fmla="*/ 2147483647 w 98"/>
                    <a:gd name="T59" fmla="*/ 2147483647 h 169"/>
                    <a:gd name="T60" fmla="*/ 2147483647 w 98"/>
                    <a:gd name="T61" fmla="*/ 2147483647 h 169"/>
                    <a:gd name="T62" fmla="*/ 2147483647 w 98"/>
                    <a:gd name="T63" fmla="*/ 2147483647 h 169"/>
                    <a:gd name="T64" fmla="*/ 2147483647 w 98"/>
                    <a:gd name="T65" fmla="*/ 2147483647 h 169"/>
                    <a:gd name="T66" fmla="*/ 2147483647 w 98"/>
                    <a:gd name="T67" fmla="*/ 2147483647 h 169"/>
                    <a:gd name="T68" fmla="*/ 2147483647 w 98"/>
                    <a:gd name="T69" fmla="*/ 2147483647 h 169"/>
                    <a:gd name="T70" fmla="*/ 2147483647 w 98"/>
                    <a:gd name="T71" fmla="*/ 2147483647 h 169"/>
                    <a:gd name="T72" fmla="*/ 2147483647 w 98"/>
                    <a:gd name="T73" fmla="*/ 2147483647 h 169"/>
                    <a:gd name="T74" fmla="*/ 0 w 98"/>
                    <a:gd name="T75" fmla="*/ 2147483647 h 169"/>
                    <a:gd name="T76" fmla="*/ 0 w 98"/>
                    <a:gd name="T77" fmla="*/ 2147483647 h 169"/>
                    <a:gd name="T78" fmla="*/ 0 w 98"/>
                    <a:gd name="T79" fmla="*/ 2147483647 h 169"/>
                    <a:gd name="T80" fmla="*/ 2147483647 w 98"/>
                    <a:gd name="T81" fmla="*/ 2147483647 h 169"/>
                    <a:gd name="T82" fmla="*/ 2147483647 w 98"/>
                    <a:gd name="T83" fmla="*/ 0 h 169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98"/>
                    <a:gd name="T127" fmla="*/ 0 h 169"/>
                    <a:gd name="T128" fmla="*/ 98 w 98"/>
                    <a:gd name="T129" fmla="*/ 169 h 169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98" h="169">
                      <a:moveTo>
                        <a:pt x="98" y="14"/>
                      </a:moveTo>
                      <a:lnTo>
                        <a:pt x="14" y="56"/>
                      </a:lnTo>
                      <a:lnTo>
                        <a:pt x="28" y="56"/>
                      </a:lnTo>
                      <a:lnTo>
                        <a:pt x="14" y="70"/>
                      </a:lnTo>
                      <a:lnTo>
                        <a:pt x="0" y="56"/>
                      </a:lnTo>
                      <a:lnTo>
                        <a:pt x="42" y="70"/>
                      </a:lnTo>
                      <a:lnTo>
                        <a:pt x="84" y="84"/>
                      </a:lnTo>
                      <a:lnTo>
                        <a:pt x="98" y="84"/>
                      </a:lnTo>
                      <a:lnTo>
                        <a:pt x="98" y="99"/>
                      </a:lnTo>
                      <a:lnTo>
                        <a:pt x="84" y="113"/>
                      </a:lnTo>
                      <a:lnTo>
                        <a:pt x="42" y="127"/>
                      </a:lnTo>
                      <a:lnTo>
                        <a:pt x="14" y="141"/>
                      </a:lnTo>
                      <a:lnTo>
                        <a:pt x="28" y="127"/>
                      </a:lnTo>
                      <a:lnTo>
                        <a:pt x="28" y="141"/>
                      </a:lnTo>
                      <a:lnTo>
                        <a:pt x="14" y="141"/>
                      </a:lnTo>
                      <a:lnTo>
                        <a:pt x="42" y="155"/>
                      </a:lnTo>
                      <a:lnTo>
                        <a:pt x="70" y="155"/>
                      </a:lnTo>
                      <a:lnTo>
                        <a:pt x="84" y="155"/>
                      </a:lnTo>
                      <a:lnTo>
                        <a:pt x="84" y="169"/>
                      </a:lnTo>
                      <a:lnTo>
                        <a:pt x="70" y="169"/>
                      </a:lnTo>
                      <a:lnTo>
                        <a:pt x="70" y="155"/>
                      </a:lnTo>
                      <a:lnTo>
                        <a:pt x="70" y="169"/>
                      </a:lnTo>
                      <a:lnTo>
                        <a:pt x="42" y="169"/>
                      </a:lnTo>
                      <a:lnTo>
                        <a:pt x="14" y="155"/>
                      </a:lnTo>
                      <a:lnTo>
                        <a:pt x="14" y="141"/>
                      </a:lnTo>
                      <a:lnTo>
                        <a:pt x="14" y="127"/>
                      </a:lnTo>
                      <a:lnTo>
                        <a:pt x="42" y="113"/>
                      </a:lnTo>
                      <a:lnTo>
                        <a:pt x="84" y="99"/>
                      </a:lnTo>
                      <a:lnTo>
                        <a:pt x="84" y="84"/>
                      </a:lnTo>
                      <a:lnTo>
                        <a:pt x="84" y="99"/>
                      </a:lnTo>
                      <a:lnTo>
                        <a:pt x="42" y="84"/>
                      </a:lnTo>
                      <a:lnTo>
                        <a:pt x="0" y="70"/>
                      </a:lnTo>
                      <a:lnTo>
                        <a:pt x="0" y="56"/>
                      </a:lnTo>
                      <a:lnTo>
                        <a:pt x="14" y="42"/>
                      </a:lnTo>
                      <a:lnTo>
                        <a:pt x="98" y="0"/>
                      </a:lnTo>
                      <a:lnTo>
                        <a:pt x="98" y="14"/>
                      </a:lnTo>
                      <a:close/>
                    </a:path>
                  </a:pathLst>
                </a:custGeom>
                <a:blipFill dpi="0" rotWithShape="0">
                  <a:blip r:embed="rId4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" name="Freeform 101"/>
                <p:cNvSpPr>
                  <a:spLocks/>
                </p:cNvSpPr>
                <p:nvPr/>
              </p:nvSpPr>
              <p:spPr bwMode="auto">
                <a:xfrm>
                  <a:off x="7834960" y="2038350"/>
                  <a:ext cx="22225" cy="22225"/>
                </a:xfrm>
                <a:custGeom>
                  <a:avLst/>
                  <a:gdLst>
                    <a:gd name="T0" fmla="*/ 2147483647 w 14"/>
                    <a:gd name="T1" fmla="*/ 0 h 14"/>
                    <a:gd name="T2" fmla="*/ 2147483647 w 14"/>
                    <a:gd name="T3" fmla="*/ 0 h 14"/>
                    <a:gd name="T4" fmla="*/ 0 w 14"/>
                    <a:gd name="T5" fmla="*/ 2147483647 h 14"/>
                    <a:gd name="T6" fmla="*/ 0 w 14"/>
                    <a:gd name="T7" fmla="*/ 0 h 14"/>
                    <a:gd name="T8" fmla="*/ 0 w 14"/>
                    <a:gd name="T9" fmla="*/ 0 h 14"/>
                    <a:gd name="T10" fmla="*/ 0 w 14"/>
                    <a:gd name="T11" fmla="*/ 0 h 14"/>
                    <a:gd name="T12" fmla="*/ 2147483647 w 14"/>
                    <a:gd name="T13" fmla="*/ 0 h 1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4"/>
                    <a:gd name="T22" fmla="*/ 0 h 14"/>
                    <a:gd name="T23" fmla="*/ 14 w 14"/>
                    <a:gd name="T24" fmla="*/ 14 h 1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4" h="14">
                      <a:moveTo>
                        <a:pt x="14" y="0"/>
                      </a:moveTo>
                      <a:lnTo>
                        <a:pt x="14" y="0"/>
                      </a:lnTo>
                      <a:lnTo>
                        <a:pt x="0" y="14"/>
                      </a:lnTo>
                      <a:lnTo>
                        <a:pt x="0" y="0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blipFill dpi="0" rotWithShape="0">
                  <a:blip r:embed="rId4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" name="Freeform 102"/>
                <p:cNvSpPr>
                  <a:spLocks/>
                </p:cNvSpPr>
                <p:nvPr/>
              </p:nvSpPr>
              <p:spPr bwMode="auto">
                <a:xfrm>
                  <a:off x="7768285" y="2038350"/>
                  <a:ext cx="66675" cy="44450"/>
                </a:xfrm>
                <a:custGeom>
                  <a:avLst/>
                  <a:gdLst>
                    <a:gd name="T0" fmla="*/ 2147483647 w 42"/>
                    <a:gd name="T1" fmla="*/ 2147483647 h 28"/>
                    <a:gd name="T2" fmla="*/ 2147483647 w 42"/>
                    <a:gd name="T3" fmla="*/ 0 h 28"/>
                    <a:gd name="T4" fmla="*/ 0 w 42"/>
                    <a:gd name="T5" fmla="*/ 2147483647 h 28"/>
                    <a:gd name="T6" fmla="*/ 0 w 42"/>
                    <a:gd name="T7" fmla="*/ 2147483647 h 28"/>
                    <a:gd name="T8" fmla="*/ 2147483647 w 42"/>
                    <a:gd name="T9" fmla="*/ 2147483647 h 2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2"/>
                    <a:gd name="T16" fmla="*/ 0 h 28"/>
                    <a:gd name="T17" fmla="*/ 42 w 42"/>
                    <a:gd name="T18" fmla="*/ 28 h 2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2" h="28">
                      <a:moveTo>
                        <a:pt x="42" y="14"/>
                      </a:moveTo>
                      <a:lnTo>
                        <a:pt x="42" y="0"/>
                      </a:lnTo>
                      <a:lnTo>
                        <a:pt x="0" y="14"/>
                      </a:lnTo>
                      <a:lnTo>
                        <a:pt x="0" y="28"/>
                      </a:lnTo>
                      <a:lnTo>
                        <a:pt x="42" y="14"/>
                      </a:lnTo>
                      <a:close/>
                    </a:path>
                  </a:pathLst>
                </a:custGeom>
                <a:blipFill dpi="0" rotWithShape="0">
                  <a:blip r:embed="rId4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18" name="Straight Arrow Connector 17"/>
              <p:cNvCxnSpPr/>
              <p:nvPr/>
            </p:nvCxnSpPr>
            <p:spPr bwMode="auto">
              <a:xfrm>
                <a:off x="8327572" y="4484348"/>
                <a:ext cx="167346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cxnSp>
          <p:nvCxnSpPr>
            <p:cNvPr id="23" name="Straight Connector 22"/>
            <p:cNvCxnSpPr/>
            <p:nvPr/>
          </p:nvCxnSpPr>
          <p:spPr bwMode="auto">
            <a:xfrm>
              <a:off x="3980937" y="1479107"/>
              <a:ext cx="1300645" cy="580986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 flipV="1">
              <a:off x="3961419" y="1479107"/>
              <a:ext cx="1288979" cy="583091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8" name="TextBox 47"/>
            <p:cNvSpPr txBox="1"/>
            <p:nvPr/>
          </p:nvSpPr>
          <p:spPr>
            <a:xfrm>
              <a:off x="5361953" y="1594283"/>
              <a:ext cx="854786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Task</a:t>
              </a:r>
              <a:r>
                <a:rPr lang="en-US" baseline="-25000" dirty="0" smtClean="0">
                  <a:latin typeface="Arial" pitchFamily="34" charset="0"/>
                  <a:cs typeface="Arial" pitchFamily="34" charset="0"/>
                </a:rPr>
                <a:t>3R</a:t>
              </a:r>
              <a:endParaRPr lang="en-US" baseline="-25000" dirty="0"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65" name="Straight Arrow Connector 64"/>
          <p:cNvCxnSpPr/>
          <p:nvPr/>
        </p:nvCxnSpPr>
        <p:spPr bwMode="auto">
          <a:xfrm flipH="1">
            <a:off x="6416563" y="2067906"/>
            <a:ext cx="1" cy="1424602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61499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Summary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152400" y="1192306"/>
            <a:ext cx="3361765" cy="340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Structuring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ACE_Tasks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via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an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ACE_Stream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allows “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interpositioning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”</a:t>
            </a:r>
          </a:p>
          <a:p>
            <a:pPr marL="457200" indent="-233363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i.e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., similar to adding a filter in a UNIX pipeline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New </a:t>
            </a:r>
            <a:r>
              <a:rPr lang="en-US" sz="2000" dirty="0">
                <a:latin typeface="+mn-lt"/>
                <a:ea typeface="+mn-ea"/>
                <a:cs typeface="+mn-cs"/>
              </a:rPr>
              <a:t>functionality may be added by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pushing </a:t>
            </a:r>
            <a:r>
              <a:rPr lang="en-US" sz="2000" dirty="0">
                <a:latin typeface="+mn-lt"/>
                <a:ea typeface="+mn-ea"/>
                <a:cs typeface="+mn-cs"/>
              </a:rPr>
              <a:t>a new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processing </a:t>
            </a:r>
            <a:r>
              <a:rPr lang="en-US" sz="2000" dirty="0" err="1" smtClean="0">
                <a:latin typeface="+mn-lt"/>
                <a:ea typeface="+mn-ea"/>
                <a:cs typeface="+mn-cs"/>
              </a:rPr>
              <a:t>ACE_Module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 </a:t>
            </a:r>
            <a:r>
              <a:rPr lang="en-US" sz="2000" dirty="0">
                <a:latin typeface="+mn-lt"/>
                <a:ea typeface="+mn-ea"/>
                <a:cs typeface="+mn-cs"/>
              </a:rPr>
              <a:t>onto an </a:t>
            </a:r>
            <a:r>
              <a:rPr lang="en-US" sz="2000" dirty="0" err="1" smtClean="0">
                <a:latin typeface="+mn-lt"/>
                <a:ea typeface="+mn-ea"/>
                <a:cs typeface="+mn-cs"/>
              </a:rPr>
              <a:t>ACE_Stream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e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.g.: 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7161" y="4573264"/>
            <a:ext cx="81814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b="1" dirty="0" err="1">
                <a:latin typeface="Courier New" pitchFamily="49" charset="0"/>
                <a:cs typeface="Courier New" pitchFamily="49" charset="0"/>
              </a:rPr>
              <a:t>stream.push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(new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MT_Module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("Consumer",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0, new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Consumer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));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b="1" dirty="0" err="1">
                <a:latin typeface="Courier New" pitchFamily="49" charset="0"/>
                <a:cs typeface="Courier New" pitchFamily="49" charset="0"/>
              </a:rPr>
              <a:t>stream.push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(new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MT_Module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("Filter",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0, new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Filter));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b="1" dirty="0" err="1">
                <a:latin typeface="Courier New" pitchFamily="49" charset="0"/>
                <a:cs typeface="Courier New" pitchFamily="49" charset="0"/>
              </a:rPr>
              <a:t>stream.push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(new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MT_Module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("Producer",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0, new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Producer));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65238" y="1581464"/>
            <a:ext cx="206979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Consumer Module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65238" y="3613238"/>
            <a:ext cx="194155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Producer Module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3843457" y="3334654"/>
            <a:ext cx="3162121" cy="896695"/>
            <a:chOff x="3763566" y="3334654"/>
            <a:chExt cx="3162121" cy="896695"/>
          </a:xfrm>
        </p:grpSpPr>
        <p:sp>
          <p:nvSpPr>
            <p:cNvPr id="11" name="Rectangle 10"/>
            <p:cNvSpPr/>
            <p:nvPr/>
          </p:nvSpPr>
          <p:spPr bwMode="auto">
            <a:xfrm>
              <a:off x="3763566" y="3334654"/>
              <a:ext cx="3162121" cy="8966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3980937" y="3492508"/>
              <a:ext cx="1300645" cy="583093"/>
            </a:xfrm>
            <a:prstGeom prst="rect">
              <a:avLst/>
            </a:prstGeom>
            <a:solidFill>
              <a:srgbClr val="FFFF99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5407671" y="3490403"/>
              <a:ext cx="1300645" cy="583090"/>
            </a:xfrm>
            <a:prstGeom prst="rect">
              <a:avLst/>
            </a:prstGeom>
            <a:solidFill>
              <a:srgbClr val="FFFF99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408366" y="3607686"/>
              <a:ext cx="854786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Task</a:t>
              </a:r>
              <a:r>
                <a:rPr lang="en-US" baseline="-25000" dirty="0">
                  <a:latin typeface="Arial" pitchFamily="34" charset="0"/>
                  <a:cs typeface="Arial" pitchFamily="34" charset="0"/>
                </a:rPr>
                <a:t>1</a:t>
              </a:r>
              <a:r>
                <a:rPr lang="en-US" baseline="-25000" dirty="0" smtClean="0">
                  <a:latin typeface="Arial" pitchFamily="34" charset="0"/>
                  <a:cs typeface="Arial" pitchFamily="34" charset="0"/>
                </a:rPr>
                <a:t>R</a:t>
              </a:r>
              <a:endParaRPr lang="en-US" baseline="-25000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 bwMode="auto">
            <a:xfrm>
              <a:off x="3990688" y="3492508"/>
              <a:ext cx="1300645" cy="580986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 flipV="1">
              <a:off x="3971170" y="3492508"/>
              <a:ext cx="1288979" cy="583091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27" name="Group 26"/>
            <p:cNvGrpSpPr/>
            <p:nvPr/>
          </p:nvGrpSpPr>
          <p:grpSpPr>
            <a:xfrm>
              <a:off x="6305815" y="3592800"/>
              <a:ext cx="300243" cy="312737"/>
              <a:chOff x="8327572" y="4328206"/>
              <a:chExt cx="300243" cy="312737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8472240" y="4328206"/>
                <a:ext cx="155575" cy="312737"/>
                <a:chOff x="7723835" y="1770063"/>
                <a:chExt cx="155575" cy="312737"/>
              </a:xfrm>
            </p:grpSpPr>
            <p:sp>
              <p:nvSpPr>
                <p:cNvPr id="30" name="Freeform 99"/>
                <p:cNvSpPr>
                  <a:spLocks/>
                </p:cNvSpPr>
                <p:nvPr/>
              </p:nvSpPr>
              <p:spPr bwMode="auto">
                <a:xfrm>
                  <a:off x="7723835" y="1770063"/>
                  <a:ext cx="155575" cy="290512"/>
                </a:xfrm>
                <a:custGeom>
                  <a:avLst/>
                  <a:gdLst>
                    <a:gd name="T0" fmla="*/ 2147483647 w 98"/>
                    <a:gd name="T1" fmla="*/ 0 h 183"/>
                    <a:gd name="T2" fmla="*/ 2147483647 w 98"/>
                    <a:gd name="T3" fmla="*/ 2147483647 h 183"/>
                    <a:gd name="T4" fmla="*/ 0 w 98"/>
                    <a:gd name="T5" fmla="*/ 2147483647 h 183"/>
                    <a:gd name="T6" fmla="*/ 0 w 98"/>
                    <a:gd name="T7" fmla="*/ 2147483647 h 183"/>
                    <a:gd name="T8" fmla="*/ 2147483647 w 98"/>
                    <a:gd name="T9" fmla="*/ 2147483647 h 183"/>
                    <a:gd name="T10" fmla="*/ 2147483647 w 98"/>
                    <a:gd name="T11" fmla="*/ 2147483647 h 183"/>
                    <a:gd name="T12" fmla="*/ 2147483647 w 98"/>
                    <a:gd name="T13" fmla="*/ 2147483647 h 183"/>
                    <a:gd name="T14" fmla="*/ 2147483647 w 98"/>
                    <a:gd name="T15" fmla="*/ 2147483647 h 183"/>
                    <a:gd name="T16" fmla="*/ 2147483647 w 98"/>
                    <a:gd name="T17" fmla="*/ 2147483647 h 183"/>
                    <a:gd name="T18" fmla="*/ 2147483647 w 98"/>
                    <a:gd name="T19" fmla="*/ 2147483647 h 183"/>
                    <a:gd name="T20" fmla="*/ 2147483647 w 98"/>
                    <a:gd name="T21" fmla="*/ 2147483647 h 183"/>
                    <a:gd name="T22" fmla="*/ 2147483647 w 98"/>
                    <a:gd name="T23" fmla="*/ 2147483647 h 183"/>
                    <a:gd name="T24" fmla="*/ 2147483647 w 98"/>
                    <a:gd name="T25" fmla="*/ 2147483647 h 183"/>
                    <a:gd name="T26" fmla="*/ 2147483647 w 98"/>
                    <a:gd name="T27" fmla="*/ 2147483647 h 183"/>
                    <a:gd name="T28" fmla="*/ 2147483647 w 98"/>
                    <a:gd name="T29" fmla="*/ 2147483647 h 183"/>
                    <a:gd name="T30" fmla="*/ 2147483647 w 98"/>
                    <a:gd name="T31" fmla="*/ 2147483647 h 183"/>
                    <a:gd name="T32" fmla="*/ 2147483647 w 98"/>
                    <a:gd name="T33" fmla="*/ 2147483647 h 183"/>
                    <a:gd name="T34" fmla="*/ 2147483647 w 98"/>
                    <a:gd name="T35" fmla="*/ 0 h 183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98"/>
                    <a:gd name="T55" fmla="*/ 0 h 183"/>
                    <a:gd name="T56" fmla="*/ 98 w 98"/>
                    <a:gd name="T57" fmla="*/ 183 h 183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98" h="183">
                      <a:moveTo>
                        <a:pt x="98" y="0"/>
                      </a:moveTo>
                      <a:lnTo>
                        <a:pt x="14" y="42"/>
                      </a:lnTo>
                      <a:lnTo>
                        <a:pt x="0" y="56"/>
                      </a:lnTo>
                      <a:lnTo>
                        <a:pt x="42" y="70"/>
                      </a:lnTo>
                      <a:lnTo>
                        <a:pt x="84" y="84"/>
                      </a:lnTo>
                      <a:lnTo>
                        <a:pt x="84" y="99"/>
                      </a:lnTo>
                      <a:lnTo>
                        <a:pt x="42" y="113"/>
                      </a:lnTo>
                      <a:lnTo>
                        <a:pt x="14" y="127"/>
                      </a:lnTo>
                      <a:lnTo>
                        <a:pt x="14" y="141"/>
                      </a:lnTo>
                      <a:lnTo>
                        <a:pt x="42" y="155"/>
                      </a:lnTo>
                      <a:lnTo>
                        <a:pt x="70" y="155"/>
                      </a:lnTo>
                      <a:lnTo>
                        <a:pt x="70" y="169"/>
                      </a:lnTo>
                      <a:lnTo>
                        <a:pt x="28" y="183"/>
                      </a:lnTo>
                      <a:lnTo>
                        <a:pt x="98" y="0"/>
                      </a:lnTo>
                      <a:close/>
                    </a:path>
                  </a:pathLst>
                </a:custGeom>
                <a:blipFill dpi="0" rotWithShape="0">
                  <a:blip r:embed="rId3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Freeform 100"/>
                <p:cNvSpPr>
                  <a:spLocks/>
                </p:cNvSpPr>
                <p:nvPr/>
              </p:nvSpPr>
              <p:spPr bwMode="auto">
                <a:xfrm>
                  <a:off x="7723835" y="1770063"/>
                  <a:ext cx="155575" cy="268287"/>
                </a:xfrm>
                <a:custGeom>
                  <a:avLst/>
                  <a:gdLst>
                    <a:gd name="T0" fmla="*/ 2147483647 w 98"/>
                    <a:gd name="T1" fmla="*/ 2147483647 h 169"/>
                    <a:gd name="T2" fmla="*/ 2147483647 w 98"/>
                    <a:gd name="T3" fmla="*/ 2147483647 h 169"/>
                    <a:gd name="T4" fmla="*/ 2147483647 w 98"/>
                    <a:gd name="T5" fmla="*/ 2147483647 h 169"/>
                    <a:gd name="T6" fmla="*/ 2147483647 w 98"/>
                    <a:gd name="T7" fmla="*/ 2147483647 h 169"/>
                    <a:gd name="T8" fmla="*/ 0 w 98"/>
                    <a:gd name="T9" fmla="*/ 2147483647 h 169"/>
                    <a:gd name="T10" fmla="*/ 2147483647 w 98"/>
                    <a:gd name="T11" fmla="*/ 2147483647 h 169"/>
                    <a:gd name="T12" fmla="*/ 2147483647 w 98"/>
                    <a:gd name="T13" fmla="*/ 2147483647 h 169"/>
                    <a:gd name="T14" fmla="*/ 2147483647 w 98"/>
                    <a:gd name="T15" fmla="*/ 2147483647 h 169"/>
                    <a:gd name="T16" fmla="*/ 2147483647 w 98"/>
                    <a:gd name="T17" fmla="*/ 2147483647 h 169"/>
                    <a:gd name="T18" fmla="*/ 2147483647 w 98"/>
                    <a:gd name="T19" fmla="*/ 2147483647 h 169"/>
                    <a:gd name="T20" fmla="*/ 2147483647 w 98"/>
                    <a:gd name="T21" fmla="*/ 2147483647 h 169"/>
                    <a:gd name="T22" fmla="*/ 2147483647 w 98"/>
                    <a:gd name="T23" fmla="*/ 2147483647 h 169"/>
                    <a:gd name="T24" fmla="*/ 2147483647 w 98"/>
                    <a:gd name="T25" fmla="*/ 2147483647 h 169"/>
                    <a:gd name="T26" fmla="*/ 2147483647 w 98"/>
                    <a:gd name="T27" fmla="*/ 2147483647 h 169"/>
                    <a:gd name="T28" fmla="*/ 2147483647 w 98"/>
                    <a:gd name="T29" fmla="*/ 2147483647 h 169"/>
                    <a:gd name="T30" fmla="*/ 2147483647 w 98"/>
                    <a:gd name="T31" fmla="*/ 2147483647 h 169"/>
                    <a:gd name="T32" fmla="*/ 2147483647 w 98"/>
                    <a:gd name="T33" fmla="*/ 2147483647 h 169"/>
                    <a:gd name="T34" fmla="*/ 2147483647 w 98"/>
                    <a:gd name="T35" fmla="*/ 2147483647 h 169"/>
                    <a:gd name="T36" fmla="*/ 2147483647 w 98"/>
                    <a:gd name="T37" fmla="*/ 2147483647 h 169"/>
                    <a:gd name="T38" fmla="*/ 2147483647 w 98"/>
                    <a:gd name="T39" fmla="*/ 2147483647 h 169"/>
                    <a:gd name="T40" fmla="*/ 2147483647 w 98"/>
                    <a:gd name="T41" fmla="*/ 2147483647 h 169"/>
                    <a:gd name="T42" fmla="*/ 2147483647 w 98"/>
                    <a:gd name="T43" fmla="*/ 2147483647 h 169"/>
                    <a:gd name="T44" fmla="*/ 2147483647 w 98"/>
                    <a:gd name="T45" fmla="*/ 2147483647 h 169"/>
                    <a:gd name="T46" fmla="*/ 2147483647 w 98"/>
                    <a:gd name="T47" fmla="*/ 2147483647 h 169"/>
                    <a:gd name="T48" fmla="*/ 2147483647 w 98"/>
                    <a:gd name="T49" fmla="*/ 2147483647 h 169"/>
                    <a:gd name="T50" fmla="*/ 2147483647 w 98"/>
                    <a:gd name="T51" fmla="*/ 2147483647 h 169"/>
                    <a:gd name="T52" fmla="*/ 2147483647 w 98"/>
                    <a:gd name="T53" fmla="*/ 2147483647 h 169"/>
                    <a:gd name="T54" fmla="*/ 2147483647 w 98"/>
                    <a:gd name="T55" fmla="*/ 2147483647 h 169"/>
                    <a:gd name="T56" fmla="*/ 2147483647 w 98"/>
                    <a:gd name="T57" fmla="*/ 2147483647 h 169"/>
                    <a:gd name="T58" fmla="*/ 2147483647 w 98"/>
                    <a:gd name="T59" fmla="*/ 2147483647 h 169"/>
                    <a:gd name="T60" fmla="*/ 2147483647 w 98"/>
                    <a:gd name="T61" fmla="*/ 2147483647 h 169"/>
                    <a:gd name="T62" fmla="*/ 2147483647 w 98"/>
                    <a:gd name="T63" fmla="*/ 2147483647 h 169"/>
                    <a:gd name="T64" fmla="*/ 2147483647 w 98"/>
                    <a:gd name="T65" fmla="*/ 2147483647 h 169"/>
                    <a:gd name="T66" fmla="*/ 2147483647 w 98"/>
                    <a:gd name="T67" fmla="*/ 2147483647 h 169"/>
                    <a:gd name="T68" fmla="*/ 2147483647 w 98"/>
                    <a:gd name="T69" fmla="*/ 2147483647 h 169"/>
                    <a:gd name="T70" fmla="*/ 2147483647 w 98"/>
                    <a:gd name="T71" fmla="*/ 2147483647 h 169"/>
                    <a:gd name="T72" fmla="*/ 2147483647 w 98"/>
                    <a:gd name="T73" fmla="*/ 2147483647 h 169"/>
                    <a:gd name="T74" fmla="*/ 0 w 98"/>
                    <a:gd name="T75" fmla="*/ 2147483647 h 169"/>
                    <a:gd name="T76" fmla="*/ 0 w 98"/>
                    <a:gd name="T77" fmla="*/ 2147483647 h 169"/>
                    <a:gd name="T78" fmla="*/ 0 w 98"/>
                    <a:gd name="T79" fmla="*/ 2147483647 h 169"/>
                    <a:gd name="T80" fmla="*/ 2147483647 w 98"/>
                    <a:gd name="T81" fmla="*/ 2147483647 h 169"/>
                    <a:gd name="T82" fmla="*/ 2147483647 w 98"/>
                    <a:gd name="T83" fmla="*/ 0 h 169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98"/>
                    <a:gd name="T127" fmla="*/ 0 h 169"/>
                    <a:gd name="T128" fmla="*/ 98 w 98"/>
                    <a:gd name="T129" fmla="*/ 169 h 169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98" h="169">
                      <a:moveTo>
                        <a:pt x="98" y="14"/>
                      </a:moveTo>
                      <a:lnTo>
                        <a:pt x="14" y="56"/>
                      </a:lnTo>
                      <a:lnTo>
                        <a:pt x="28" y="56"/>
                      </a:lnTo>
                      <a:lnTo>
                        <a:pt x="14" y="70"/>
                      </a:lnTo>
                      <a:lnTo>
                        <a:pt x="0" y="56"/>
                      </a:lnTo>
                      <a:lnTo>
                        <a:pt x="42" y="70"/>
                      </a:lnTo>
                      <a:lnTo>
                        <a:pt x="84" y="84"/>
                      </a:lnTo>
                      <a:lnTo>
                        <a:pt x="98" y="84"/>
                      </a:lnTo>
                      <a:lnTo>
                        <a:pt x="98" y="99"/>
                      </a:lnTo>
                      <a:lnTo>
                        <a:pt x="84" y="113"/>
                      </a:lnTo>
                      <a:lnTo>
                        <a:pt x="42" y="127"/>
                      </a:lnTo>
                      <a:lnTo>
                        <a:pt x="14" y="141"/>
                      </a:lnTo>
                      <a:lnTo>
                        <a:pt x="28" y="127"/>
                      </a:lnTo>
                      <a:lnTo>
                        <a:pt x="28" y="141"/>
                      </a:lnTo>
                      <a:lnTo>
                        <a:pt x="14" y="141"/>
                      </a:lnTo>
                      <a:lnTo>
                        <a:pt x="42" y="155"/>
                      </a:lnTo>
                      <a:lnTo>
                        <a:pt x="70" y="155"/>
                      </a:lnTo>
                      <a:lnTo>
                        <a:pt x="84" y="155"/>
                      </a:lnTo>
                      <a:lnTo>
                        <a:pt x="84" y="169"/>
                      </a:lnTo>
                      <a:lnTo>
                        <a:pt x="70" y="169"/>
                      </a:lnTo>
                      <a:lnTo>
                        <a:pt x="70" y="155"/>
                      </a:lnTo>
                      <a:lnTo>
                        <a:pt x="70" y="169"/>
                      </a:lnTo>
                      <a:lnTo>
                        <a:pt x="42" y="169"/>
                      </a:lnTo>
                      <a:lnTo>
                        <a:pt x="14" y="155"/>
                      </a:lnTo>
                      <a:lnTo>
                        <a:pt x="14" y="141"/>
                      </a:lnTo>
                      <a:lnTo>
                        <a:pt x="14" y="127"/>
                      </a:lnTo>
                      <a:lnTo>
                        <a:pt x="42" y="113"/>
                      </a:lnTo>
                      <a:lnTo>
                        <a:pt x="84" y="99"/>
                      </a:lnTo>
                      <a:lnTo>
                        <a:pt x="84" y="84"/>
                      </a:lnTo>
                      <a:lnTo>
                        <a:pt x="84" y="99"/>
                      </a:lnTo>
                      <a:lnTo>
                        <a:pt x="42" y="84"/>
                      </a:lnTo>
                      <a:lnTo>
                        <a:pt x="0" y="70"/>
                      </a:lnTo>
                      <a:lnTo>
                        <a:pt x="0" y="56"/>
                      </a:lnTo>
                      <a:lnTo>
                        <a:pt x="14" y="42"/>
                      </a:lnTo>
                      <a:lnTo>
                        <a:pt x="98" y="0"/>
                      </a:lnTo>
                      <a:lnTo>
                        <a:pt x="98" y="14"/>
                      </a:lnTo>
                      <a:close/>
                    </a:path>
                  </a:pathLst>
                </a:custGeom>
                <a:blipFill dpi="0" rotWithShape="0">
                  <a:blip r:embed="rId4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Freeform 101"/>
                <p:cNvSpPr>
                  <a:spLocks/>
                </p:cNvSpPr>
                <p:nvPr/>
              </p:nvSpPr>
              <p:spPr bwMode="auto">
                <a:xfrm>
                  <a:off x="7834960" y="2038350"/>
                  <a:ext cx="22225" cy="22225"/>
                </a:xfrm>
                <a:custGeom>
                  <a:avLst/>
                  <a:gdLst>
                    <a:gd name="T0" fmla="*/ 2147483647 w 14"/>
                    <a:gd name="T1" fmla="*/ 0 h 14"/>
                    <a:gd name="T2" fmla="*/ 2147483647 w 14"/>
                    <a:gd name="T3" fmla="*/ 0 h 14"/>
                    <a:gd name="T4" fmla="*/ 0 w 14"/>
                    <a:gd name="T5" fmla="*/ 2147483647 h 14"/>
                    <a:gd name="T6" fmla="*/ 0 w 14"/>
                    <a:gd name="T7" fmla="*/ 0 h 14"/>
                    <a:gd name="T8" fmla="*/ 0 w 14"/>
                    <a:gd name="T9" fmla="*/ 0 h 14"/>
                    <a:gd name="T10" fmla="*/ 0 w 14"/>
                    <a:gd name="T11" fmla="*/ 0 h 14"/>
                    <a:gd name="T12" fmla="*/ 2147483647 w 14"/>
                    <a:gd name="T13" fmla="*/ 0 h 1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4"/>
                    <a:gd name="T22" fmla="*/ 0 h 14"/>
                    <a:gd name="T23" fmla="*/ 14 w 14"/>
                    <a:gd name="T24" fmla="*/ 14 h 1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4" h="14">
                      <a:moveTo>
                        <a:pt x="14" y="0"/>
                      </a:moveTo>
                      <a:lnTo>
                        <a:pt x="14" y="0"/>
                      </a:lnTo>
                      <a:lnTo>
                        <a:pt x="0" y="14"/>
                      </a:lnTo>
                      <a:lnTo>
                        <a:pt x="0" y="0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blipFill dpi="0" rotWithShape="0">
                  <a:blip r:embed="rId4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Freeform 102"/>
                <p:cNvSpPr>
                  <a:spLocks/>
                </p:cNvSpPr>
                <p:nvPr/>
              </p:nvSpPr>
              <p:spPr bwMode="auto">
                <a:xfrm>
                  <a:off x="7768285" y="2038350"/>
                  <a:ext cx="66675" cy="44450"/>
                </a:xfrm>
                <a:custGeom>
                  <a:avLst/>
                  <a:gdLst>
                    <a:gd name="T0" fmla="*/ 2147483647 w 42"/>
                    <a:gd name="T1" fmla="*/ 2147483647 h 28"/>
                    <a:gd name="T2" fmla="*/ 2147483647 w 42"/>
                    <a:gd name="T3" fmla="*/ 0 h 28"/>
                    <a:gd name="T4" fmla="*/ 0 w 42"/>
                    <a:gd name="T5" fmla="*/ 2147483647 h 28"/>
                    <a:gd name="T6" fmla="*/ 0 w 42"/>
                    <a:gd name="T7" fmla="*/ 2147483647 h 28"/>
                    <a:gd name="T8" fmla="*/ 2147483647 w 42"/>
                    <a:gd name="T9" fmla="*/ 2147483647 h 2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2"/>
                    <a:gd name="T16" fmla="*/ 0 h 28"/>
                    <a:gd name="T17" fmla="*/ 42 w 42"/>
                    <a:gd name="T18" fmla="*/ 28 h 2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2" h="28">
                      <a:moveTo>
                        <a:pt x="42" y="14"/>
                      </a:moveTo>
                      <a:lnTo>
                        <a:pt x="42" y="0"/>
                      </a:lnTo>
                      <a:lnTo>
                        <a:pt x="0" y="14"/>
                      </a:lnTo>
                      <a:lnTo>
                        <a:pt x="0" y="28"/>
                      </a:lnTo>
                      <a:lnTo>
                        <a:pt x="42" y="14"/>
                      </a:lnTo>
                      <a:close/>
                    </a:path>
                  </a:pathLst>
                </a:custGeom>
                <a:blipFill dpi="0" rotWithShape="0">
                  <a:blip r:embed="rId4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29" name="Straight Arrow Connector 28"/>
              <p:cNvCxnSpPr/>
              <p:nvPr/>
            </p:nvCxnSpPr>
            <p:spPr bwMode="auto">
              <a:xfrm>
                <a:off x="8327572" y="4484348"/>
                <a:ext cx="167346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</p:grpSp>
      <p:grpSp>
        <p:nvGrpSpPr>
          <p:cNvPr id="63" name="Group 62"/>
          <p:cNvGrpSpPr/>
          <p:nvPr/>
        </p:nvGrpSpPr>
        <p:grpSpPr>
          <a:xfrm>
            <a:off x="3843457" y="1321252"/>
            <a:ext cx="3162121" cy="896695"/>
            <a:chOff x="3744048" y="1321252"/>
            <a:chExt cx="3162121" cy="896695"/>
          </a:xfrm>
        </p:grpSpPr>
        <p:sp>
          <p:nvSpPr>
            <p:cNvPr id="6" name="Rectangle 5"/>
            <p:cNvSpPr/>
            <p:nvPr/>
          </p:nvSpPr>
          <p:spPr bwMode="auto">
            <a:xfrm>
              <a:off x="3744048" y="1321252"/>
              <a:ext cx="3162121" cy="8966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3961419" y="1479107"/>
              <a:ext cx="1300645" cy="583091"/>
            </a:xfrm>
            <a:prstGeom prst="rect">
              <a:avLst/>
            </a:prstGeom>
            <a:solidFill>
              <a:srgbClr val="EFFD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5388154" y="1477002"/>
              <a:ext cx="1300645" cy="583091"/>
            </a:xfrm>
            <a:prstGeom prst="rect">
              <a:avLst/>
            </a:prstGeom>
            <a:solidFill>
              <a:srgbClr val="EFFD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6233482" y="1607024"/>
              <a:ext cx="300243" cy="312737"/>
              <a:chOff x="8327572" y="4328206"/>
              <a:chExt cx="300243" cy="312737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8472240" y="4328206"/>
                <a:ext cx="155575" cy="312737"/>
                <a:chOff x="7723835" y="1770063"/>
                <a:chExt cx="155575" cy="312737"/>
              </a:xfrm>
            </p:grpSpPr>
            <p:sp>
              <p:nvSpPr>
                <p:cNvPr id="19" name="Freeform 99"/>
                <p:cNvSpPr>
                  <a:spLocks/>
                </p:cNvSpPr>
                <p:nvPr/>
              </p:nvSpPr>
              <p:spPr bwMode="auto">
                <a:xfrm>
                  <a:off x="7723835" y="1770063"/>
                  <a:ext cx="155575" cy="290512"/>
                </a:xfrm>
                <a:custGeom>
                  <a:avLst/>
                  <a:gdLst>
                    <a:gd name="T0" fmla="*/ 2147483647 w 98"/>
                    <a:gd name="T1" fmla="*/ 0 h 183"/>
                    <a:gd name="T2" fmla="*/ 2147483647 w 98"/>
                    <a:gd name="T3" fmla="*/ 2147483647 h 183"/>
                    <a:gd name="T4" fmla="*/ 0 w 98"/>
                    <a:gd name="T5" fmla="*/ 2147483647 h 183"/>
                    <a:gd name="T6" fmla="*/ 0 w 98"/>
                    <a:gd name="T7" fmla="*/ 2147483647 h 183"/>
                    <a:gd name="T8" fmla="*/ 2147483647 w 98"/>
                    <a:gd name="T9" fmla="*/ 2147483647 h 183"/>
                    <a:gd name="T10" fmla="*/ 2147483647 w 98"/>
                    <a:gd name="T11" fmla="*/ 2147483647 h 183"/>
                    <a:gd name="T12" fmla="*/ 2147483647 w 98"/>
                    <a:gd name="T13" fmla="*/ 2147483647 h 183"/>
                    <a:gd name="T14" fmla="*/ 2147483647 w 98"/>
                    <a:gd name="T15" fmla="*/ 2147483647 h 183"/>
                    <a:gd name="T16" fmla="*/ 2147483647 w 98"/>
                    <a:gd name="T17" fmla="*/ 2147483647 h 183"/>
                    <a:gd name="T18" fmla="*/ 2147483647 w 98"/>
                    <a:gd name="T19" fmla="*/ 2147483647 h 183"/>
                    <a:gd name="T20" fmla="*/ 2147483647 w 98"/>
                    <a:gd name="T21" fmla="*/ 2147483647 h 183"/>
                    <a:gd name="T22" fmla="*/ 2147483647 w 98"/>
                    <a:gd name="T23" fmla="*/ 2147483647 h 183"/>
                    <a:gd name="T24" fmla="*/ 2147483647 w 98"/>
                    <a:gd name="T25" fmla="*/ 2147483647 h 183"/>
                    <a:gd name="T26" fmla="*/ 2147483647 w 98"/>
                    <a:gd name="T27" fmla="*/ 2147483647 h 183"/>
                    <a:gd name="T28" fmla="*/ 2147483647 w 98"/>
                    <a:gd name="T29" fmla="*/ 2147483647 h 183"/>
                    <a:gd name="T30" fmla="*/ 2147483647 w 98"/>
                    <a:gd name="T31" fmla="*/ 2147483647 h 183"/>
                    <a:gd name="T32" fmla="*/ 2147483647 w 98"/>
                    <a:gd name="T33" fmla="*/ 2147483647 h 183"/>
                    <a:gd name="T34" fmla="*/ 2147483647 w 98"/>
                    <a:gd name="T35" fmla="*/ 0 h 183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98"/>
                    <a:gd name="T55" fmla="*/ 0 h 183"/>
                    <a:gd name="T56" fmla="*/ 98 w 98"/>
                    <a:gd name="T57" fmla="*/ 183 h 183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98" h="183">
                      <a:moveTo>
                        <a:pt x="98" y="0"/>
                      </a:moveTo>
                      <a:lnTo>
                        <a:pt x="14" y="42"/>
                      </a:lnTo>
                      <a:lnTo>
                        <a:pt x="0" y="56"/>
                      </a:lnTo>
                      <a:lnTo>
                        <a:pt x="42" y="70"/>
                      </a:lnTo>
                      <a:lnTo>
                        <a:pt x="84" y="84"/>
                      </a:lnTo>
                      <a:lnTo>
                        <a:pt x="84" y="99"/>
                      </a:lnTo>
                      <a:lnTo>
                        <a:pt x="42" y="113"/>
                      </a:lnTo>
                      <a:lnTo>
                        <a:pt x="14" y="127"/>
                      </a:lnTo>
                      <a:lnTo>
                        <a:pt x="14" y="141"/>
                      </a:lnTo>
                      <a:lnTo>
                        <a:pt x="42" y="155"/>
                      </a:lnTo>
                      <a:lnTo>
                        <a:pt x="70" y="155"/>
                      </a:lnTo>
                      <a:lnTo>
                        <a:pt x="70" y="169"/>
                      </a:lnTo>
                      <a:lnTo>
                        <a:pt x="28" y="183"/>
                      </a:lnTo>
                      <a:lnTo>
                        <a:pt x="98" y="0"/>
                      </a:lnTo>
                      <a:close/>
                    </a:path>
                  </a:pathLst>
                </a:custGeom>
                <a:blipFill dpi="0" rotWithShape="0">
                  <a:blip r:embed="rId3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" name="Freeform 100"/>
                <p:cNvSpPr>
                  <a:spLocks/>
                </p:cNvSpPr>
                <p:nvPr/>
              </p:nvSpPr>
              <p:spPr bwMode="auto">
                <a:xfrm>
                  <a:off x="7723835" y="1770063"/>
                  <a:ext cx="155575" cy="268287"/>
                </a:xfrm>
                <a:custGeom>
                  <a:avLst/>
                  <a:gdLst>
                    <a:gd name="T0" fmla="*/ 2147483647 w 98"/>
                    <a:gd name="T1" fmla="*/ 2147483647 h 169"/>
                    <a:gd name="T2" fmla="*/ 2147483647 w 98"/>
                    <a:gd name="T3" fmla="*/ 2147483647 h 169"/>
                    <a:gd name="T4" fmla="*/ 2147483647 w 98"/>
                    <a:gd name="T5" fmla="*/ 2147483647 h 169"/>
                    <a:gd name="T6" fmla="*/ 2147483647 w 98"/>
                    <a:gd name="T7" fmla="*/ 2147483647 h 169"/>
                    <a:gd name="T8" fmla="*/ 0 w 98"/>
                    <a:gd name="T9" fmla="*/ 2147483647 h 169"/>
                    <a:gd name="T10" fmla="*/ 2147483647 w 98"/>
                    <a:gd name="T11" fmla="*/ 2147483647 h 169"/>
                    <a:gd name="T12" fmla="*/ 2147483647 w 98"/>
                    <a:gd name="T13" fmla="*/ 2147483647 h 169"/>
                    <a:gd name="T14" fmla="*/ 2147483647 w 98"/>
                    <a:gd name="T15" fmla="*/ 2147483647 h 169"/>
                    <a:gd name="T16" fmla="*/ 2147483647 w 98"/>
                    <a:gd name="T17" fmla="*/ 2147483647 h 169"/>
                    <a:gd name="T18" fmla="*/ 2147483647 w 98"/>
                    <a:gd name="T19" fmla="*/ 2147483647 h 169"/>
                    <a:gd name="T20" fmla="*/ 2147483647 w 98"/>
                    <a:gd name="T21" fmla="*/ 2147483647 h 169"/>
                    <a:gd name="T22" fmla="*/ 2147483647 w 98"/>
                    <a:gd name="T23" fmla="*/ 2147483647 h 169"/>
                    <a:gd name="T24" fmla="*/ 2147483647 w 98"/>
                    <a:gd name="T25" fmla="*/ 2147483647 h 169"/>
                    <a:gd name="T26" fmla="*/ 2147483647 w 98"/>
                    <a:gd name="T27" fmla="*/ 2147483647 h 169"/>
                    <a:gd name="T28" fmla="*/ 2147483647 w 98"/>
                    <a:gd name="T29" fmla="*/ 2147483647 h 169"/>
                    <a:gd name="T30" fmla="*/ 2147483647 w 98"/>
                    <a:gd name="T31" fmla="*/ 2147483647 h 169"/>
                    <a:gd name="T32" fmla="*/ 2147483647 w 98"/>
                    <a:gd name="T33" fmla="*/ 2147483647 h 169"/>
                    <a:gd name="T34" fmla="*/ 2147483647 w 98"/>
                    <a:gd name="T35" fmla="*/ 2147483647 h 169"/>
                    <a:gd name="T36" fmla="*/ 2147483647 w 98"/>
                    <a:gd name="T37" fmla="*/ 2147483647 h 169"/>
                    <a:gd name="T38" fmla="*/ 2147483647 w 98"/>
                    <a:gd name="T39" fmla="*/ 2147483647 h 169"/>
                    <a:gd name="T40" fmla="*/ 2147483647 w 98"/>
                    <a:gd name="T41" fmla="*/ 2147483647 h 169"/>
                    <a:gd name="T42" fmla="*/ 2147483647 w 98"/>
                    <a:gd name="T43" fmla="*/ 2147483647 h 169"/>
                    <a:gd name="T44" fmla="*/ 2147483647 w 98"/>
                    <a:gd name="T45" fmla="*/ 2147483647 h 169"/>
                    <a:gd name="T46" fmla="*/ 2147483647 w 98"/>
                    <a:gd name="T47" fmla="*/ 2147483647 h 169"/>
                    <a:gd name="T48" fmla="*/ 2147483647 w 98"/>
                    <a:gd name="T49" fmla="*/ 2147483647 h 169"/>
                    <a:gd name="T50" fmla="*/ 2147483647 w 98"/>
                    <a:gd name="T51" fmla="*/ 2147483647 h 169"/>
                    <a:gd name="T52" fmla="*/ 2147483647 w 98"/>
                    <a:gd name="T53" fmla="*/ 2147483647 h 169"/>
                    <a:gd name="T54" fmla="*/ 2147483647 w 98"/>
                    <a:gd name="T55" fmla="*/ 2147483647 h 169"/>
                    <a:gd name="T56" fmla="*/ 2147483647 w 98"/>
                    <a:gd name="T57" fmla="*/ 2147483647 h 169"/>
                    <a:gd name="T58" fmla="*/ 2147483647 w 98"/>
                    <a:gd name="T59" fmla="*/ 2147483647 h 169"/>
                    <a:gd name="T60" fmla="*/ 2147483647 w 98"/>
                    <a:gd name="T61" fmla="*/ 2147483647 h 169"/>
                    <a:gd name="T62" fmla="*/ 2147483647 w 98"/>
                    <a:gd name="T63" fmla="*/ 2147483647 h 169"/>
                    <a:gd name="T64" fmla="*/ 2147483647 w 98"/>
                    <a:gd name="T65" fmla="*/ 2147483647 h 169"/>
                    <a:gd name="T66" fmla="*/ 2147483647 w 98"/>
                    <a:gd name="T67" fmla="*/ 2147483647 h 169"/>
                    <a:gd name="T68" fmla="*/ 2147483647 w 98"/>
                    <a:gd name="T69" fmla="*/ 2147483647 h 169"/>
                    <a:gd name="T70" fmla="*/ 2147483647 w 98"/>
                    <a:gd name="T71" fmla="*/ 2147483647 h 169"/>
                    <a:gd name="T72" fmla="*/ 2147483647 w 98"/>
                    <a:gd name="T73" fmla="*/ 2147483647 h 169"/>
                    <a:gd name="T74" fmla="*/ 0 w 98"/>
                    <a:gd name="T75" fmla="*/ 2147483647 h 169"/>
                    <a:gd name="T76" fmla="*/ 0 w 98"/>
                    <a:gd name="T77" fmla="*/ 2147483647 h 169"/>
                    <a:gd name="T78" fmla="*/ 0 w 98"/>
                    <a:gd name="T79" fmla="*/ 2147483647 h 169"/>
                    <a:gd name="T80" fmla="*/ 2147483647 w 98"/>
                    <a:gd name="T81" fmla="*/ 2147483647 h 169"/>
                    <a:gd name="T82" fmla="*/ 2147483647 w 98"/>
                    <a:gd name="T83" fmla="*/ 0 h 169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98"/>
                    <a:gd name="T127" fmla="*/ 0 h 169"/>
                    <a:gd name="T128" fmla="*/ 98 w 98"/>
                    <a:gd name="T129" fmla="*/ 169 h 169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98" h="169">
                      <a:moveTo>
                        <a:pt x="98" y="14"/>
                      </a:moveTo>
                      <a:lnTo>
                        <a:pt x="14" y="56"/>
                      </a:lnTo>
                      <a:lnTo>
                        <a:pt x="28" y="56"/>
                      </a:lnTo>
                      <a:lnTo>
                        <a:pt x="14" y="70"/>
                      </a:lnTo>
                      <a:lnTo>
                        <a:pt x="0" y="56"/>
                      </a:lnTo>
                      <a:lnTo>
                        <a:pt x="42" y="70"/>
                      </a:lnTo>
                      <a:lnTo>
                        <a:pt x="84" y="84"/>
                      </a:lnTo>
                      <a:lnTo>
                        <a:pt x="98" y="84"/>
                      </a:lnTo>
                      <a:lnTo>
                        <a:pt x="98" y="99"/>
                      </a:lnTo>
                      <a:lnTo>
                        <a:pt x="84" y="113"/>
                      </a:lnTo>
                      <a:lnTo>
                        <a:pt x="42" y="127"/>
                      </a:lnTo>
                      <a:lnTo>
                        <a:pt x="14" y="141"/>
                      </a:lnTo>
                      <a:lnTo>
                        <a:pt x="28" y="127"/>
                      </a:lnTo>
                      <a:lnTo>
                        <a:pt x="28" y="141"/>
                      </a:lnTo>
                      <a:lnTo>
                        <a:pt x="14" y="141"/>
                      </a:lnTo>
                      <a:lnTo>
                        <a:pt x="42" y="155"/>
                      </a:lnTo>
                      <a:lnTo>
                        <a:pt x="70" y="155"/>
                      </a:lnTo>
                      <a:lnTo>
                        <a:pt x="84" y="155"/>
                      </a:lnTo>
                      <a:lnTo>
                        <a:pt x="84" y="169"/>
                      </a:lnTo>
                      <a:lnTo>
                        <a:pt x="70" y="169"/>
                      </a:lnTo>
                      <a:lnTo>
                        <a:pt x="70" y="155"/>
                      </a:lnTo>
                      <a:lnTo>
                        <a:pt x="70" y="169"/>
                      </a:lnTo>
                      <a:lnTo>
                        <a:pt x="42" y="169"/>
                      </a:lnTo>
                      <a:lnTo>
                        <a:pt x="14" y="155"/>
                      </a:lnTo>
                      <a:lnTo>
                        <a:pt x="14" y="141"/>
                      </a:lnTo>
                      <a:lnTo>
                        <a:pt x="14" y="127"/>
                      </a:lnTo>
                      <a:lnTo>
                        <a:pt x="42" y="113"/>
                      </a:lnTo>
                      <a:lnTo>
                        <a:pt x="84" y="99"/>
                      </a:lnTo>
                      <a:lnTo>
                        <a:pt x="84" y="84"/>
                      </a:lnTo>
                      <a:lnTo>
                        <a:pt x="84" y="99"/>
                      </a:lnTo>
                      <a:lnTo>
                        <a:pt x="42" y="84"/>
                      </a:lnTo>
                      <a:lnTo>
                        <a:pt x="0" y="70"/>
                      </a:lnTo>
                      <a:lnTo>
                        <a:pt x="0" y="56"/>
                      </a:lnTo>
                      <a:lnTo>
                        <a:pt x="14" y="42"/>
                      </a:lnTo>
                      <a:lnTo>
                        <a:pt x="98" y="0"/>
                      </a:lnTo>
                      <a:lnTo>
                        <a:pt x="98" y="14"/>
                      </a:lnTo>
                      <a:close/>
                    </a:path>
                  </a:pathLst>
                </a:custGeom>
                <a:blipFill dpi="0" rotWithShape="0">
                  <a:blip r:embed="rId4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" name="Freeform 101"/>
                <p:cNvSpPr>
                  <a:spLocks/>
                </p:cNvSpPr>
                <p:nvPr/>
              </p:nvSpPr>
              <p:spPr bwMode="auto">
                <a:xfrm>
                  <a:off x="7834960" y="2038350"/>
                  <a:ext cx="22225" cy="22225"/>
                </a:xfrm>
                <a:custGeom>
                  <a:avLst/>
                  <a:gdLst>
                    <a:gd name="T0" fmla="*/ 2147483647 w 14"/>
                    <a:gd name="T1" fmla="*/ 0 h 14"/>
                    <a:gd name="T2" fmla="*/ 2147483647 w 14"/>
                    <a:gd name="T3" fmla="*/ 0 h 14"/>
                    <a:gd name="T4" fmla="*/ 0 w 14"/>
                    <a:gd name="T5" fmla="*/ 2147483647 h 14"/>
                    <a:gd name="T6" fmla="*/ 0 w 14"/>
                    <a:gd name="T7" fmla="*/ 0 h 14"/>
                    <a:gd name="T8" fmla="*/ 0 w 14"/>
                    <a:gd name="T9" fmla="*/ 0 h 14"/>
                    <a:gd name="T10" fmla="*/ 0 w 14"/>
                    <a:gd name="T11" fmla="*/ 0 h 14"/>
                    <a:gd name="T12" fmla="*/ 2147483647 w 14"/>
                    <a:gd name="T13" fmla="*/ 0 h 1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4"/>
                    <a:gd name="T22" fmla="*/ 0 h 14"/>
                    <a:gd name="T23" fmla="*/ 14 w 14"/>
                    <a:gd name="T24" fmla="*/ 14 h 1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4" h="14">
                      <a:moveTo>
                        <a:pt x="14" y="0"/>
                      </a:moveTo>
                      <a:lnTo>
                        <a:pt x="14" y="0"/>
                      </a:lnTo>
                      <a:lnTo>
                        <a:pt x="0" y="14"/>
                      </a:lnTo>
                      <a:lnTo>
                        <a:pt x="0" y="0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blipFill dpi="0" rotWithShape="0">
                  <a:blip r:embed="rId4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" name="Freeform 102"/>
                <p:cNvSpPr>
                  <a:spLocks/>
                </p:cNvSpPr>
                <p:nvPr/>
              </p:nvSpPr>
              <p:spPr bwMode="auto">
                <a:xfrm>
                  <a:off x="7768285" y="2038350"/>
                  <a:ext cx="66675" cy="44450"/>
                </a:xfrm>
                <a:custGeom>
                  <a:avLst/>
                  <a:gdLst>
                    <a:gd name="T0" fmla="*/ 2147483647 w 42"/>
                    <a:gd name="T1" fmla="*/ 2147483647 h 28"/>
                    <a:gd name="T2" fmla="*/ 2147483647 w 42"/>
                    <a:gd name="T3" fmla="*/ 0 h 28"/>
                    <a:gd name="T4" fmla="*/ 0 w 42"/>
                    <a:gd name="T5" fmla="*/ 2147483647 h 28"/>
                    <a:gd name="T6" fmla="*/ 0 w 42"/>
                    <a:gd name="T7" fmla="*/ 2147483647 h 28"/>
                    <a:gd name="T8" fmla="*/ 2147483647 w 42"/>
                    <a:gd name="T9" fmla="*/ 2147483647 h 2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2"/>
                    <a:gd name="T16" fmla="*/ 0 h 28"/>
                    <a:gd name="T17" fmla="*/ 42 w 42"/>
                    <a:gd name="T18" fmla="*/ 28 h 2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2" h="28">
                      <a:moveTo>
                        <a:pt x="42" y="14"/>
                      </a:moveTo>
                      <a:lnTo>
                        <a:pt x="42" y="0"/>
                      </a:lnTo>
                      <a:lnTo>
                        <a:pt x="0" y="14"/>
                      </a:lnTo>
                      <a:lnTo>
                        <a:pt x="0" y="28"/>
                      </a:lnTo>
                      <a:lnTo>
                        <a:pt x="42" y="14"/>
                      </a:lnTo>
                      <a:close/>
                    </a:path>
                  </a:pathLst>
                </a:custGeom>
                <a:blipFill dpi="0" rotWithShape="0">
                  <a:blip r:embed="rId4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18" name="Straight Arrow Connector 17"/>
              <p:cNvCxnSpPr/>
              <p:nvPr/>
            </p:nvCxnSpPr>
            <p:spPr bwMode="auto">
              <a:xfrm>
                <a:off x="8327572" y="4484348"/>
                <a:ext cx="167346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cxnSp>
          <p:nvCxnSpPr>
            <p:cNvPr id="23" name="Straight Connector 22"/>
            <p:cNvCxnSpPr/>
            <p:nvPr/>
          </p:nvCxnSpPr>
          <p:spPr bwMode="auto">
            <a:xfrm>
              <a:off x="3980937" y="1479107"/>
              <a:ext cx="1300645" cy="580986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 flipV="1">
              <a:off x="3961419" y="1479107"/>
              <a:ext cx="1288979" cy="583091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8" name="TextBox 47"/>
            <p:cNvSpPr txBox="1"/>
            <p:nvPr/>
          </p:nvSpPr>
          <p:spPr>
            <a:xfrm>
              <a:off x="5361953" y="1594283"/>
              <a:ext cx="854786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Task</a:t>
              </a:r>
              <a:r>
                <a:rPr lang="en-US" baseline="-25000" dirty="0" smtClean="0">
                  <a:latin typeface="Arial" pitchFamily="34" charset="0"/>
                  <a:cs typeface="Arial" pitchFamily="34" charset="0"/>
                </a:rPr>
                <a:t>3R</a:t>
              </a:r>
              <a:endParaRPr lang="en-US" baseline="-250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843457" y="2317893"/>
            <a:ext cx="3162121" cy="896695"/>
            <a:chOff x="3763565" y="2317893"/>
            <a:chExt cx="3162121" cy="896695"/>
          </a:xfrm>
        </p:grpSpPr>
        <p:sp>
          <p:nvSpPr>
            <p:cNvPr id="49" name="Rectangle 48"/>
            <p:cNvSpPr/>
            <p:nvPr/>
          </p:nvSpPr>
          <p:spPr bwMode="auto">
            <a:xfrm>
              <a:off x="3763565" y="2317893"/>
              <a:ext cx="3162121" cy="8966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3980936" y="2475747"/>
              <a:ext cx="1300645" cy="583093"/>
            </a:xfrm>
            <a:prstGeom prst="rect">
              <a:avLst/>
            </a:prstGeom>
            <a:solidFill>
              <a:srgbClr val="FFC0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5407670" y="2473642"/>
              <a:ext cx="1300645" cy="583090"/>
            </a:xfrm>
            <a:prstGeom prst="rect">
              <a:avLst/>
            </a:prstGeom>
            <a:solidFill>
              <a:srgbClr val="FFC0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408365" y="2590925"/>
              <a:ext cx="854786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Task</a:t>
              </a:r>
              <a:r>
                <a:rPr lang="en-US" baseline="-25000" dirty="0" smtClean="0">
                  <a:latin typeface="Arial" pitchFamily="34" charset="0"/>
                  <a:cs typeface="Arial" pitchFamily="34" charset="0"/>
                </a:rPr>
                <a:t>2R</a:t>
              </a:r>
              <a:endParaRPr lang="en-US" baseline="-25000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53" name="Straight Connector 52"/>
            <p:cNvCxnSpPr/>
            <p:nvPr/>
          </p:nvCxnSpPr>
          <p:spPr bwMode="auto">
            <a:xfrm>
              <a:off x="3990687" y="2475747"/>
              <a:ext cx="1300645" cy="580986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/>
            <p:cNvCxnSpPr/>
            <p:nvPr/>
          </p:nvCxnSpPr>
          <p:spPr bwMode="auto">
            <a:xfrm flipV="1">
              <a:off x="3971169" y="2475747"/>
              <a:ext cx="1288979" cy="583091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4" name="TextBox 63"/>
          <p:cNvSpPr txBox="1"/>
          <p:nvPr/>
        </p:nvSpPr>
        <p:spPr>
          <a:xfrm>
            <a:off x="7065238" y="2590925"/>
            <a:ext cx="151836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Filter Module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6" name="Straight Arrow Connector 45"/>
          <p:cNvCxnSpPr/>
          <p:nvPr/>
        </p:nvCxnSpPr>
        <p:spPr bwMode="auto">
          <a:xfrm flipH="1">
            <a:off x="6416563" y="3067038"/>
            <a:ext cx="1" cy="42967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55" name="Straight Arrow Connector 54"/>
          <p:cNvCxnSpPr/>
          <p:nvPr/>
        </p:nvCxnSpPr>
        <p:spPr bwMode="auto">
          <a:xfrm flipH="1">
            <a:off x="6414397" y="2070863"/>
            <a:ext cx="1" cy="408192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57003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 bwMode="auto">
          <a:xfrm>
            <a:off x="12700" y="6389759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94449" y="6435337"/>
            <a:ext cx="8086165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3"/>
              </a:rPr>
              <a:t>www.dre.vanderbilt.edu</a:t>
            </a:r>
            <a:r>
              <a:rPr lang="en-US" sz="2000" dirty="0">
                <a:hlinkClick r:id="rId3"/>
              </a:rPr>
              <a:t>/~</a:t>
            </a:r>
            <a:r>
              <a:rPr lang="en-US" sz="2000" dirty="0" smtClean="0">
                <a:hlinkClick r:id="rId3"/>
              </a:rPr>
              <a:t>schmidt/PDF/DSEJ-94.pdf</a:t>
            </a:r>
            <a:r>
              <a:rPr lang="en-US" sz="2000" dirty="0" smtClean="0"/>
              <a:t> for more info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Summary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152400" y="1192306"/>
            <a:ext cx="8740588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Structuring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ACE_Tasks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via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an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ACE_Stream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allows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“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interpositioning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”</a:t>
            </a:r>
          </a:p>
          <a:p>
            <a:pPr marL="457200" indent="-233363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i.e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., similar to adding a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filter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in a UNIX pipeline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buClr>
                <a:schemeClr val="bg1">
                  <a:lumMod val="6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New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functionality may be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added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by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pushing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 new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processing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ACE_Module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onto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an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ACE_Stream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buClr>
                <a:schemeClr val="bg1">
                  <a:lumMod val="6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e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.g.: 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 smtClean="0"/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/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 smtClean="0"/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/>
              <a:t>Note “anonymous” message communication between layers in a stream</a:t>
            </a:r>
            <a:endParaRPr lang="en-US" sz="2000" dirty="0"/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7160" y="4573264"/>
            <a:ext cx="833582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stream.push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(new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MT_Module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("Consumer",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0, new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Consumer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));</a:t>
            </a:r>
            <a:endParaRPr lang="en-US" b="1" dirty="0">
              <a:solidFill>
                <a:schemeClr val="bg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stream.push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(new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MT_Module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("Filter",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0, new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Filter));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stream.push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(new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MT_Module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("Producer",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0, new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Producer));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65238" y="1581464"/>
            <a:ext cx="206979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Consumer Module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65238" y="3613238"/>
            <a:ext cx="194155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Producer Module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3843457" y="3334654"/>
            <a:ext cx="3162121" cy="896695"/>
            <a:chOff x="3763566" y="3334654"/>
            <a:chExt cx="3162121" cy="896695"/>
          </a:xfrm>
        </p:grpSpPr>
        <p:sp>
          <p:nvSpPr>
            <p:cNvPr id="11" name="Rectangle 10"/>
            <p:cNvSpPr/>
            <p:nvPr/>
          </p:nvSpPr>
          <p:spPr bwMode="auto">
            <a:xfrm>
              <a:off x="3763566" y="3334654"/>
              <a:ext cx="3162121" cy="8966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3980937" y="3492508"/>
              <a:ext cx="1300645" cy="583093"/>
            </a:xfrm>
            <a:prstGeom prst="rect">
              <a:avLst/>
            </a:prstGeom>
            <a:solidFill>
              <a:srgbClr val="FFFF99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5407671" y="3490403"/>
              <a:ext cx="1300645" cy="583090"/>
            </a:xfrm>
            <a:prstGeom prst="rect">
              <a:avLst/>
            </a:prstGeom>
            <a:solidFill>
              <a:srgbClr val="FFFF99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408366" y="3607686"/>
              <a:ext cx="854786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Task</a:t>
              </a:r>
              <a:r>
                <a:rPr lang="en-US" baseline="-25000" dirty="0">
                  <a:latin typeface="Arial" pitchFamily="34" charset="0"/>
                  <a:cs typeface="Arial" pitchFamily="34" charset="0"/>
                </a:rPr>
                <a:t>1</a:t>
              </a:r>
              <a:r>
                <a:rPr lang="en-US" baseline="-25000" dirty="0" smtClean="0">
                  <a:latin typeface="Arial" pitchFamily="34" charset="0"/>
                  <a:cs typeface="Arial" pitchFamily="34" charset="0"/>
                </a:rPr>
                <a:t>R</a:t>
              </a:r>
              <a:endParaRPr lang="en-US" baseline="-25000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 bwMode="auto">
            <a:xfrm>
              <a:off x="3990688" y="3492508"/>
              <a:ext cx="1300645" cy="580986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 flipV="1">
              <a:off x="3971170" y="3492508"/>
              <a:ext cx="1288979" cy="583091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27" name="Group 26"/>
            <p:cNvGrpSpPr/>
            <p:nvPr/>
          </p:nvGrpSpPr>
          <p:grpSpPr>
            <a:xfrm>
              <a:off x="6305815" y="3592800"/>
              <a:ext cx="300243" cy="312737"/>
              <a:chOff x="8327572" y="4328206"/>
              <a:chExt cx="300243" cy="312737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8472240" y="4328206"/>
                <a:ext cx="155575" cy="312737"/>
                <a:chOff x="7723835" y="1770063"/>
                <a:chExt cx="155575" cy="312737"/>
              </a:xfrm>
            </p:grpSpPr>
            <p:sp>
              <p:nvSpPr>
                <p:cNvPr id="30" name="Freeform 99"/>
                <p:cNvSpPr>
                  <a:spLocks/>
                </p:cNvSpPr>
                <p:nvPr/>
              </p:nvSpPr>
              <p:spPr bwMode="auto">
                <a:xfrm>
                  <a:off x="7723835" y="1770063"/>
                  <a:ext cx="155575" cy="290512"/>
                </a:xfrm>
                <a:custGeom>
                  <a:avLst/>
                  <a:gdLst>
                    <a:gd name="T0" fmla="*/ 2147483647 w 98"/>
                    <a:gd name="T1" fmla="*/ 0 h 183"/>
                    <a:gd name="T2" fmla="*/ 2147483647 w 98"/>
                    <a:gd name="T3" fmla="*/ 2147483647 h 183"/>
                    <a:gd name="T4" fmla="*/ 0 w 98"/>
                    <a:gd name="T5" fmla="*/ 2147483647 h 183"/>
                    <a:gd name="T6" fmla="*/ 0 w 98"/>
                    <a:gd name="T7" fmla="*/ 2147483647 h 183"/>
                    <a:gd name="T8" fmla="*/ 2147483647 w 98"/>
                    <a:gd name="T9" fmla="*/ 2147483647 h 183"/>
                    <a:gd name="T10" fmla="*/ 2147483647 w 98"/>
                    <a:gd name="T11" fmla="*/ 2147483647 h 183"/>
                    <a:gd name="T12" fmla="*/ 2147483647 w 98"/>
                    <a:gd name="T13" fmla="*/ 2147483647 h 183"/>
                    <a:gd name="T14" fmla="*/ 2147483647 w 98"/>
                    <a:gd name="T15" fmla="*/ 2147483647 h 183"/>
                    <a:gd name="T16" fmla="*/ 2147483647 w 98"/>
                    <a:gd name="T17" fmla="*/ 2147483647 h 183"/>
                    <a:gd name="T18" fmla="*/ 2147483647 w 98"/>
                    <a:gd name="T19" fmla="*/ 2147483647 h 183"/>
                    <a:gd name="T20" fmla="*/ 2147483647 w 98"/>
                    <a:gd name="T21" fmla="*/ 2147483647 h 183"/>
                    <a:gd name="T22" fmla="*/ 2147483647 w 98"/>
                    <a:gd name="T23" fmla="*/ 2147483647 h 183"/>
                    <a:gd name="T24" fmla="*/ 2147483647 w 98"/>
                    <a:gd name="T25" fmla="*/ 2147483647 h 183"/>
                    <a:gd name="T26" fmla="*/ 2147483647 w 98"/>
                    <a:gd name="T27" fmla="*/ 2147483647 h 183"/>
                    <a:gd name="T28" fmla="*/ 2147483647 w 98"/>
                    <a:gd name="T29" fmla="*/ 2147483647 h 183"/>
                    <a:gd name="T30" fmla="*/ 2147483647 w 98"/>
                    <a:gd name="T31" fmla="*/ 2147483647 h 183"/>
                    <a:gd name="T32" fmla="*/ 2147483647 w 98"/>
                    <a:gd name="T33" fmla="*/ 2147483647 h 183"/>
                    <a:gd name="T34" fmla="*/ 2147483647 w 98"/>
                    <a:gd name="T35" fmla="*/ 0 h 183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98"/>
                    <a:gd name="T55" fmla="*/ 0 h 183"/>
                    <a:gd name="T56" fmla="*/ 98 w 98"/>
                    <a:gd name="T57" fmla="*/ 183 h 183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98" h="183">
                      <a:moveTo>
                        <a:pt x="98" y="0"/>
                      </a:moveTo>
                      <a:lnTo>
                        <a:pt x="14" y="42"/>
                      </a:lnTo>
                      <a:lnTo>
                        <a:pt x="0" y="56"/>
                      </a:lnTo>
                      <a:lnTo>
                        <a:pt x="42" y="70"/>
                      </a:lnTo>
                      <a:lnTo>
                        <a:pt x="84" y="84"/>
                      </a:lnTo>
                      <a:lnTo>
                        <a:pt x="84" y="99"/>
                      </a:lnTo>
                      <a:lnTo>
                        <a:pt x="42" y="113"/>
                      </a:lnTo>
                      <a:lnTo>
                        <a:pt x="14" y="127"/>
                      </a:lnTo>
                      <a:lnTo>
                        <a:pt x="14" y="141"/>
                      </a:lnTo>
                      <a:lnTo>
                        <a:pt x="42" y="155"/>
                      </a:lnTo>
                      <a:lnTo>
                        <a:pt x="70" y="155"/>
                      </a:lnTo>
                      <a:lnTo>
                        <a:pt x="70" y="169"/>
                      </a:lnTo>
                      <a:lnTo>
                        <a:pt x="28" y="183"/>
                      </a:lnTo>
                      <a:lnTo>
                        <a:pt x="98" y="0"/>
                      </a:lnTo>
                      <a:close/>
                    </a:path>
                  </a:pathLst>
                </a:custGeom>
                <a:blipFill dpi="0" rotWithShape="0">
                  <a:blip r:embed="rId4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Freeform 100"/>
                <p:cNvSpPr>
                  <a:spLocks/>
                </p:cNvSpPr>
                <p:nvPr/>
              </p:nvSpPr>
              <p:spPr bwMode="auto">
                <a:xfrm>
                  <a:off x="7723835" y="1770063"/>
                  <a:ext cx="155575" cy="268287"/>
                </a:xfrm>
                <a:custGeom>
                  <a:avLst/>
                  <a:gdLst>
                    <a:gd name="T0" fmla="*/ 2147483647 w 98"/>
                    <a:gd name="T1" fmla="*/ 2147483647 h 169"/>
                    <a:gd name="T2" fmla="*/ 2147483647 w 98"/>
                    <a:gd name="T3" fmla="*/ 2147483647 h 169"/>
                    <a:gd name="T4" fmla="*/ 2147483647 w 98"/>
                    <a:gd name="T5" fmla="*/ 2147483647 h 169"/>
                    <a:gd name="T6" fmla="*/ 2147483647 w 98"/>
                    <a:gd name="T7" fmla="*/ 2147483647 h 169"/>
                    <a:gd name="T8" fmla="*/ 0 w 98"/>
                    <a:gd name="T9" fmla="*/ 2147483647 h 169"/>
                    <a:gd name="T10" fmla="*/ 2147483647 w 98"/>
                    <a:gd name="T11" fmla="*/ 2147483647 h 169"/>
                    <a:gd name="T12" fmla="*/ 2147483647 w 98"/>
                    <a:gd name="T13" fmla="*/ 2147483647 h 169"/>
                    <a:gd name="T14" fmla="*/ 2147483647 w 98"/>
                    <a:gd name="T15" fmla="*/ 2147483647 h 169"/>
                    <a:gd name="T16" fmla="*/ 2147483647 w 98"/>
                    <a:gd name="T17" fmla="*/ 2147483647 h 169"/>
                    <a:gd name="T18" fmla="*/ 2147483647 w 98"/>
                    <a:gd name="T19" fmla="*/ 2147483647 h 169"/>
                    <a:gd name="T20" fmla="*/ 2147483647 w 98"/>
                    <a:gd name="T21" fmla="*/ 2147483647 h 169"/>
                    <a:gd name="T22" fmla="*/ 2147483647 w 98"/>
                    <a:gd name="T23" fmla="*/ 2147483647 h 169"/>
                    <a:gd name="T24" fmla="*/ 2147483647 w 98"/>
                    <a:gd name="T25" fmla="*/ 2147483647 h 169"/>
                    <a:gd name="T26" fmla="*/ 2147483647 w 98"/>
                    <a:gd name="T27" fmla="*/ 2147483647 h 169"/>
                    <a:gd name="T28" fmla="*/ 2147483647 w 98"/>
                    <a:gd name="T29" fmla="*/ 2147483647 h 169"/>
                    <a:gd name="T30" fmla="*/ 2147483647 w 98"/>
                    <a:gd name="T31" fmla="*/ 2147483647 h 169"/>
                    <a:gd name="T32" fmla="*/ 2147483647 w 98"/>
                    <a:gd name="T33" fmla="*/ 2147483647 h 169"/>
                    <a:gd name="T34" fmla="*/ 2147483647 w 98"/>
                    <a:gd name="T35" fmla="*/ 2147483647 h 169"/>
                    <a:gd name="T36" fmla="*/ 2147483647 w 98"/>
                    <a:gd name="T37" fmla="*/ 2147483647 h 169"/>
                    <a:gd name="T38" fmla="*/ 2147483647 w 98"/>
                    <a:gd name="T39" fmla="*/ 2147483647 h 169"/>
                    <a:gd name="T40" fmla="*/ 2147483647 w 98"/>
                    <a:gd name="T41" fmla="*/ 2147483647 h 169"/>
                    <a:gd name="T42" fmla="*/ 2147483647 w 98"/>
                    <a:gd name="T43" fmla="*/ 2147483647 h 169"/>
                    <a:gd name="T44" fmla="*/ 2147483647 w 98"/>
                    <a:gd name="T45" fmla="*/ 2147483647 h 169"/>
                    <a:gd name="T46" fmla="*/ 2147483647 w 98"/>
                    <a:gd name="T47" fmla="*/ 2147483647 h 169"/>
                    <a:gd name="T48" fmla="*/ 2147483647 w 98"/>
                    <a:gd name="T49" fmla="*/ 2147483647 h 169"/>
                    <a:gd name="T50" fmla="*/ 2147483647 w 98"/>
                    <a:gd name="T51" fmla="*/ 2147483647 h 169"/>
                    <a:gd name="T52" fmla="*/ 2147483647 w 98"/>
                    <a:gd name="T53" fmla="*/ 2147483647 h 169"/>
                    <a:gd name="T54" fmla="*/ 2147483647 w 98"/>
                    <a:gd name="T55" fmla="*/ 2147483647 h 169"/>
                    <a:gd name="T56" fmla="*/ 2147483647 w 98"/>
                    <a:gd name="T57" fmla="*/ 2147483647 h 169"/>
                    <a:gd name="T58" fmla="*/ 2147483647 w 98"/>
                    <a:gd name="T59" fmla="*/ 2147483647 h 169"/>
                    <a:gd name="T60" fmla="*/ 2147483647 w 98"/>
                    <a:gd name="T61" fmla="*/ 2147483647 h 169"/>
                    <a:gd name="T62" fmla="*/ 2147483647 w 98"/>
                    <a:gd name="T63" fmla="*/ 2147483647 h 169"/>
                    <a:gd name="T64" fmla="*/ 2147483647 w 98"/>
                    <a:gd name="T65" fmla="*/ 2147483647 h 169"/>
                    <a:gd name="T66" fmla="*/ 2147483647 w 98"/>
                    <a:gd name="T67" fmla="*/ 2147483647 h 169"/>
                    <a:gd name="T68" fmla="*/ 2147483647 w 98"/>
                    <a:gd name="T69" fmla="*/ 2147483647 h 169"/>
                    <a:gd name="T70" fmla="*/ 2147483647 w 98"/>
                    <a:gd name="T71" fmla="*/ 2147483647 h 169"/>
                    <a:gd name="T72" fmla="*/ 2147483647 w 98"/>
                    <a:gd name="T73" fmla="*/ 2147483647 h 169"/>
                    <a:gd name="T74" fmla="*/ 0 w 98"/>
                    <a:gd name="T75" fmla="*/ 2147483647 h 169"/>
                    <a:gd name="T76" fmla="*/ 0 w 98"/>
                    <a:gd name="T77" fmla="*/ 2147483647 h 169"/>
                    <a:gd name="T78" fmla="*/ 0 w 98"/>
                    <a:gd name="T79" fmla="*/ 2147483647 h 169"/>
                    <a:gd name="T80" fmla="*/ 2147483647 w 98"/>
                    <a:gd name="T81" fmla="*/ 2147483647 h 169"/>
                    <a:gd name="T82" fmla="*/ 2147483647 w 98"/>
                    <a:gd name="T83" fmla="*/ 0 h 169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98"/>
                    <a:gd name="T127" fmla="*/ 0 h 169"/>
                    <a:gd name="T128" fmla="*/ 98 w 98"/>
                    <a:gd name="T129" fmla="*/ 169 h 169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98" h="169">
                      <a:moveTo>
                        <a:pt x="98" y="14"/>
                      </a:moveTo>
                      <a:lnTo>
                        <a:pt x="14" y="56"/>
                      </a:lnTo>
                      <a:lnTo>
                        <a:pt x="28" y="56"/>
                      </a:lnTo>
                      <a:lnTo>
                        <a:pt x="14" y="70"/>
                      </a:lnTo>
                      <a:lnTo>
                        <a:pt x="0" y="56"/>
                      </a:lnTo>
                      <a:lnTo>
                        <a:pt x="42" y="70"/>
                      </a:lnTo>
                      <a:lnTo>
                        <a:pt x="84" y="84"/>
                      </a:lnTo>
                      <a:lnTo>
                        <a:pt x="98" y="84"/>
                      </a:lnTo>
                      <a:lnTo>
                        <a:pt x="98" y="99"/>
                      </a:lnTo>
                      <a:lnTo>
                        <a:pt x="84" y="113"/>
                      </a:lnTo>
                      <a:lnTo>
                        <a:pt x="42" y="127"/>
                      </a:lnTo>
                      <a:lnTo>
                        <a:pt x="14" y="141"/>
                      </a:lnTo>
                      <a:lnTo>
                        <a:pt x="28" y="127"/>
                      </a:lnTo>
                      <a:lnTo>
                        <a:pt x="28" y="141"/>
                      </a:lnTo>
                      <a:lnTo>
                        <a:pt x="14" y="141"/>
                      </a:lnTo>
                      <a:lnTo>
                        <a:pt x="42" y="155"/>
                      </a:lnTo>
                      <a:lnTo>
                        <a:pt x="70" y="155"/>
                      </a:lnTo>
                      <a:lnTo>
                        <a:pt x="84" y="155"/>
                      </a:lnTo>
                      <a:lnTo>
                        <a:pt x="84" y="169"/>
                      </a:lnTo>
                      <a:lnTo>
                        <a:pt x="70" y="169"/>
                      </a:lnTo>
                      <a:lnTo>
                        <a:pt x="70" y="155"/>
                      </a:lnTo>
                      <a:lnTo>
                        <a:pt x="70" y="169"/>
                      </a:lnTo>
                      <a:lnTo>
                        <a:pt x="42" y="169"/>
                      </a:lnTo>
                      <a:lnTo>
                        <a:pt x="14" y="155"/>
                      </a:lnTo>
                      <a:lnTo>
                        <a:pt x="14" y="141"/>
                      </a:lnTo>
                      <a:lnTo>
                        <a:pt x="14" y="127"/>
                      </a:lnTo>
                      <a:lnTo>
                        <a:pt x="42" y="113"/>
                      </a:lnTo>
                      <a:lnTo>
                        <a:pt x="84" y="99"/>
                      </a:lnTo>
                      <a:lnTo>
                        <a:pt x="84" y="84"/>
                      </a:lnTo>
                      <a:lnTo>
                        <a:pt x="84" y="99"/>
                      </a:lnTo>
                      <a:lnTo>
                        <a:pt x="42" y="84"/>
                      </a:lnTo>
                      <a:lnTo>
                        <a:pt x="0" y="70"/>
                      </a:lnTo>
                      <a:lnTo>
                        <a:pt x="0" y="56"/>
                      </a:lnTo>
                      <a:lnTo>
                        <a:pt x="14" y="42"/>
                      </a:lnTo>
                      <a:lnTo>
                        <a:pt x="98" y="0"/>
                      </a:lnTo>
                      <a:lnTo>
                        <a:pt x="98" y="14"/>
                      </a:lnTo>
                      <a:close/>
                    </a:path>
                  </a:pathLst>
                </a:custGeom>
                <a:blipFill dpi="0" rotWithShape="0">
                  <a:blip r:embed="rId5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Freeform 101"/>
                <p:cNvSpPr>
                  <a:spLocks/>
                </p:cNvSpPr>
                <p:nvPr/>
              </p:nvSpPr>
              <p:spPr bwMode="auto">
                <a:xfrm>
                  <a:off x="7834960" y="2038350"/>
                  <a:ext cx="22225" cy="22225"/>
                </a:xfrm>
                <a:custGeom>
                  <a:avLst/>
                  <a:gdLst>
                    <a:gd name="T0" fmla="*/ 2147483647 w 14"/>
                    <a:gd name="T1" fmla="*/ 0 h 14"/>
                    <a:gd name="T2" fmla="*/ 2147483647 w 14"/>
                    <a:gd name="T3" fmla="*/ 0 h 14"/>
                    <a:gd name="T4" fmla="*/ 0 w 14"/>
                    <a:gd name="T5" fmla="*/ 2147483647 h 14"/>
                    <a:gd name="T6" fmla="*/ 0 w 14"/>
                    <a:gd name="T7" fmla="*/ 0 h 14"/>
                    <a:gd name="T8" fmla="*/ 0 w 14"/>
                    <a:gd name="T9" fmla="*/ 0 h 14"/>
                    <a:gd name="T10" fmla="*/ 0 w 14"/>
                    <a:gd name="T11" fmla="*/ 0 h 14"/>
                    <a:gd name="T12" fmla="*/ 2147483647 w 14"/>
                    <a:gd name="T13" fmla="*/ 0 h 1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4"/>
                    <a:gd name="T22" fmla="*/ 0 h 14"/>
                    <a:gd name="T23" fmla="*/ 14 w 14"/>
                    <a:gd name="T24" fmla="*/ 14 h 1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4" h="14">
                      <a:moveTo>
                        <a:pt x="14" y="0"/>
                      </a:moveTo>
                      <a:lnTo>
                        <a:pt x="14" y="0"/>
                      </a:lnTo>
                      <a:lnTo>
                        <a:pt x="0" y="14"/>
                      </a:lnTo>
                      <a:lnTo>
                        <a:pt x="0" y="0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blipFill dpi="0" rotWithShape="0">
                  <a:blip r:embed="rId5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Freeform 102"/>
                <p:cNvSpPr>
                  <a:spLocks/>
                </p:cNvSpPr>
                <p:nvPr/>
              </p:nvSpPr>
              <p:spPr bwMode="auto">
                <a:xfrm>
                  <a:off x="7768285" y="2038350"/>
                  <a:ext cx="66675" cy="44450"/>
                </a:xfrm>
                <a:custGeom>
                  <a:avLst/>
                  <a:gdLst>
                    <a:gd name="T0" fmla="*/ 2147483647 w 42"/>
                    <a:gd name="T1" fmla="*/ 2147483647 h 28"/>
                    <a:gd name="T2" fmla="*/ 2147483647 w 42"/>
                    <a:gd name="T3" fmla="*/ 0 h 28"/>
                    <a:gd name="T4" fmla="*/ 0 w 42"/>
                    <a:gd name="T5" fmla="*/ 2147483647 h 28"/>
                    <a:gd name="T6" fmla="*/ 0 w 42"/>
                    <a:gd name="T7" fmla="*/ 2147483647 h 28"/>
                    <a:gd name="T8" fmla="*/ 2147483647 w 42"/>
                    <a:gd name="T9" fmla="*/ 2147483647 h 2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2"/>
                    <a:gd name="T16" fmla="*/ 0 h 28"/>
                    <a:gd name="T17" fmla="*/ 42 w 42"/>
                    <a:gd name="T18" fmla="*/ 28 h 2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2" h="28">
                      <a:moveTo>
                        <a:pt x="42" y="14"/>
                      </a:moveTo>
                      <a:lnTo>
                        <a:pt x="42" y="0"/>
                      </a:lnTo>
                      <a:lnTo>
                        <a:pt x="0" y="14"/>
                      </a:lnTo>
                      <a:lnTo>
                        <a:pt x="0" y="28"/>
                      </a:lnTo>
                      <a:lnTo>
                        <a:pt x="42" y="14"/>
                      </a:lnTo>
                      <a:close/>
                    </a:path>
                  </a:pathLst>
                </a:custGeom>
                <a:blipFill dpi="0" rotWithShape="0">
                  <a:blip r:embed="rId5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29" name="Straight Arrow Connector 28"/>
              <p:cNvCxnSpPr/>
              <p:nvPr/>
            </p:nvCxnSpPr>
            <p:spPr bwMode="auto">
              <a:xfrm>
                <a:off x="8327572" y="4484348"/>
                <a:ext cx="167346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</p:grpSp>
      <p:grpSp>
        <p:nvGrpSpPr>
          <p:cNvPr id="63" name="Group 62"/>
          <p:cNvGrpSpPr/>
          <p:nvPr/>
        </p:nvGrpSpPr>
        <p:grpSpPr>
          <a:xfrm>
            <a:off x="3843457" y="1321252"/>
            <a:ext cx="3162121" cy="896695"/>
            <a:chOff x="3744048" y="1321252"/>
            <a:chExt cx="3162121" cy="896695"/>
          </a:xfrm>
        </p:grpSpPr>
        <p:sp>
          <p:nvSpPr>
            <p:cNvPr id="6" name="Rectangle 5"/>
            <p:cNvSpPr/>
            <p:nvPr/>
          </p:nvSpPr>
          <p:spPr bwMode="auto">
            <a:xfrm>
              <a:off x="3744048" y="1321252"/>
              <a:ext cx="3162121" cy="8966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3961419" y="1479107"/>
              <a:ext cx="1300645" cy="583091"/>
            </a:xfrm>
            <a:prstGeom prst="rect">
              <a:avLst/>
            </a:prstGeom>
            <a:solidFill>
              <a:srgbClr val="EFFD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5388154" y="1477002"/>
              <a:ext cx="1300645" cy="583091"/>
            </a:xfrm>
            <a:prstGeom prst="rect">
              <a:avLst/>
            </a:prstGeom>
            <a:solidFill>
              <a:srgbClr val="EFFD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6233482" y="1607024"/>
              <a:ext cx="300243" cy="312737"/>
              <a:chOff x="8327572" y="4328206"/>
              <a:chExt cx="300243" cy="312737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8472240" y="4328206"/>
                <a:ext cx="155575" cy="312737"/>
                <a:chOff x="7723835" y="1770063"/>
                <a:chExt cx="155575" cy="312737"/>
              </a:xfrm>
            </p:grpSpPr>
            <p:sp>
              <p:nvSpPr>
                <p:cNvPr id="19" name="Freeform 99"/>
                <p:cNvSpPr>
                  <a:spLocks/>
                </p:cNvSpPr>
                <p:nvPr/>
              </p:nvSpPr>
              <p:spPr bwMode="auto">
                <a:xfrm>
                  <a:off x="7723835" y="1770063"/>
                  <a:ext cx="155575" cy="290512"/>
                </a:xfrm>
                <a:custGeom>
                  <a:avLst/>
                  <a:gdLst>
                    <a:gd name="T0" fmla="*/ 2147483647 w 98"/>
                    <a:gd name="T1" fmla="*/ 0 h 183"/>
                    <a:gd name="T2" fmla="*/ 2147483647 w 98"/>
                    <a:gd name="T3" fmla="*/ 2147483647 h 183"/>
                    <a:gd name="T4" fmla="*/ 0 w 98"/>
                    <a:gd name="T5" fmla="*/ 2147483647 h 183"/>
                    <a:gd name="T6" fmla="*/ 0 w 98"/>
                    <a:gd name="T7" fmla="*/ 2147483647 h 183"/>
                    <a:gd name="T8" fmla="*/ 2147483647 w 98"/>
                    <a:gd name="T9" fmla="*/ 2147483647 h 183"/>
                    <a:gd name="T10" fmla="*/ 2147483647 w 98"/>
                    <a:gd name="T11" fmla="*/ 2147483647 h 183"/>
                    <a:gd name="T12" fmla="*/ 2147483647 w 98"/>
                    <a:gd name="T13" fmla="*/ 2147483647 h 183"/>
                    <a:gd name="T14" fmla="*/ 2147483647 w 98"/>
                    <a:gd name="T15" fmla="*/ 2147483647 h 183"/>
                    <a:gd name="T16" fmla="*/ 2147483647 w 98"/>
                    <a:gd name="T17" fmla="*/ 2147483647 h 183"/>
                    <a:gd name="T18" fmla="*/ 2147483647 w 98"/>
                    <a:gd name="T19" fmla="*/ 2147483647 h 183"/>
                    <a:gd name="T20" fmla="*/ 2147483647 w 98"/>
                    <a:gd name="T21" fmla="*/ 2147483647 h 183"/>
                    <a:gd name="T22" fmla="*/ 2147483647 w 98"/>
                    <a:gd name="T23" fmla="*/ 2147483647 h 183"/>
                    <a:gd name="T24" fmla="*/ 2147483647 w 98"/>
                    <a:gd name="T25" fmla="*/ 2147483647 h 183"/>
                    <a:gd name="T26" fmla="*/ 2147483647 w 98"/>
                    <a:gd name="T27" fmla="*/ 2147483647 h 183"/>
                    <a:gd name="T28" fmla="*/ 2147483647 w 98"/>
                    <a:gd name="T29" fmla="*/ 2147483647 h 183"/>
                    <a:gd name="T30" fmla="*/ 2147483647 w 98"/>
                    <a:gd name="T31" fmla="*/ 2147483647 h 183"/>
                    <a:gd name="T32" fmla="*/ 2147483647 w 98"/>
                    <a:gd name="T33" fmla="*/ 2147483647 h 183"/>
                    <a:gd name="T34" fmla="*/ 2147483647 w 98"/>
                    <a:gd name="T35" fmla="*/ 0 h 183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98"/>
                    <a:gd name="T55" fmla="*/ 0 h 183"/>
                    <a:gd name="T56" fmla="*/ 98 w 98"/>
                    <a:gd name="T57" fmla="*/ 183 h 183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98" h="183">
                      <a:moveTo>
                        <a:pt x="98" y="0"/>
                      </a:moveTo>
                      <a:lnTo>
                        <a:pt x="14" y="42"/>
                      </a:lnTo>
                      <a:lnTo>
                        <a:pt x="0" y="56"/>
                      </a:lnTo>
                      <a:lnTo>
                        <a:pt x="42" y="70"/>
                      </a:lnTo>
                      <a:lnTo>
                        <a:pt x="84" y="84"/>
                      </a:lnTo>
                      <a:lnTo>
                        <a:pt x="84" y="99"/>
                      </a:lnTo>
                      <a:lnTo>
                        <a:pt x="42" y="113"/>
                      </a:lnTo>
                      <a:lnTo>
                        <a:pt x="14" y="127"/>
                      </a:lnTo>
                      <a:lnTo>
                        <a:pt x="14" y="141"/>
                      </a:lnTo>
                      <a:lnTo>
                        <a:pt x="42" y="155"/>
                      </a:lnTo>
                      <a:lnTo>
                        <a:pt x="70" y="155"/>
                      </a:lnTo>
                      <a:lnTo>
                        <a:pt x="70" y="169"/>
                      </a:lnTo>
                      <a:lnTo>
                        <a:pt x="28" y="183"/>
                      </a:lnTo>
                      <a:lnTo>
                        <a:pt x="98" y="0"/>
                      </a:lnTo>
                      <a:close/>
                    </a:path>
                  </a:pathLst>
                </a:custGeom>
                <a:blipFill dpi="0" rotWithShape="0">
                  <a:blip r:embed="rId4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" name="Freeform 100"/>
                <p:cNvSpPr>
                  <a:spLocks/>
                </p:cNvSpPr>
                <p:nvPr/>
              </p:nvSpPr>
              <p:spPr bwMode="auto">
                <a:xfrm>
                  <a:off x="7723835" y="1770063"/>
                  <a:ext cx="155575" cy="268287"/>
                </a:xfrm>
                <a:custGeom>
                  <a:avLst/>
                  <a:gdLst>
                    <a:gd name="T0" fmla="*/ 2147483647 w 98"/>
                    <a:gd name="T1" fmla="*/ 2147483647 h 169"/>
                    <a:gd name="T2" fmla="*/ 2147483647 w 98"/>
                    <a:gd name="T3" fmla="*/ 2147483647 h 169"/>
                    <a:gd name="T4" fmla="*/ 2147483647 w 98"/>
                    <a:gd name="T5" fmla="*/ 2147483647 h 169"/>
                    <a:gd name="T6" fmla="*/ 2147483647 w 98"/>
                    <a:gd name="T7" fmla="*/ 2147483647 h 169"/>
                    <a:gd name="T8" fmla="*/ 0 w 98"/>
                    <a:gd name="T9" fmla="*/ 2147483647 h 169"/>
                    <a:gd name="T10" fmla="*/ 2147483647 w 98"/>
                    <a:gd name="T11" fmla="*/ 2147483647 h 169"/>
                    <a:gd name="T12" fmla="*/ 2147483647 w 98"/>
                    <a:gd name="T13" fmla="*/ 2147483647 h 169"/>
                    <a:gd name="T14" fmla="*/ 2147483647 w 98"/>
                    <a:gd name="T15" fmla="*/ 2147483647 h 169"/>
                    <a:gd name="T16" fmla="*/ 2147483647 w 98"/>
                    <a:gd name="T17" fmla="*/ 2147483647 h 169"/>
                    <a:gd name="T18" fmla="*/ 2147483647 w 98"/>
                    <a:gd name="T19" fmla="*/ 2147483647 h 169"/>
                    <a:gd name="T20" fmla="*/ 2147483647 w 98"/>
                    <a:gd name="T21" fmla="*/ 2147483647 h 169"/>
                    <a:gd name="T22" fmla="*/ 2147483647 w 98"/>
                    <a:gd name="T23" fmla="*/ 2147483647 h 169"/>
                    <a:gd name="T24" fmla="*/ 2147483647 w 98"/>
                    <a:gd name="T25" fmla="*/ 2147483647 h 169"/>
                    <a:gd name="T26" fmla="*/ 2147483647 w 98"/>
                    <a:gd name="T27" fmla="*/ 2147483647 h 169"/>
                    <a:gd name="T28" fmla="*/ 2147483647 w 98"/>
                    <a:gd name="T29" fmla="*/ 2147483647 h 169"/>
                    <a:gd name="T30" fmla="*/ 2147483647 w 98"/>
                    <a:gd name="T31" fmla="*/ 2147483647 h 169"/>
                    <a:gd name="T32" fmla="*/ 2147483647 w 98"/>
                    <a:gd name="T33" fmla="*/ 2147483647 h 169"/>
                    <a:gd name="T34" fmla="*/ 2147483647 w 98"/>
                    <a:gd name="T35" fmla="*/ 2147483647 h 169"/>
                    <a:gd name="T36" fmla="*/ 2147483647 w 98"/>
                    <a:gd name="T37" fmla="*/ 2147483647 h 169"/>
                    <a:gd name="T38" fmla="*/ 2147483647 w 98"/>
                    <a:gd name="T39" fmla="*/ 2147483647 h 169"/>
                    <a:gd name="T40" fmla="*/ 2147483647 w 98"/>
                    <a:gd name="T41" fmla="*/ 2147483647 h 169"/>
                    <a:gd name="T42" fmla="*/ 2147483647 w 98"/>
                    <a:gd name="T43" fmla="*/ 2147483647 h 169"/>
                    <a:gd name="T44" fmla="*/ 2147483647 w 98"/>
                    <a:gd name="T45" fmla="*/ 2147483647 h 169"/>
                    <a:gd name="T46" fmla="*/ 2147483647 w 98"/>
                    <a:gd name="T47" fmla="*/ 2147483647 h 169"/>
                    <a:gd name="T48" fmla="*/ 2147483647 w 98"/>
                    <a:gd name="T49" fmla="*/ 2147483647 h 169"/>
                    <a:gd name="T50" fmla="*/ 2147483647 w 98"/>
                    <a:gd name="T51" fmla="*/ 2147483647 h 169"/>
                    <a:gd name="T52" fmla="*/ 2147483647 w 98"/>
                    <a:gd name="T53" fmla="*/ 2147483647 h 169"/>
                    <a:gd name="T54" fmla="*/ 2147483647 w 98"/>
                    <a:gd name="T55" fmla="*/ 2147483647 h 169"/>
                    <a:gd name="T56" fmla="*/ 2147483647 w 98"/>
                    <a:gd name="T57" fmla="*/ 2147483647 h 169"/>
                    <a:gd name="T58" fmla="*/ 2147483647 w 98"/>
                    <a:gd name="T59" fmla="*/ 2147483647 h 169"/>
                    <a:gd name="T60" fmla="*/ 2147483647 w 98"/>
                    <a:gd name="T61" fmla="*/ 2147483647 h 169"/>
                    <a:gd name="T62" fmla="*/ 2147483647 w 98"/>
                    <a:gd name="T63" fmla="*/ 2147483647 h 169"/>
                    <a:gd name="T64" fmla="*/ 2147483647 w 98"/>
                    <a:gd name="T65" fmla="*/ 2147483647 h 169"/>
                    <a:gd name="T66" fmla="*/ 2147483647 w 98"/>
                    <a:gd name="T67" fmla="*/ 2147483647 h 169"/>
                    <a:gd name="T68" fmla="*/ 2147483647 w 98"/>
                    <a:gd name="T69" fmla="*/ 2147483647 h 169"/>
                    <a:gd name="T70" fmla="*/ 2147483647 w 98"/>
                    <a:gd name="T71" fmla="*/ 2147483647 h 169"/>
                    <a:gd name="T72" fmla="*/ 2147483647 w 98"/>
                    <a:gd name="T73" fmla="*/ 2147483647 h 169"/>
                    <a:gd name="T74" fmla="*/ 0 w 98"/>
                    <a:gd name="T75" fmla="*/ 2147483647 h 169"/>
                    <a:gd name="T76" fmla="*/ 0 w 98"/>
                    <a:gd name="T77" fmla="*/ 2147483647 h 169"/>
                    <a:gd name="T78" fmla="*/ 0 w 98"/>
                    <a:gd name="T79" fmla="*/ 2147483647 h 169"/>
                    <a:gd name="T80" fmla="*/ 2147483647 w 98"/>
                    <a:gd name="T81" fmla="*/ 2147483647 h 169"/>
                    <a:gd name="T82" fmla="*/ 2147483647 w 98"/>
                    <a:gd name="T83" fmla="*/ 0 h 169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98"/>
                    <a:gd name="T127" fmla="*/ 0 h 169"/>
                    <a:gd name="T128" fmla="*/ 98 w 98"/>
                    <a:gd name="T129" fmla="*/ 169 h 169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98" h="169">
                      <a:moveTo>
                        <a:pt x="98" y="14"/>
                      </a:moveTo>
                      <a:lnTo>
                        <a:pt x="14" y="56"/>
                      </a:lnTo>
                      <a:lnTo>
                        <a:pt x="28" y="56"/>
                      </a:lnTo>
                      <a:lnTo>
                        <a:pt x="14" y="70"/>
                      </a:lnTo>
                      <a:lnTo>
                        <a:pt x="0" y="56"/>
                      </a:lnTo>
                      <a:lnTo>
                        <a:pt x="42" y="70"/>
                      </a:lnTo>
                      <a:lnTo>
                        <a:pt x="84" y="84"/>
                      </a:lnTo>
                      <a:lnTo>
                        <a:pt x="98" y="84"/>
                      </a:lnTo>
                      <a:lnTo>
                        <a:pt x="98" y="99"/>
                      </a:lnTo>
                      <a:lnTo>
                        <a:pt x="84" y="113"/>
                      </a:lnTo>
                      <a:lnTo>
                        <a:pt x="42" y="127"/>
                      </a:lnTo>
                      <a:lnTo>
                        <a:pt x="14" y="141"/>
                      </a:lnTo>
                      <a:lnTo>
                        <a:pt x="28" y="127"/>
                      </a:lnTo>
                      <a:lnTo>
                        <a:pt x="28" y="141"/>
                      </a:lnTo>
                      <a:lnTo>
                        <a:pt x="14" y="141"/>
                      </a:lnTo>
                      <a:lnTo>
                        <a:pt x="42" y="155"/>
                      </a:lnTo>
                      <a:lnTo>
                        <a:pt x="70" y="155"/>
                      </a:lnTo>
                      <a:lnTo>
                        <a:pt x="84" y="155"/>
                      </a:lnTo>
                      <a:lnTo>
                        <a:pt x="84" y="169"/>
                      </a:lnTo>
                      <a:lnTo>
                        <a:pt x="70" y="169"/>
                      </a:lnTo>
                      <a:lnTo>
                        <a:pt x="70" y="155"/>
                      </a:lnTo>
                      <a:lnTo>
                        <a:pt x="70" y="169"/>
                      </a:lnTo>
                      <a:lnTo>
                        <a:pt x="42" y="169"/>
                      </a:lnTo>
                      <a:lnTo>
                        <a:pt x="14" y="155"/>
                      </a:lnTo>
                      <a:lnTo>
                        <a:pt x="14" y="141"/>
                      </a:lnTo>
                      <a:lnTo>
                        <a:pt x="14" y="127"/>
                      </a:lnTo>
                      <a:lnTo>
                        <a:pt x="42" y="113"/>
                      </a:lnTo>
                      <a:lnTo>
                        <a:pt x="84" y="99"/>
                      </a:lnTo>
                      <a:lnTo>
                        <a:pt x="84" y="84"/>
                      </a:lnTo>
                      <a:lnTo>
                        <a:pt x="84" y="99"/>
                      </a:lnTo>
                      <a:lnTo>
                        <a:pt x="42" y="84"/>
                      </a:lnTo>
                      <a:lnTo>
                        <a:pt x="0" y="70"/>
                      </a:lnTo>
                      <a:lnTo>
                        <a:pt x="0" y="56"/>
                      </a:lnTo>
                      <a:lnTo>
                        <a:pt x="14" y="42"/>
                      </a:lnTo>
                      <a:lnTo>
                        <a:pt x="98" y="0"/>
                      </a:lnTo>
                      <a:lnTo>
                        <a:pt x="98" y="14"/>
                      </a:lnTo>
                      <a:close/>
                    </a:path>
                  </a:pathLst>
                </a:custGeom>
                <a:blipFill dpi="0" rotWithShape="0">
                  <a:blip r:embed="rId5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" name="Freeform 101"/>
                <p:cNvSpPr>
                  <a:spLocks/>
                </p:cNvSpPr>
                <p:nvPr/>
              </p:nvSpPr>
              <p:spPr bwMode="auto">
                <a:xfrm>
                  <a:off x="7834960" y="2038350"/>
                  <a:ext cx="22225" cy="22225"/>
                </a:xfrm>
                <a:custGeom>
                  <a:avLst/>
                  <a:gdLst>
                    <a:gd name="T0" fmla="*/ 2147483647 w 14"/>
                    <a:gd name="T1" fmla="*/ 0 h 14"/>
                    <a:gd name="T2" fmla="*/ 2147483647 w 14"/>
                    <a:gd name="T3" fmla="*/ 0 h 14"/>
                    <a:gd name="T4" fmla="*/ 0 w 14"/>
                    <a:gd name="T5" fmla="*/ 2147483647 h 14"/>
                    <a:gd name="T6" fmla="*/ 0 w 14"/>
                    <a:gd name="T7" fmla="*/ 0 h 14"/>
                    <a:gd name="T8" fmla="*/ 0 w 14"/>
                    <a:gd name="T9" fmla="*/ 0 h 14"/>
                    <a:gd name="T10" fmla="*/ 0 w 14"/>
                    <a:gd name="T11" fmla="*/ 0 h 14"/>
                    <a:gd name="T12" fmla="*/ 2147483647 w 14"/>
                    <a:gd name="T13" fmla="*/ 0 h 1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4"/>
                    <a:gd name="T22" fmla="*/ 0 h 14"/>
                    <a:gd name="T23" fmla="*/ 14 w 14"/>
                    <a:gd name="T24" fmla="*/ 14 h 1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4" h="14">
                      <a:moveTo>
                        <a:pt x="14" y="0"/>
                      </a:moveTo>
                      <a:lnTo>
                        <a:pt x="14" y="0"/>
                      </a:lnTo>
                      <a:lnTo>
                        <a:pt x="0" y="14"/>
                      </a:lnTo>
                      <a:lnTo>
                        <a:pt x="0" y="0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blipFill dpi="0" rotWithShape="0">
                  <a:blip r:embed="rId5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" name="Freeform 102"/>
                <p:cNvSpPr>
                  <a:spLocks/>
                </p:cNvSpPr>
                <p:nvPr/>
              </p:nvSpPr>
              <p:spPr bwMode="auto">
                <a:xfrm>
                  <a:off x="7768285" y="2038350"/>
                  <a:ext cx="66675" cy="44450"/>
                </a:xfrm>
                <a:custGeom>
                  <a:avLst/>
                  <a:gdLst>
                    <a:gd name="T0" fmla="*/ 2147483647 w 42"/>
                    <a:gd name="T1" fmla="*/ 2147483647 h 28"/>
                    <a:gd name="T2" fmla="*/ 2147483647 w 42"/>
                    <a:gd name="T3" fmla="*/ 0 h 28"/>
                    <a:gd name="T4" fmla="*/ 0 w 42"/>
                    <a:gd name="T5" fmla="*/ 2147483647 h 28"/>
                    <a:gd name="T6" fmla="*/ 0 w 42"/>
                    <a:gd name="T7" fmla="*/ 2147483647 h 28"/>
                    <a:gd name="T8" fmla="*/ 2147483647 w 42"/>
                    <a:gd name="T9" fmla="*/ 2147483647 h 2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2"/>
                    <a:gd name="T16" fmla="*/ 0 h 28"/>
                    <a:gd name="T17" fmla="*/ 42 w 42"/>
                    <a:gd name="T18" fmla="*/ 28 h 2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2" h="28">
                      <a:moveTo>
                        <a:pt x="42" y="14"/>
                      </a:moveTo>
                      <a:lnTo>
                        <a:pt x="42" y="0"/>
                      </a:lnTo>
                      <a:lnTo>
                        <a:pt x="0" y="14"/>
                      </a:lnTo>
                      <a:lnTo>
                        <a:pt x="0" y="28"/>
                      </a:lnTo>
                      <a:lnTo>
                        <a:pt x="42" y="14"/>
                      </a:lnTo>
                      <a:close/>
                    </a:path>
                  </a:pathLst>
                </a:custGeom>
                <a:blipFill dpi="0" rotWithShape="0">
                  <a:blip r:embed="rId5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18" name="Straight Arrow Connector 17"/>
              <p:cNvCxnSpPr/>
              <p:nvPr/>
            </p:nvCxnSpPr>
            <p:spPr bwMode="auto">
              <a:xfrm>
                <a:off x="8327572" y="4484348"/>
                <a:ext cx="167346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cxnSp>
          <p:nvCxnSpPr>
            <p:cNvPr id="23" name="Straight Connector 22"/>
            <p:cNvCxnSpPr/>
            <p:nvPr/>
          </p:nvCxnSpPr>
          <p:spPr bwMode="auto">
            <a:xfrm>
              <a:off x="3980937" y="1479107"/>
              <a:ext cx="1300645" cy="580986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 flipV="1">
              <a:off x="3961419" y="1479107"/>
              <a:ext cx="1288979" cy="583091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8" name="TextBox 47"/>
            <p:cNvSpPr txBox="1"/>
            <p:nvPr/>
          </p:nvSpPr>
          <p:spPr>
            <a:xfrm>
              <a:off x="5361953" y="1594283"/>
              <a:ext cx="854786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Task</a:t>
              </a:r>
              <a:r>
                <a:rPr lang="en-US" baseline="-25000" dirty="0" smtClean="0">
                  <a:latin typeface="Arial" pitchFamily="34" charset="0"/>
                  <a:cs typeface="Arial" pitchFamily="34" charset="0"/>
                </a:rPr>
                <a:t>3R</a:t>
              </a:r>
              <a:endParaRPr lang="en-US" baseline="-250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843457" y="2317893"/>
            <a:ext cx="3162121" cy="896695"/>
            <a:chOff x="3763565" y="2317893"/>
            <a:chExt cx="3162121" cy="896695"/>
          </a:xfrm>
        </p:grpSpPr>
        <p:sp>
          <p:nvSpPr>
            <p:cNvPr id="49" name="Rectangle 48"/>
            <p:cNvSpPr/>
            <p:nvPr/>
          </p:nvSpPr>
          <p:spPr bwMode="auto">
            <a:xfrm>
              <a:off x="3763565" y="2317893"/>
              <a:ext cx="3162121" cy="8966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3980936" y="2475747"/>
              <a:ext cx="1300645" cy="583093"/>
            </a:xfrm>
            <a:prstGeom prst="rect">
              <a:avLst/>
            </a:prstGeom>
            <a:solidFill>
              <a:srgbClr val="FFC0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5407670" y="2473642"/>
              <a:ext cx="1300645" cy="583090"/>
            </a:xfrm>
            <a:prstGeom prst="rect">
              <a:avLst/>
            </a:prstGeom>
            <a:solidFill>
              <a:srgbClr val="FFC0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408365" y="2590925"/>
              <a:ext cx="854786" cy="3416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Arial" pitchFamily="34" charset="0"/>
                  <a:cs typeface="Arial" pitchFamily="34" charset="0"/>
                </a:rPr>
                <a:t>Task</a:t>
              </a:r>
              <a:r>
                <a:rPr lang="en-US" baseline="-25000" dirty="0" smtClean="0">
                  <a:latin typeface="Arial" pitchFamily="34" charset="0"/>
                  <a:cs typeface="Arial" pitchFamily="34" charset="0"/>
                </a:rPr>
                <a:t>2R</a:t>
              </a:r>
              <a:endParaRPr lang="en-US" baseline="-25000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53" name="Straight Connector 52"/>
            <p:cNvCxnSpPr/>
            <p:nvPr/>
          </p:nvCxnSpPr>
          <p:spPr bwMode="auto">
            <a:xfrm>
              <a:off x="3990687" y="2475747"/>
              <a:ext cx="1300645" cy="580986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/>
            <p:cNvCxnSpPr/>
            <p:nvPr/>
          </p:nvCxnSpPr>
          <p:spPr bwMode="auto">
            <a:xfrm flipV="1">
              <a:off x="3971169" y="2475747"/>
              <a:ext cx="1288979" cy="583091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4" name="TextBox 63"/>
          <p:cNvSpPr txBox="1"/>
          <p:nvPr/>
        </p:nvSpPr>
        <p:spPr>
          <a:xfrm>
            <a:off x="7065238" y="2590925"/>
            <a:ext cx="151836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Filter Module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6" name="Straight Arrow Connector 45"/>
          <p:cNvCxnSpPr/>
          <p:nvPr/>
        </p:nvCxnSpPr>
        <p:spPr bwMode="auto">
          <a:xfrm flipH="1">
            <a:off x="6416563" y="3067038"/>
            <a:ext cx="1" cy="42967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47" name="Straight Arrow Connector 46"/>
          <p:cNvCxnSpPr/>
          <p:nvPr/>
        </p:nvCxnSpPr>
        <p:spPr bwMode="auto">
          <a:xfrm flipH="1">
            <a:off x="6414397" y="2070863"/>
            <a:ext cx="1" cy="408192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55" name="TextBox 54"/>
          <p:cNvSpPr txBox="1"/>
          <p:nvPr/>
        </p:nvSpPr>
        <p:spPr>
          <a:xfrm>
            <a:off x="6746717" y="3105516"/>
            <a:ext cx="542136" cy="3323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tIns="91440" rtlCol="0" anchor="ctr" anchorCtr="0">
            <a:spAutoFit/>
          </a:bodyPr>
          <a:lstStyle/>
          <a:p>
            <a:r>
              <a:rPr lang="en-US" sz="1400" dirty="0" smtClean="0"/>
              <a:t>MSG</a:t>
            </a:r>
            <a:endParaRPr lang="en-US" sz="1400" dirty="0"/>
          </a:p>
        </p:txBody>
      </p:sp>
      <p:grpSp>
        <p:nvGrpSpPr>
          <p:cNvPr id="56" name="Group 55"/>
          <p:cNvGrpSpPr/>
          <p:nvPr/>
        </p:nvGrpSpPr>
        <p:grpSpPr>
          <a:xfrm rot="5400000">
            <a:off x="6528089" y="3093915"/>
            <a:ext cx="70688" cy="355600"/>
            <a:chOff x="5783150" y="3284748"/>
            <a:chExt cx="70688" cy="355600"/>
          </a:xfrm>
        </p:grpSpPr>
        <p:sp>
          <p:nvSpPr>
            <p:cNvPr id="57" name="Oval 56"/>
            <p:cNvSpPr/>
            <p:nvPr/>
          </p:nvSpPr>
          <p:spPr bwMode="auto">
            <a:xfrm>
              <a:off x="5783150" y="3572969"/>
              <a:ext cx="70688" cy="67379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58" name="Straight Connector 57"/>
            <p:cNvCxnSpPr/>
            <p:nvPr/>
          </p:nvCxnSpPr>
          <p:spPr bwMode="auto">
            <a:xfrm>
              <a:off x="5824844" y="3284748"/>
              <a:ext cx="0" cy="286232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9" name="TextBox 58"/>
          <p:cNvSpPr txBox="1"/>
          <p:nvPr/>
        </p:nvSpPr>
        <p:spPr>
          <a:xfrm>
            <a:off x="6746291" y="2098599"/>
            <a:ext cx="542136" cy="3323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tIns="91440" rtlCol="0" anchor="ctr" anchorCtr="0">
            <a:spAutoFit/>
          </a:bodyPr>
          <a:lstStyle/>
          <a:p>
            <a:r>
              <a:rPr lang="en-US" sz="1400" dirty="0" smtClean="0"/>
              <a:t>MSG</a:t>
            </a:r>
            <a:endParaRPr lang="en-US" sz="1400" dirty="0"/>
          </a:p>
        </p:txBody>
      </p:sp>
      <p:grpSp>
        <p:nvGrpSpPr>
          <p:cNvPr id="60" name="Group 59"/>
          <p:cNvGrpSpPr/>
          <p:nvPr/>
        </p:nvGrpSpPr>
        <p:grpSpPr>
          <a:xfrm rot="5400000">
            <a:off x="6527663" y="2086998"/>
            <a:ext cx="70688" cy="355600"/>
            <a:chOff x="5783150" y="3284748"/>
            <a:chExt cx="70688" cy="355600"/>
          </a:xfrm>
        </p:grpSpPr>
        <p:sp>
          <p:nvSpPr>
            <p:cNvPr id="61" name="Oval 60"/>
            <p:cNvSpPr/>
            <p:nvPr/>
          </p:nvSpPr>
          <p:spPr bwMode="auto">
            <a:xfrm>
              <a:off x="5783150" y="3572969"/>
              <a:ext cx="70688" cy="67379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65" name="Straight Connector 64"/>
            <p:cNvCxnSpPr/>
            <p:nvPr/>
          </p:nvCxnSpPr>
          <p:spPr bwMode="auto">
            <a:xfrm>
              <a:off x="5824844" y="3284748"/>
              <a:ext cx="0" cy="286232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2664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</p:bldLst>
  </p:timing>
</p:sld>
</file>

<file path=ppt/theme/theme1.xml><?xml version="1.0" encoding="utf-8"?>
<a:theme xmlns:a="http://schemas.openxmlformats.org/drawingml/2006/main" name="DOC-Traditional">
  <a:themeElements>
    <a:clrScheme name="DOC-Traditional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B2B2B2"/>
      </a:folHlink>
    </a:clrScheme>
    <a:fontScheme name="Tahoma">
      <a:majorFont>
        <a:latin typeface="Tahoma"/>
        <a:ea typeface="Arial Unicode MS"/>
        <a:cs typeface="Arial Unicode MS"/>
      </a:majorFont>
      <a:minorFont>
        <a:latin typeface="Tahom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OC-Traditional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OC-Traditional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apsules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OMG-CCM-Tutorial</Template>
  <TotalTime>44514</TotalTime>
  <Words>4004</Words>
  <Application>Microsoft Office PowerPoint</Application>
  <PresentationFormat>On-screen Show (4:3)</PresentationFormat>
  <Paragraphs>1072</Paragraphs>
  <Slides>98</Slides>
  <Notes>98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98</vt:i4>
      </vt:variant>
    </vt:vector>
  </HeadingPairs>
  <TitlesOfParts>
    <vt:vector size="100" baseType="lpstr">
      <vt:lpstr>DOC-Traditional</vt:lpstr>
      <vt:lpstr>Capsules</vt:lpstr>
      <vt:lpstr>PowerPoint Presentation</vt:lpstr>
      <vt:lpstr>Topics Covered in this Part of the Module</vt:lpstr>
      <vt:lpstr>Topics Covered in this Part of the Module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Applying SCV to Android</vt:lpstr>
      <vt:lpstr>Applying SCV to Android</vt:lpstr>
      <vt:lpstr>Applying SCV to Android</vt:lpstr>
      <vt:lpstr>Applying SCV to Android</vt:lpstr>
      <vt:lpstr>Applying SCV to Android</vt:lpstr>
      <vt:lpstr>Applying SCV to Android</vt:lpstr>
      <vt:lpstr>Applying SCV to Android</vt:lpstr>
      <vt:lpstr>Applying SCV to Android</vt:lpstr>
      <vt:lpstr>Applying SCV to Android</vt:lpstr>
      <vt:lpstr>Applying SCV Analysis to ACE</vt:lpstr>
      <vt:lpstr>Applying SCV Analysis to ACE</vt:lpstr>
      <vt:lpstr>Applying SCV Analysis to ACE</vt:lpstr>
      <vt:lpstr>Applying SCV Analysis to ACE</vt:lpstr>
      <vt:lpstr>Applying SCV Analysis to ACE</vt:lpstr>
      <vt:lpstr>Applying SCV Analysis to ACE</vt:lpstr>
      <vt:lpstr>Applying SCV Analysis to ACE</vt:lpstr>
      <vt:lpstr>Applying SCV Analysis to ACE</vt:lpstr>
      <vt:lpstr>Summary</vt:lpstr>
      <vt:lpstr>Summary</vt:lpstr>
      <vt:lpstr>PowerPoint Presentation</vt:lpstr>
      <vt:lpstr>Topics Covered in this Part of the Module</vt:lpstr>
      <vt:lpstr>Example Android Framework Components</vt:lpstr>
      <vt:lpstr>Example Android Framework Components</vt:lpstr>
      <vt:lpstr>Recap of an Android Activity</vt:lpstr>
      <vt:lpstr>Recap of an Android Activity</vt:lpstr>
      <vt:lpstr>Recap of an Android Activity</vt:lpstr>
      <vt:lpstr>PowerPoint Presentation</vt:lpstr>
      <vt:lpstr>PowerPoint Presentation</vt:lpstr>
      <vt:lpstr>PowerPoint Presentation</vt:lpstr>
      <vt:lpstr>Activity Lifecycle States</vt:lpstr>
      <vt:lpstr>Activity Lifecycle States</vt:lpstr>
      <vt:lpstr>Activity Lifecycle States</vt:lpstr>
      <vt:lpstr>Activity Lifecycle Hook Methods</vt:lpstr>
      <vt:lpstr>Activity Lifecycle Hook Methods</vt:lpstr>
      <vt:lpstr>Activity Lifecycle Hook Methods</vt:lpstr>
      <vt:lpstr>Activity Lifecycle Hook Methods</vt:lpstr>
      <vt:lpstr>Activity Lifecycle Hook Methods</vt:lpstr>
      <vt:lpstr>Activity Lifecycle Hook Methods</vt:lpstr>
      <vt:lpstr>Useful Helper Class for Activity Lifecycle Methods</vt:lpstr>
      <vt:lpstr>Recap of an Android Service</vt:lpstr>
      <vt:lpstr>Recap of an Android Service</vt:lpstr>
      <vt:lpstr>Recap of an Android Service</vt:lpstr>
      <vt:lpstr>Implementing a Service</vt:lpstr>
      <vt:lpstr>Implementing a Service</vt:lpstr>
      <vt:lpstr>Implementing a Service</vt:lpstr>
      <vt:lpstr>Service Lifecycle Hook Methods</vt:lpstr>
      <vt:lpstr>Service Lifecycle Hook Methods</vt:lpstr>
      <vt:lpstr>Service Lifecycle Hook Methods</vt:lpstr>
      <vt:lpstr>Service Lifecycle Hook Methods</vt:lpstr>
      <vt:lpstr>ThreadedDownloadService Example</vt:lpstr>
      <vt:lpstr>Summary</vt:lpstr>
      <vt:lpstr>Summary</vt:lpstr>
      <vt:lpstr>PowerPoint Presentation</vt:lpstr>
      <vt:lpstr>Topics Covered in this Part of the Module</vt:lpstr>
      <vt:lpstr>Example ACE Frameworks</vt:lpstr>
      <vt:lpstr>Example ACE Frameworks</vt:lpstr>
      <vt:lpstr>Example ACE Frameworks</vt:lpstr>
      <vt:lpstr>Example ACE Frameworks</vt:lpstr>
      <vt:lpstr>Example ACE Frameworks</vt:lpstr>
      <vt:lpstr>Example ACE Frameworks</vt:lpstr>
      <vt:lpstr>Example ACE Frameworks</vt:lpstr>
      <vt:lpstr>Example ACE Frameworks</vt:lpstr>
      <vt:lpstr>Example ACE Frameworks</vt:lpstr>
      <vt:lpstr>Example ACE Frameworks</vt:lpstr>
      <vt:lpstr>Example ACE Frameworks</vt:lpstr>
      <vt:lpstr>Example ACE Frameworks</vt:lpstr>
      <vt:lpstr>Summary</vt:lpstr>
      <vt:lpstr>Summary</vt:lpstr>
      <vt:lpstr>PowerPoint Presentation</vt:lpstr>
      <vt:lpstr>Topics Covered in this Part of the Module</vt:lpstr>
      <vt:lpstr>Overview of the ACE Streams Framework</vt:lpstr>
      <vt:lpstr>Overview of the ACE Streams Framework</vt:lpstr>
      <vt:lpstr>Overview of the ACE Streams Framework</vt:lpstr>
      <vt:lpstr>Overview of the ACE Streams Framework</vt:lpstr>
      <vt:lpstr>Key Patterns in the ACE Streams Framework</vt:lpstr>
      <vt:lpstr>Key Patterns in the ACE Streams Framework</vt:lpstr>
      <vt:lpstr>ACE Streams Example</vt:lpstr>
      <vt:lpstr>ACE Streams Example</vt:lpstr>
      <vt:lpstr>ACE Streams Example</vt:lpstr>
      <vt:lpstr>ACE Streams Example</vt:lpstr>
      <vt:lpstr>ACE Streams Example</vt:lpstr>
      <vt:lpstr>ACE Streams Example</vt:lpstr>
      <vt:lpstr>Producer Class Definition</vt:lpstr>
      <vt:lpstr>Producer::svc() Implementation</vt:lpstr>
      <vt:lpstr>Consumer Class Definition</vt:lpstr>
      <vt:lpstr>Consumer::svc() Implementation</vt:lpstr>
      <vt:lpstr>Main Driver Program for the Example</vt:lpstr>
      <vt:lpstr>Summary</vt:lpstr>
      <vt:lpstr>Summary</vt:lpstr>
      <vt:lpstr>Summary</vt:lpstr>
    </vt:vector>
  </TitlesOfParts>
  <Company>Vanderbilt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Design Patterns</dc:title>
  <dc:creator>Douglas C. Schmidt</dc:creator>
  <cp:lastModifiedBy>Douglas Schmidt</cp:lastModifiedBy>
  <cp:revision>1601</cp:revision>
  <cp:lastPrinted>2013-01-16T16:05:57Z</cp:lastPrinted>
  <dcterms:created xsi:type="dcterms:W3CDTF">2001-07-09T14:42:07Z</dcterms:created>
  <dcterms:modified xsi:type="dcterms:W3CDTF">2013-02-13T00:06:28Z</dcterms:modified>
</cp:coreProperties>
</file>